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7" r:id="rId4"/>
    <p:sldId id="258" r:id="rId5"/>
    <p:sldId id="259" r:id="rId6"/>
    <p:sldId id="260" r:id="rId7"/>
    <p:sldId id="261" r:id="rId8"/>
    <p:sldId id="262" r:id="rId9"/>
    <p:sldId id="263" r:id="rId10"/>
    <p:sldId id="268"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5638-EF75-47D4-B4ED-CDCCA931E94F}"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BABCD-CF1A-4907-9BCD-59EE8A1ED7E5}" type="slidenum">
              <a:rPr lang="en-GB" smtClean="0"/>
              <a:t>‹#›</a:t>
            </a:fld>
            <a:endParaRPr lang="en-GB"/>
          </a:p>
        </p:txBody>
      </p:sp>
    </p:spTree>
    <p:extLst>
      <p:ext uri="{BB962C8B-B14F-4D97-AF65-F5344CB8AC3E}">
        <p14:creationId xmlns:p14="http://schemas.microsoft.com/office/powerpoint/2010/main" val="317063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103576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417772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944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304013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135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64644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69343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293554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40592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87C92-080B-49D1-AC0B-0D720B836748}"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235425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87C92-080B-49D1-AC0B-0D720B836748}"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235006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87C92-080B-49D1-AC0B-0D720B836748}" type="datetimeFigureOut">
              <a:rPr lang="en-GB" smtClean="0"/>
              <a:t>19/06/2023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251443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487C92-080B-49D1-AC0B-0D720B836748}"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289594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87C92-080B-49D1-AC0B-0D720B836748}" type="datetimeFigureOut">
              <a:rPr lang="en-GB" smtClean="0"/>
              <a:t>19/06/2023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186107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487C92-080B-49D1-AC0B-0D720B836748}"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78065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487C92-080B-49D1-AC0B-0D720B836748}"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C7331C-8843-46FF-AECB-15F50FC7F579}" type="slidenum">
              <a:rPr lang="en-GB" smtClean="0"/>
              <a:t>‹#›</a:t>
            </a:fld>
            <a:endParaRPr lang="en-GB"/>
          </a:p>
        </p:txBody>
      </p:sp>
    </p:spTree>
    <p:extLst>
      <p:ext uri="{BB962C8B-B14F-4D97-AF65-F5344CB8AC3E}">
        <p14:creationId xmlns:p14="http://schemas.microsoft.com/office/powerpoint/2010/main" val="307124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487C92-080B-49D1-AC0B-0D720B836748}" type="datetimeFigureOut">
              <a:rPr lang="en-GB" smtClean="0"/>
              <a:t>19/06/2023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C7331C-8843-46FF-AECB-15F50FC7F579}" type="slidenum">
              <a:rPr lang="en-GB" smtClean="0"/>
              <a:t>‹#›</a:t>
            </a:fld>
            <a:endParaRPr lang="en-GB"/>
          </a:p>
        </p:txBody>
      </p:sp>
    </p:spTree>
    <p:extLst>
      <p:ext uri="{BB962C8B-B14F-4D97-AF65-F5344CB8AC3E}">
        <p14:creationId xmlns:p14="http://schemas.microsoft.com/office/powerpoint/2010/main" val="3715799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2169D4-A0F5-4099-8988-F0E446CD5539}"/>
              </a:ext>
            </a:extLst>
          </p:cNvPr>
          <p:cNvSpPr>
            <a:spLocks noGrp="1"/>
          </p:cNvSpPr>
          <p:nvPr>
            <p:ph type="subTitle" idx="1"/>
          </p:nvPr>
        </p:nvSpPr>
        <p:spPr>
          <a:xfrm>
            <a:off x="2105315" y="1987825"/>
            <a:ext cx="7766936" cy="3703245"/>
          </a:xfrm>
        </p:spPr>
        <p:txBody>
          <a:bodyPr>
            <a:normAutofit/>
          </a:bodyPr>
          <a:lstStyle/>
          <a:p>
            <a:r>
              <a:rPr lang="en-GB" sz="4800" dirty="0"/>
              <a:t>Camping</a:t>
            </a:r>
          </a:p>
          <a:p>
            <a:r>
              <a:rPr lang="en-GB" sz="4800" dirty="0"/>
              <a:t>Parent Information</a:t>
            </a:r>
          </a:p>
          <a:p>
            <a:endParaRPr lang="en-GB" sz="4800" dirty="0"/>
          </a:p>
          <a:p>
            <a:r>
              <a:rPr lang="en-GB" sz="4800" dirty="0"/>
              <a:t>Monday 19</a:t>
            </a:r>
            <a:r>
              <a:rPr lang="en-GB" sz="4800" baseline="30000" dirty="0"/>
              <a:t>th</a:t>
            </a:r>
            <a:r>
              <a:rPr lang="en-GB" sz="4800" dirty="0"/>
              <a:t> June 2023</a:t>
            </a:r>
          </a:p>
        </p:txBody>
      </p:sp>
      <p:pic>
        <p:nvPicPr>
          <p:cNvPr id="7170" name="Picture 2" descr="Green">
            <a:extLst>
              <a:ext uri="{FF2B5EF4-FFF2-40B4-BE49-F238E27FC236}">
                <a16:creationId xmlns:a16="http://schemas.microsoft.com/office/drawing/2014/main" id="{3F655C04-49BB-42F7-A1D1-E27B13AB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91026">
            <a:off x="1424297" y="423409"/>
            <a:ext cx="2794273" cy="419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2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55B48C-8962-4A0C-8CD0-E103B11D0B6C}"/>
              </a:ext>
            </a:extLst>
          </p:cNvPr>
          <p:cNvPicPr>
            <a:picLocks noChangeAspect="1"/>
          </p:cNvPicPr>
          <p:nvPr/>
        </p:nvPicPr>
        <p:blipFill>
          <a:blip r:embed="rId2"/>
          <a:stretch>
            <a:fillRect/>
          </a:stretch>
        </p:blipFill>
        <p:spPr>
          <a:xfrm>
            <a:off x="737779" y="430440"/>
            <a:ext cx="4325824" cy="2660417"/>
          </a:xfrm>
          <a:prstGeom prst="rect">
            <a:avLst/>
          </a:prstGeom>
        </p:spPr>
      </p:pic>
      <p:pic>
        <p:nvPicPr>
          <p:cNvPr id="5" name="Picture 4">
            <a:extLst>
              <a:ext uri="{FF2B5EF4-FFF2-40B4-BE49-F238E27FC236}">
                <a16:creationId xmlns:a16="http://schemas.microsoft.com/office/drawing/2014/main" id="{D60DD3D4-A737-40B5-9BA9-7C337668AA64}"/>
              </a:ext>
            </a:extLst>
          </p:cNvPr>
          <p:cNvPicPr>
            <a:picLocks noChangeAspect="1"/>
          </p:cNvPicPr>
          <p:nvPr/>
        </p:nvPicPr>
        <p:blipFill>
          <a:blip r:embed="rId3"/>
          <a:stretch>
            <a:fillRect/>
          </a:stretch>
        </p:blipFill>
        <p:spPr>
          <a:xfrm>
            <a:off x="6171569" y="944173"/>
            <a:ext cx="5506218" cy="3524742"/>
          </a:xfrm>
          <a:prstGeom prst="rect">
            <a:avLst/>
          </a:prstGeom>
        </p:spPr>
      </p:pic>
      <p:pic>
        <p:nvPicPr>
          <p:cNvPr id="6" name="Picture 5">
            <a:extLst>
              <a:ext uri="{FF2B5EF4-FFF2-40B4-BE49-F238E27FC236}">
                <a16:creationId xmlns:a16="http://schemas.microsoft.com/office/drawing/2014/main" id="{E297D123-2734-412F-9482-1CBA1B343470}"/>
              </a:ext>
            </a:extLst>
          </p:cNvPr>
          <p:cNvPicPr>
            <a:picLocks noChangeAspect="1"/>
          </p:cNvPicPr>
          <p:nvPr/>
        </p:nvPicPr>
        <p:blipFill>
          <a:blip r:embed="rId4"/>
          <a:stretch>
            <a:fillRect/>
          </a:stretch>
        </p:blipFill>
        <p:spPr>
          <a:xfrm>
            <a:off x="394943" y="3767144"/>
            <a:ext cx="5355549" cy="2876241"/>
          </a:xfrm>
          <a:prstGeom prst="rect">
            <a:avLst/>
          </a:prstGeom>
        </p:spPr>
      </p:pic>
    </p:spTree>
    <p:extLst>
      <p:ext uri="{BB962C8B-B14F-4D97-AF65-F5344CB8AC3E}">
        <p14:creationId xmlns:p14="http://schemas.microsoft.com/office/powerpoint/2010/main" val="400797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3DF38-DAD0-46BB-9420-0B4DC8B75C2B}"/>
              </a:ext>
            </a:extLst>
          </p:cNvPr>
          <p:cNvSpPr>
            <a:spLocks noGrp="1"/>
          </p:cNvSpPr>
          <p:nvPr>
            <p:ph idx="1"/>
          </p:nvPr>
        </p:nvSpPr>
        <p:spPr>
          <a:xfrm>
            <a:off x="438794" y="318537"/>
            <a:ext cx="8718458" cy="2867163"/>
          </a:xfrm>
        </p:spPr>
        <p:txBody>
          <a:bodyPr/>
          <a:lstStyle/>
          <a:p>
            <a:pPr marL="0" indent="0">
              <a:buNone/>
            </a:pPr>
            <a:r>
              <a:rPr lang="en-GB" dirty="0"/>
              <a:t>After a good time around the fire, we will send the children to where they are sleeping. </a:t>
            </a:r>
          </a:p>
          <a:p>
            <a:pPr marL="0" indent="0">
              <a:buNone/>
            </a:pPr>
            <a:r>
              <a:rPr lang="en-GB" dirty="0"/>
              <a:t>The children have already been told about whether they are sleeping inside or outside. Some children will be inside as we wanted to open the experience to as many people as possible. </a:t>
            </a:r>
          </a:p>
          <a:p>
            <a:pPr marL="0" indent="0">
              <a:buNone/>
            </a:pPr>
            <a:r>
              <a:rPr lang="en-GB" dirty="0"/>
              <a:t>There are 8 adults staying the night and they will be checking on the children during the evening to ensure safety – and to ensure the children do get some sleep! As it said on the letter, local community police have been notified about the event as well. </a:t>
            </a:r>
          </a:p>
        </p:txBody>
      </p:sp>
      <p:pic>
        <p:nvPicPr>
          <p:cNvPr id="5122" name="Picture 2" descr="Nighttime can be great family fun time - MSU Extension">
            <a:extLst>
              <a:ext uri="{FF2B5EF4-FFF2-40B4-BE49-F238E27FC236}">
                <a16:creationId xmlns:a16="http://schemas.microsoft.com/office/drawing/2014/main" id="{526CF2AF-69DD-419E-A0D1-80D7EF595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4" y="3539778"/>
            <a:ext cx="4300745" cy="2867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4A7AC5-AEE0-454F-8E66-4EB916082497}"/>
              </a:ext>
            </a:extLst>
          </p:cNvPr>
          <p:cNvSpPr txBox="1"/>
          <p:nvPr/>
        </p:nvSpPr>
        <p:spPr>
          <a:xfrm>
            <a:off x="5300870" y="3988905"/>
            <a:ext cx="4598504" cy="1477328"/>
          </a:xfrm>
          <a:prstGeom prst="rect">
            <a:avLst/>
          </a:prstGeom>
          <a:noFill/>
        </p:spPr>
        <p:txBody>
          <a:bodyPr wrap="square" rtlCol="0">
            <a:spAutoFit/>
          </a:bodyPr>
          <a:lstStyle/>
          <a:p>
            <a:r>
              <a:rPr lang="en-GB" dirty="0"/>
              <a:t>Q from the children – who is staying?</a:t>
            </a:r>
          </a:p>
          <a:p>
            <a:endParaRPr lang="en-GB" dirty="0"/>
          </a:p>
          <a:p>
            <a:r>
              <a:rPr lang="en-GB" dirty="0"/>
              <a:t>Mr. Curtis, Miss. Dhinsa, Mr. Henry,</a:t>
            </a:r>
          </a:p>
          <a:p>
            <a:r>
              <a:rPr lang="en-GB" dirty="0"/>
              <a:t>Mr. Boddy, Mr. H, Mrs. Speller, Ms. Gash</a:t>
            </a:r>
          </a:p>
          <a:p>
            <a:r>
              <a:rPr lang="en-GB" dirty="0"/>
              <a:t>Mrs. Pierson </a:t>
            </a:r>
          </a:p>
        </p:txBody>
      </p:sp>
    </p:spTree>
    <p:extLst>
      <p:ext uri="{BB962C8B-B14F-4D97-AF65-F5344CB8AC3E}">
        <p14:creationId xmlns:p14="http://schemas.microsoft.com/office/powerpoint/2010/main" val="126344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287A2-9A7B-4D79-B2F5-709423885924}"/>
              </a:ext>
            </a:extLst>
          </p:cNvPr>
          <p:cNvSpPr>
            <a:spLocks noGrp="1"/>
          </p:cNvSpPr>
          <p:nvPr>
            <p:ph idx="1"/>
          </p:nvPr>
        </p:nvSpPr>
        <p:spPr>
          <a:xfrm>
            <a:off x="650830" y="450575"/>
            <a:ext cx="8596668" cy="5551032"/>
          </a:xfrm>
        </p:spPr>
        <p:txBody>
          <a:bodyPr/>
          <a:lstStyle/>
          <a:p>
            <a:pPr marL="0" indent="0">
              <a:buNone/>
            </a:pPr>
            <a:r>
              <a:rPr lang="en-GB" dirty="0"/>
              <a:t>When children wake up on the Saturday, they will have their books to read, games to play or may just choose to chat. </a:t>
            </a:r>
          </a:p>
          <a:p>
            <a:pPr marL="0" indent="0">
              <a:buNone/>
            </a:pPr>
            <a:r>
              <a:rPr lang="en-GB" dirty="0"/>
              <a:t>The school will be providing breakfast food which we will have informally between 7am and 8am. </a:t>
            </a:r>
          </a:p>
          <a:p>
            <a:pPr marL="0" indent="0">
              <a:buNone/>
            </a:pPr>
            <a:r>
              <a:rPr lang="en-GB" dirty="0"/>
              <a:t>Children will be collected at 8:30am. It is vital that you are prompt to collect children as Stagecoach, a drama club, will begin arriving soon after that time. </a:t>
            </a:r>
          </a:p>
        </p:txBody>
      </p:sp>
      <p:pic>
        <p:nvPicPr>
          <p:cNvPr id="6146" name="Picture 2" descr="Time Go Home Shows See You Soon and Advertisement Stock Illustration -  Illustration of goodbye, later: 44994386">
            <a:extLst>
              <a:ext uri="{FF2B5EF4-FFF2-40B4-BE49-F238E27FC236}">
                <a16:creationId xmlns:a16="http://schemas.microsoft.com/office/drawing/2014/main" id="{6C483B11-107C-474A-8609-A4C671FFE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06" y="2824124"/>
            <a:ext cx="4382792" cy="367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7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4790C-7A5E-4A5D-84F4-22567A93E9A6}"/>
              </a:ext>
            </a:extLst>
          </p:cNvPr>
          <p:cNvPicPr>
            <a:picLocks noChangeAspect="1"/>
          </p:cNvPicPr>
          <p:nvPr/>
        </p:nvPicPr>
        <p:blipFill>
          <a:blip r:embed="rId2"/>
          <a:stretch>
            <a:fillRect/>
          </a:stretch>
        </p:blipFill>
        <p:spPr>
          <a:xfrm>
            <a:off x="444985" y="356505"/>
            <a:ext cx="2363457" cy="3072495"/>
          </a:xfrm>
          <a:prstGeom prst="rect">
            <a:avLst/>
          </a:prstGeom>
        </p:spPr>
      </p:pic>
      <p:pic>
        <p:nvPicPr>
          <p:cNvPr id="5" name="Picture 4">
            <a:extLst>
              <a:ext uri="{FF2B5EF4-FFF2-40B4-BE49-F238E27FC236}">
                <a16:creationId xmlns:a16="http://schemas.microsoft.com/office/drawing/2014/main" id="{02BF3E4C-BDE8-4C87-90FD-2727956F9E3A}"/>
              </a:ext>
            </a:extLst>
          </p:cNvPr>
          <p:cNvPicPr>
            <a:picLocks noChangeAspect="1"/>
          </p:cNvPicPr>
          <p:nvPr/>
        </p:nvPicPr>
        <p:blipFill>
          <a:blip r:embed="rId3"/>
          <a:stretch>
            <a:fillRect/>
          </a:stretch>
        </p:blipFill>
        <p:spPr>
          <a:xfrm>
            <a:off x="3064689" y="356504"/>
            <a:ext cx="2221174" cy="3072495"/>
          </a:xfrm>
          <a:prstGeom prst="rect">
            <a:avLst/>
          </a:prstGeom>
        </p:spPr>
      </p:pic>
      <p:pic>
        <p:nvPicPr>
          <p:cNvPr id="6" name="Picture 5">
            <a:extLst>
              <a:ext uri="{FF2B5EF4-FFF2-40B4-BE49-F238E27FC236}">
                <a16:creationId xmlns:a16="http://schemas.microsoft.com/office/drawing/2014/main" id="{9EB735F1-87B4-40A6-8119-F1FE84444FE5}"/>
              </a:ext>
            </a:extLst>
          </p:cNvPr>
          <p:cNvPicPr>
            <a:picLocks noChangeAspect="1"/>
          </p:cNvPicPr>
          <p:nvPr/>
        </p:nvPicPr>
        <p:blipFill>
          <a:blip r:embed="rId4"/>
          <a:stretch>
            <a:fillRect/>
          </a:stretch>
        </p:blipFill>
        <p:spPr>
          <a:xfrm>
            <a:off x="5542111" y="356504"/>
            <a:ext cx="2340949" cy="3072495"/>
          </a:xfrm>
          <a:prstGeom prst="rect">
            <a:avLst/>
          </a:prstGeom>
        </p:spPr>
      </p:pic>
      <p:pic>
        <p:nvPicPr>
          <p:cNvPr id="7" name="Picture 6">
            <a:extLst>
              <a:ext uri="{FF2B5EF4-FFF2-40B4-BE49-F238E27FC236}">
                <a16:creationId xmlns:a16="http://schemas.microsoft.com/office/drawing/2014/main" id="{A378C2DE-01F9-4B5B-B041-CD3BBC96CC26}"/>
              </a:ext>
            </a:extLst>
          </p:cNvPr>
          <p:cNvPicPr>
            <a:picLocks noChangeAspect="1"/>
          </p:cNvPicPr>
          <p:nvPr/>
        </p:nvPicPr>
        <p:blipFill>
          <a:blip r:embed="rId5"/>
          <a:stretch>
            <a:fillRect/>
          </a:stretch>
        </p:blipFill>
        <p:spPr>
          <a:xfrm>
            <a:off x="7994997" y="356504"/>
            <a:ext cx="2313761" cy="3072495"/>
          </a:xfrm>
          <a:prstGeom prst="rect">
            <a:avLst/>
          </a:prstGeom>
        </p:spPr>
      </p:pic>
      <p:sp>
        <p:nvSpPr>
          <p:cNvPr id="8" name="TextBox 7">
            <a:extLst>
              <a:ext uri="{FF2B5EF4-FFF2-40B4-BE49-F238E27FC236}">
                <a16:creationId xmlns:a16="http://schemas.microsoft.com/office/drawing/2014/main" id="{796239AC-3CC6-4E0C-8365-FB2F3F84AF52}"/>
              </a:ext>
            </a:extLst>
          </p:cNvPr>
          <p:cNvSpPr txBox="1"/>
          <p:nvPr/>
        </p:nvSpPr>
        <p:spPr>
          <a:xfrm>
            <a:off x="946724" y="3723861"/>
            <a:ext cx="9362034" cy="1754326"/>
          </a:xfrm>
          <a:prstGeom prst="rect">
            <a:avLst/>
          </a:prstGeom>
          <a:noFill/>
        </p:spPr>
        <p:txBody>
          <a:bodyPr wrap="square" rtlCol="0">
            <a:spAutoFit/>
          </a:bodyPr>
          <a:lstStyle/>
          <a:p>
            <a:r>
              <a:rPr lang="en-GB" dirty="0"/>
              <a:t>At 2:00, on Friday, the children will be taken out of class to set up their sleeping spaces (including putting up tents)</a:t>
            </a:r>
          </a:p>
          <a:p>
            <a:endParaRPr lang="en-GB" dirty="0"/>
          </a:p>
          <a:p>
            <a:r>
              <a:rPr lang="en-GB" dirty="0"/>
              <a:t>The children, in tents, will be sleeping in the Quad – above are pictures of the area. </a:t>
            </a:r>
          </a:p>
          <a:p>
            <a:r>
              <a:rPr lang="en-GB" dirty="0"/>
              <a:t>As you can see, it is an enclosed area surrounded by the Year 2 classes, the staffroom and the halls. </a:t>
            </a:r>
          </a:p>
        </p:txBody>
      </p:sp>
    </p:spTree>
    <p:extLst>
      <p:ext uri="{BB962C8B-B14F-4D97-AF65-F5344CB8AC3E}">
        <p14:creationId xmlns:p14="http://schemas.microsoft.com/office/powerpoint/2010/main" val="424717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E41ED-83C8-461D-BB04-FBF7CDE29533}"/>
              </a:ext>
            </a:extLst>
          </p:cNvPr>
          <p:cNvPicPr>
            <a:picLocks noChangeAspect="1"/>
          </p:cNvPicPr>
          <p:nvPr/>
        </p:nvPicPr>
        <p:blipFill>
          <a:blip r:embed="rId2"/>
          <a:stretch>
            <a:fillRect/>
          </a:stretch>
        </p:blipFill>
        <p:spPr>
          <a:xfrm>
            <a:off x="579791" y="1052836"/>
            <a:ext cx="5393211" cy="3943233"/>
          </a:xfrm>
          <a:prstGeom prst="rect">
            <a:avLst/>
          </a:prstGeom>
        </p:spPr>
      </p:pic>
      <p:pic>
        <p:nvPicPr>
          <p:cNvPr id="5" name="Picture 4">
            <a:extLst>
              <a:ext uri="{FF2B5EF4-FFF2-40B4-BE49-F238E27FC236}">
                <a16:creationId xmlns:a16="http://schemas.microsoft.com/office/drawing/2014/main" id="{B30C3C0B-CC0E-415A-A53C-33542E090137}"/>
              </a:ext>
            </a:extLst>
          </p:cNvPr>
          <p:cNvPicPr>
            <a:picLocks noChangeAspect="1"/>
          </p:cNvPicPr>
          <p:nvPr/>
        </p:nvPicPr>
        <p:blipFill>
          <a:blip r:embed="rId3"/>
          <a:stretch>
            <a:fillRect/>
          </a:stretch>
        </p:blipFill>
        <p:spPr>
          <a:xfrm>
            <a:off x="7021365" y="568824"/>
            <a:ext cx="3871922" cy="5404064"/>
          </a:xfrm>
          <a:prstGeom prst="rect">
            <a:avLst/>
          </a:prstGeom>
        </p:spPr>
      </p:pic>
    </p:spTree>
    <p:extLst>
      <p:ext uri="{BB962C8B-B14F-4D97-AF65-F5344CB8AC3E}">
        <p14:creationId xmlns:p14="http://schemas.microsoft.com/office/powerpoint/2010/main" val="203851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0C868-5501-4042-8EA4-0AE6A11C02AC}"/>
              </a:ext>
            </a:extLst>
          </p:cNvPr>
          <p:cNvSpPr>
            <a:spLocks noGrp="1"/>
          </p:cNvSpPr>
          <p:nvPr>
            <p:ph idx="1"/>
          </p:nvPr>
        </p:nvSpPr>
        <p:spPr>
          <a:xfrm>
            <a:off x="531560" y="843404"/>
            <a:ext cx="8596668" cy="3880773"/>
          </a:xfrm>
        </p:spPr>
        <p:txBody>
          <a:bodyPr/>
          <a:lstStyle/>
          <a:p>
            <a:pPr marL="0" indent="0">
              <a:buNone/>
            </a:pPr>
            <a:r>
              <a:rPr lang="en-GB" dirty="0"/>
              <a:t>The children will go home, as normal, at 3:30pm on Friday. </a:t>
            </a:r>
          </a:p>
          <a:p>
            <a:pPr marL="0" indent="0">
              <a:buNone/>
            </a:pPr>
            <a:r>
              <a:rPr lang="en-GB" dirty="0"/>
              <a:t>At home, they will have dinner, have a wash and change into their clothes for the evening. It is vital that they have dinner as we will only be having snacks during the rest of the evening. </a:t>
            </a:r>
          </a:p>
          <a:p>
            <a:pPr marL="0" indent="0">
              <a:buNone/>
            </a:pPr>
            <a:r>
              <a:rPr lang="en-GB" dirty="0"/>
              <a:t>It is best to be in clothes they do not mind getting messy and the footwear should be trainers as they will be doing some sporty activities. </a:t>
            </a:r>
          </a:p>
          <a:p>
            <a:pPr marL="0" indent="0">
              <a:buNone/>
            </a:pPr>
            <a:endParaRPr lang="en-GB" dirty="0"/>
          </a:p>
        </p:txBody>
      </p:sp>
      <p:pic>
        <p:nvPicPr>
          <p:cNvPr id="1026" name="Picture 2" descr="Nike MC Trainer Men's Training Shoe. Nike GB">
            <a:extLst>
              <a:ext uri="{FF2B5EF4-FFF2-40B4-BE49-F238E27FC236}">
                <a16:creationId xmlns:a16="http://schemas.microsoft.com/office/drawing/2014/main" id="{0CE24F28-A4D3-4C7F-9E1D-417E6968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0659">
            <a:off x="3551581" y="3695477"/>
            <a:ext cx="2875722" cy="3594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ike MC Trainer Men's Training Shoe. Nike GB">
            <a:extLst>
              <a:ext uri="{FF2B5EF4-FFF2-40B4-BE49-F238E27FC236}">
                <a16:creationId xmlns:a16="http://schemas.microsoft.com/office/drawing/2014/main" id="{4EE7EA59-A7ED-450A-A41E-D9F8E53D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5756">
            <a:off x="499476" y="2926851"/>
            <a:ext cx="2875722" cy="3594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68E0220-3BE4-451A-999D-7FAC4AD51D62}"/>
              </a:ext>
            </a:extLst>
          </p:cNvPr>
          <p:cNvPicPr>
            <a:picLocks noChangeAspect="1"/>
          </p:cNvPicPr>
          <p:nvPr/>
        </p:nvPicPr>
        <p:blipFill>
          <a:blip r:embed="rId3"/>
          <a:stretch>
            <a:fillRect/>
          </a:stretch>
        </p:blipFill>
        <p:spPr>
          <a:xfrm rot="256665">
            <a:off x="7370209" y="3576600"/>
            <a:ext cx="4047202" cy="2400520"/>
          </a:xfrm>
          <a:prstGeom prst="rect">
            <a:avLst/>
          </a:prstGeom>
        </p:spPr>
      </p:pic>
    </p:spTree>
    <p:extLst>
      <p:ext uri="{BB962C8B-B14F-4D97-AF65-F5344CB8AC3E}">
        <p14:creationId xmlns:p14="http://schemas.microsoft.com/office/powerpoint/2010/main" val="158343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92185-9601-4D30-8E72-A5A0CFE250DC}"/>
              </a:ext>
            </a:extLst>
          </p:cNvPr>
          <p:cNvSpPr>
            <a:spLocks noGrp="1"/>
          </p:cNvSpPr>
          <p:nvPr>
            <p:ph idx="1"/>
          </p:nvPr>
        </p:nvSpPr>
        <p:spPr>
          <a:xfrm>
            <a:off x="664081" y="202410"/>
            <a:ext cx="8596668" cy="1417498"/>
          </a:xfrm>
        </p:spPr>
        <p:txBody>
          <a:bodyPr/>
          <a:lstStyle/>
          <a:p>
            <a:pPr marL="0" indent="0">
              <a:buNone/>
            </a:pPr>
            <a:r>
              <a:rPr lang="en-GB" dirty="0"/>
              <a:t>At 6:30, they will return to school to be registered. Please be prompt as we want to start activities at 6:45 – this is what they should have with them: </a:t>
            </a:r>
          </a:p>
        </p:txBody>
      </p:sp>
      <p:sp>
        <p:nvSpPr>
          <p:cNvPr id="4" name="Rectangle 3">
            <a:extLst>
              <a:ext uri="{FF2B5EF4-FFF2-40B4-BE49-F238E27FC236}">
                <a16:creationId xmlns:a16="http://schemas.microsoft.com/office/drawing/2014/main" id="{480A4F01-7223-4D48-B4D5-F9F96F6CD625}"/>
              </a:ext>
            </a:extLst>
          </p:cNvPr>
          <p:cNvSpPr/>
          <p:nvPr/>
        </p:nvSpPr>
        <p:spPr>
          <a:xfrm>
            <a:off x="954156" y="1315882"/>
            <a:ext cx="5049079" cy="5026184"/>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Essential items to pack for the camping experience: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Sleeping bag</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Pillow</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 change of clothes for Saturday</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Warm clothes to sleep in (please remember, even in the summer, camping can be cold at night, so layers are essential)</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Trainers (they can be wearing these when they come).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Named water bottle</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Toiletries including toothpaste, toothbrush and roll on deodorant. </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Snack for themselves on the Friday night (non-fizzy drink, crisps, etc.)</a:t>
            </a:r>
          </a:p>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These can be carried in a good-sized rucksack or other similar types of bag.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70E8266-9FE1-4717-8200-E3B97215581D}"/>
              </a:ext>
            </a:extLst>
          </p:cNvPr>
          <p:cNvSpPr txBox="1"/>
          <p:nvPr/>
        </p:nvSpPr>
        <p:spPr>
          <a:xfrm>
            <a:off x="6957716" y="1551698"/>
            <a:ext cx="2464904" cy="1754326"/>
          </a:xfrm>
          <a:prstGeom prst="rect">
            <a:avLst/>
          </a:prstGeom>
          <a:noFill/>
        </p:spPr>
        <p:txBody>
          <a:bodyPr wrap="square" rtlCol="0">
            <a:spAutoFit/>
          </a:bodyPr>
          <a:lstStyle/>
          <a:p>
            <a:r>
              <a:rPr lang="en-GB" dirty="0"/>
              <a:t>Q from the children:</a:t>
            </a:r>
          </a:p>
          <a:p>
            <a:r>
              <a:rPr lang="en-GB" dirty="0"/>
              <a:t>Can we bring something to help us sleep e.g. a bear?</a:t>
            </a:r>
          </a:p>
          <a:p>
            <a:endParaRPr lang="en-GB" dirty="0"/>
          </a:p>
          <a:p>
            <a:r>
              <a:rPr lang="en-GB" dirty="0"/>
              <a:t>Yes</a:t>
            </a:r>
          </a:p>
        </p:txBody>
      </p:sp>
      <p:sp>
        <p:nvSpPr>
          <p:cNvPr id="6" name="TextBox 5">
            <a:extLst>
              <a:ext uri="{FF2B5EF4-FFF2-40B4-BE49-F238E27FC236}">
                <a16:creationId xmlns:a16="http://schemas.microsoft.com/office/drawing/2014/main" id="{938DA14E-59CB-4C24-A312-C3A8C83295B3}"/>
              </a:ext>
            </a:extLst>
          </p:cNvPr>
          <p:cNvSpPr txBox="1"/>
          <p:nvPr/>
        </p:nvSpPr>
        <p:spPr>
          <a:xfrm>
            <a:off x="6957716" y="3760764"/>
            <a:ext cx="2464904" cy="1477328"/>
          </a:xfrm>
          <a:prstGeom prst="rect">
            <a:avLst/>
          </a:prstGeom>
          <a:noFill/>
        </p:spPr>
        <p:txBody>
          <a:bodyPr wrap="square" rtlCol="0">
            <a:spAutoFit/>
          </a:bodyPr>
          <a:lstStyle/>
          <a:p>
            <a:r>
              <a:rPr lang="en-GB" dirty="0"/>
              <a:t>Q from the children:</a:t>
            </a:r>
          </a:p>
          <a:p>
            <a:r>
              <a:rPr lang="en-GB" dirty="0"/>
              <a:t>Can we bring nuts?</a:t>
            </a:r>
          </a:p>
          <a:p>
            <a:endParaRPr lang="en-GB" dirty="0"/>
          </a:p>
          <a:p>
            <a:r>
              <a:rPr lang="en-GB" dirty="0"/>
              <a:t>No, we are a nut-free</a:t>
            </a:r>
          </a:p>
          <a:p>
            <a:r>
              <a:rPr lang="en-GB" dirty="0"/>
              <a:t>School. </a:t>
            </a:r>
          </a:p>
        </p:txBody>
      </p:sp>
    </p:spTree>
    <p:extLst>
      <p:ext uri="{BB962C8B-B14F-4D97-AF65-F5344CB8AC3E}">
        <p14:creationId xmlns:p14="http://schemas.microsoft.com/office/powerpoint/2010/main" val="274282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7ECFE-FA98-4D4D-8A02-4BFBFF512C9F}"/>
              </a:ext>
            </a:extLst>
          </p:cNvPr>
          <p:cNvPicPr>
            <a:picLocks noChangeAspect="1"/>
          </p:cNvPicPr>
          <p:nvPr/>
        </p:nvPicPr>
        <p:blipFill>
          <a:blip r:embed="rId2"/>
          <a:stretch>
            <a:fillRect/>
          </a:stretch>
        </p:blipFill>
        <p:spPr>
          <a:xfrm>
            <a:off x="656617" y="646547"/>
            <a:ext cx="8822102" cy="5220352"/>
          </a:xfrm>
          <a:prstGeom prst="rect">
            <a:avLst/>
          </a:prstGeom>
        </p:spPr>
      </p:pic>
      <p:sp>
        <p:nvSpPr>
          <p:cNvPr id="3" name="TextBox 2">
            <a:extLst>
              <a:ext uri="{FF2B5EF4-FFF2-40B4-BE49-F238E27FC236}">
                <a16:creationId xmlns:a16="http://schemas.microsoft.com/office/drawing/2014/main" id="{970F196A-4B3A-4101-AC9E-5312BE5B3496}"/>
              </a:ext>
            </a:extLst>
          </p:cNvPr>
          <p:cNvSpPr txBox="1"/>
          <p:nvPr/>
        </p:nvSpPr>
        <p:spPr>
          <a:xfrm>
            <a:off x="7328777" y="2700591"/>
            <a:ext cx="2464904" cy="2585323"/>
          </a:xfrm>
          <a:prstGeom prst="rect">
            <a:avLst/>
          </a:prstGeom>
          <a:noFill/>
        </p:spPr>
        <p:txBody>
          <a:bodyPr wrap="square" rtlCol="0">
            <a:spAutoFit/>
          </a:bodyPr>
          <a:lstStyle/>
          <a:p>
            <a:r>
              <a:rPr lang="en-GB" dirty="0"/>
              <a:t>Q from the children:</a:t>
            </a:r>
          </a:p>
          <a:p>
            <a:r>
              <a:rPr lang="en-GB" dirty="0"/>
              <a:t>Why can’t we bring electronics? </a:t>
            </a:r>
          </a:p>
          <a:p>
            <a:endParaRPr lang="en-GB" dirty="0"/>
          </a:p>
          <a:p>
            <a:r>
              <a:rPr lang="en-GB" dirty="0"/>
              <a:t>To aid independence.</a:t>
            </a:r>
          </a:p>
          <a:p>
            <a:r>
              <a:rPr lang="en-GB" dirty="0"/>
              <a:t>Appreciate the outdoors and see there are other ways to have fun.  </a:t>
            </a:r>
          </a:p>
        </p:txBody>
      </p:sp>
    </p:spTree>
    <p:extLst>
      <p:ext uri="{BB962C8B-B14F-4D97-AF65-F5344CB8AC3E}">
        <p14:creationId xmlns:p14="http://schemas.microsoft.com/office/powerpoint/2010/main" val="398165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8AC00-58C8-4A3E-9D49-4A68A943E335}"/>
              </a:ext>
            </a:extLst>
          </p:cNvPr>
          <p:cNvSpPr>
            <a:spLocks noGrp="1"/>
          </p:cNvSpPr>
          <p:nvPr>
            <p:ph idx="1"/>
          </p:nvPr>
        </p:nvSpPr>
        <p:spPr>
          <a:xfrm>
            <a:off x="598613" y="411302"/>
            <a:ext cx="8596668" cy="3880773"/>
          </a:xfrm>
        </p:spPr>
        <p:txBody>
          <a:bodyPr>
            <a:normAutofit/>
          </a:bodyPr>
          <a:lstStyle/>
          <a:p>
            <a:pPr marL="0" indent="0">
              <a:buNone/>
            </a:pPr>
            <a:r>
              <a:rPr lang="en-GB" dirty="0"/>
              <a:t>Activities will begin at 6:45. </a:t>
            </a:r>
          </a:p>
          <a:p>
            <a:pPr marL="0" indent="0">
              <a:buNone/>
            </a:pPr>
            <a:r>
              <a:rPr lang="en-GB" dirty="0"/>
              <a:t>Initially, they will be split into 3 groups – they will be mixed up to encourage collaboration between the different classes and to foster new friendships. </a:t>
            </a:r>
          </a:p>
          <a:p>
            <a:pPr marL="0" indent="0">
              <a:buNone/>
            </a:pPr>
            <a:endParaRPr lang="en-GB" dirty="0"/>
          </a:p>
        </p:txBody>
      </p:sp>
      <p:pic>
        <p:nvPicPr>
          <p:cNvPr id="1026" name="Picture 2" descr="Generic Art Print featuring the photograph Basketball by Skodonnell">
            <a:extLst>
              <a:ext uri="{FF2B5EF4-FFF2-40B4-BE49-F238E27FC236}">
                <a16:creationId xmlns:a16="http://schemas.microsoft.com/office/drawing/2014/main" id="{CC40A73F-8340-4B5C-B8E6-6DABD811E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9594">
            <a:off x="8972362" y="3502176"/>
            <a:ext cx="2701105" cy="278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707F84-2C41-4AFA-B587-F074FEAA0BDD}"/>
              </a:ext>
            </a:extLst>
          </p:cNvPr>
          <p:cNvPicPr>
            <a:picLocks noChangeAspect="1"/>
          </p:cNvPicPr>
          <p:nvPr/>
        </p:nvPicPr>
        <p:blipFill>
          <a:blip r:embed="rId3"/>
          <a:stretch>
            <a:fillRect/>
          </a:stretch>
        </p:blipFill>
        <p:spPr>
          <a:xfrm>
            <a:off x="598614" y="2062412"/>
            <a:ext cx="3364623" cy="2588505"/>
          </a:xfrm>
          <a:prstGeom prst="rect">
            <a:avLst/>
          </a:prstGeom>
        </p:spPr>
      </p:pic>
      <p:pic>
        <p:nvPicPr>
          <p:cNvPr id="4" name="Picture 3">
            <a:extLst>
              <a:ext uri="{FF2B5EF4-FFF2-40B4-BE49-F238E27FC236}">
                <a16:creationId xmlns:a16="http://schemas.microsoft.com/office/drawing/2014/main" id="{5AABA238-392F-4756-84F7-41F0122C719D}"/>
              </a:ext>
            </a:extLst>
          </p:cNvPr>
          <p:cNvPicPr>
            <a:picLocks noChangeAspect="1"/>
          </p:cNvPicPr>
          <p:nvPr/>
        </p:nvPicPr>
        <p:blipFill>
          <a:blip r:embed="rId4"/>
          <a:stretch>
            <a:fillRect/>
          </a:stretch>
        </p:blipFill>
        <p:spPr>
          <a:xfrm>
            <a:off x="4250770" y="2031193"/>
            <a:ext cx="4270632" cy="2795613"/>
          </a:xfrm>
          <a:prstGeom prst="rect">
            <a:avLst/>
          </a:prstGeom>
        </p:spPr>
      </p:pic>
    </p:spTree>
    <p:extLst>
      <p:ext uri="{BB962C8B-B14F-4D97-AF65-F5344CB8AC3E}">
        <p14:creationId xmlns:p14="http://schemas.microsoft.com/office/powerpoint/2010/main" val="409758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1F3AF-194C-43C3-893C-DC3E2BF76DBE}"/>
              </a:ext>
            </a:extLst>
          </p:cNvPr>
          <p:cNvSpPr>
            <a:spLocks noGrp="1"/>
          </p:cNvSpPr>
          <p:nvPr>
            <p:ph idx="1"/>
          </p:nvPr>
        </p:nvSpPr>
        <p:spPr>
          <a:xfrm>
            <a:off x="518308" y="640232"/>
            <a:ext cx="8596668" cy="5577536"/>
          </a:xfrm>
        </p:spPr>
        <p:txBody>
          <a:bodyPr/>
          <a:lstStyle/>
          <a:p>
            <a:pPr marL="0" indent="0">
              <a:buNone/>
            </a:pPr>
            <a:r>
              <a:rPr lang="en-GB" dirty="0"/>
              <a:t>At 8:30, children will be taken to the Quad so, from that time, all children will be in an enclosed space. </a:t>
            </a:r>
          </a:p>
          <a:p>
            <a:pPr marL="0" indent="0">
              <a:buNone/>
            </a:pPr>
            <a:r>
              <a:rPr lang="en-GB" dirty="0"/>
              <a:t>Here, we will be undertaking some team games. </a:t>
            </a:r>
          </a:p>
          <a:p>
            <a:pPr marL="0" indent="0">
              <a:buNone/>
            </a:pPr>
            <a:r>
              <a:rPr lang="en-GB" dirty="0"/>
              <a:t>A reminder that, as it said on the letter, we will encourage all children to take part but – if they do get really homesick – they will not be forced and you will be contacted to collect them. </a:t>
            </a:r>
          </a:p>
        </p:txBody>
      </p:sp>
      <p:pic>
        <p:nvPicPr>
          <p:cNvPr id="3074" name="Picture 2" descr="Teamwork Makes the Dream Work">
            <a:extLst>
              <a:ext uri="{FF2B5EF4-FFF2-40B4-BE49-F238E27FC236}">
                <a16:creationId xmlns:a16="http://schemas.microsoft.com/office/drawing/2014/main" id="{6588DDA2-A3D9-455E-9D0F-6C5B67B73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774" y="3412435"/>
            <a:ext cx="4815736" cy="221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89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9BF74-3374-401C-8119-4737EF660C83}"/>
              </a:ext>
            </a:extLst>
          </p:cNvPr>
          <p:cNvSpPr>
            <a:spLocks noGrp="1"/>
          </p:cNvSpPr>
          <p:nvPr>
            <p:ph idx="1"/>
          </p:nvPr>
        </p:nvSpPr>
        <p:spPr>
          <a:xfrm>
            <a:off x="518308" y="530087"/>
            <a:ext cx="8596668" cy="5524527"/>
          </a:xfrm>
        </p:spPr>
        <p:txBody>
          <a:bodyPr/>
          <a:lstStyle/>
          <a:p>
            <a:pPr marL="0" indent="0">
              <a:buNone/>
            </a:pPr>
            <a:r>
              <a:rPr lang="en-GB" dirty="0"/>
              <a:t>At 9:00, we will have the campfire. </a:t>
            </a:r>
          </a:p>
          <a:p>
            <a:pPr marL="0" indent="0">
              <a:buNone/>
            </a:pPr>
            <a:r>
              <a:rPr lang="en-GB" dirty="0"/>
              <a:t>The fire will be looked after by Mr. Boddy who will follow health and safety procedures to ensure that all children are safe. </a:t>
            </a:r>
          </a:p>
          <a:p>
            <a:pPr marL="0" indent="0">
              <a:buNone/>
            </a:pPr>
            <a:r>
              <a:rPr lang="en-GB" dirty="0"/>
              <a:t>We will have a fun time around the campfire having hot chocolate, roasting marshmallows and singing campfire songs. </a:t>
            </a:r>
          </a:p>
        </p:txBody>
      </p:sp>
      <p:sp>
        <p:nvSpPr>
          <p:cNvPr id="4" name="TextBox 3">
            <a:extLst>
              <a:ext uri="{FF2B5EF4-FFF2-40B4-BE49-F238E27FC236}">
                <a16:creationId xmlns:a16="http://schemas.microsoft.com/office/drawing/2014/main" id="{B0F038FB-3FDA-4745-895C-2CBBE1815E42}"/>
              </a:ext>
            </a:extLst>
          </p:cNvPr>
          <p:cNvSpPr txBox="1"/>
          <p:nvPr/>
        </p:nvSpPr>
        <p:spPr>
          <a:xfrm>
            <a:off x="6506818" y="2721692"/>
            <a:ext cx="3528595" cy="1200329"/>
          </a:xfrm>
          <a:prstGeom prst="rect">
            <a:avLst/>
          </a:prstGeom>
          <a:noFill/>
        </p:spPr>
        <p:txBody>
          <a:bodyPr wrap="none" rtlCol="0">
            <a:spAutoFit/>
          </a:bodyPr>
          <a:lstStyle/>
          <a:p>
            <a:r>
              <a:rPr lang="en-GB" dirty="0"/>
              <a:t>Q from the children:</a:t>
            </a:r>
          </a:p>
          <a:p>
            <a:r>
              <a:rPr lang="en-GB" dirty="0"/>
              <a:t>Will the marshmallows be Halal?</a:t>
            </a:r>
          </a:p>
          <a:p>
            <a:endParaRPr lang="en-GB" dirty="0"/>
          </a:p>
          <a:p>
            <a:r>
              <a:rPr lang="en-GB" dirty="0"/>
              <a:t>Yes</a:t>
            </a:r>
          </a:p>
        </p:txBody>
      </p:sp>
      <p:pic>
        <p:nvPicPr>
          <p:cNvPr id="4098" name="Picture 2" descr="Campfire Safety for Overlanders — Overland Expo®">
            <a:extLst>
              <a:ext uri="{FF2B5EF4-FFF2-40B4-BE49-F238E27FC236}">
                <a16:creationId xmlns:a16="http://schemas.microsoft.com/office/drawing/2014/main" id="{CC67E3E7-919F-4F0A-826F-4BAB970F1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32" y="2721692"/>
            <a:ext cx="4450068" cy="333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9361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TotalTime>
  <Words>752</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Curtis</dc:creator>
  <cp:lastModifiedBy>Mr Curtis</cp:lastModifiedBy>
  <cp:revision>8</cp:revision>
  <dcterms:created xsi:type="dcterms:W3CDTF">2022-06-20T05:57:24Z</dcterms:created>
  <dcterms:modified xsi:type="dcterms:W3CDTF">2023-06-19T06:11:03Z</dcterms:modified>
</cp:coreProperties>
</file>