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0"/>
  </p:notesMasterIdLst>
  <p:sldIdLst>
    <p:sldId id="256" r:id="rId5"/>
    <p:sldId id="290" r:id="rId6"/>
    <p:sldId id="271" r:id="rId7"/>
    <p:sldId id="282" r:id="rId8"/>
    <p:sldId id="328" r:id="rId9"/>
    <p:sldId id="317" r:id="rId10"/>
    <p:sldId id="326" r:id="rId11"/>
    <p:sldId id="318" r:id="rId12"/>
    <p:sldId id="327" r:id="rId13"/>
    <p:sldId id="320" r:id="rId14"/>
    <p:sldId id="319" r:id="rId15"/>
    <p:sldId id="321" r:id="rId16"/>
    <p:sldId id="324" r:id="rId17"/>
    <p:sldId id="325" r:id="rId18"/>
    <p:sldId id="32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6B2FE-F260-CB45-78DA-942BF30729DF}" v="19" dt="2024-04-16T06:53:09.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Curtis" userId="S::jcurtis@barleylane.redbridge.sch.uk::8ac70c8e-9073-4fab-8614-4a46c31e6c2f" providerId="AD" clId="Web-{7315D7A3-67F9-A8AD-D2AD-111C70543E27}"/>
    <pc:docChg chg="addSld modSld">
      <pc:chgData name="J Curtis" userId="S::jcurtis@barleylane.redbridge.sch.uk::8ac70c8e-9073-4fab-8614-4a46c31e6c2f" providerId="AD" clId="Web-{7315D7A3-67F9-A8AD-D2AD-111C70543E27}" dt="2024-03-26T12:57:48.041" v="18" actId="14100"/>
      <pc:docMkLst>
        <pc:docMk/>
      </pc:docMkLst>
      <pc:sldChg chg="modSp">
        <pc:chgData name="J Curtis" userId="S::jcurtis@barleylane.redbridge.sch.uk::8ac70c8e-9073-4fab-8614-4a46c31e6c2f" providerId="AD" clId="Web-{7315D7A3-67F9-A8AD-D2AD-111C70543E27}" dt="2024-03-26T12:57:37.353" v="17" actId="20577"/>
        <pc:sldMkLst>
          <pc:docMk/>
          <pc:sldMk cId="1143175447" sldId="256"/>
        </pc:sldMkLst>
        <pc:spChg chg="mod">
          <ac:chgData name="J Curtis" userId="S::jcurtis@barleylane.redbridge.sch.uk::8ac70c8e-9073-4fab-8614-4a46c31e6c2f" providerId="AD" clId="Web-{7315D7A3-67F9-A8AD-D2AD-111C70543E27}" dt="2024-03-26T12:57:37.353" v="17" actId="20577"/>
          <ac:spMkLst>
            <pc:docMk/>
            <pc:sldMk cId="1143175447" sldId="256"/>
            <ac:spMk id="13" creationId="{00000000-0000-0000-0000-000000000000}"/>
          </ac:spMkLst>
        </pc:spChg>
      </pc:sldChg>
      <pc:sldChg chg="modSp">
        <pc:chgData name="J Curtis" userId="S::jcurtis@barleylane.redbridge.sch.uk::8ac70c8e-9073-4fab-8614-4a46c31e6c2f" providerId="AD" clId="Web-{7315D7A3-67F9-A8AD-D2AD-111C70543E27}" dt="2024-03-26T12:57:48.041" v="18" actId="14100"/>
        <pc:sldMkLst>
          <pc:docMk/>
          <pc:sldMk cId="495087651" sldId="317"/>
        </pc:sldMkLst>
        <pc:picChg chg="mod">
          <ac:chgData name="J Curtis" userId="S::jcurtis@barleylane.redbridge.sch.uk::8ac70c8e-9073-4fab-8614-4a46c31e6c2f" providerId="AD" clId="Web-{7315D7A3-67F9-A8AD-D2AD-111C70543E27}" dt="2024-03-26T12:57:48.041" v="18" actId="14100"/>
          <ac:picMkLst>
            <pc:docMk/>
            <pc:sldMk cId="495087651" sldId="317"/>
            <ac:picMk id="4" creationId="{00000000-0000-0000-0000-000000000000}"/>
          </ac:picMkLst>
        </pc:picChg>
      </pc:sldChg>
      <pc:sldChg chg="addSp delSp modSp new">
        <pc:chgData name="J Curtis" userId="S::jcurtis@barleylane.redbridge.sch.uk::8ac70c8e-9073-4fab-8614-4a46c31e6c2f" providerId="AD" clId="Web-{7315D7A3-67F9-A8AD-D2AD-111C70543E27}" dt="2024-03-26T12:57:30.415" v="15" actId="1076"/>
        <pc:sldMkLst>
          <pc:docMk/>
          <pc:sldMk cId="2521160332" sldId="328"/>
        </pc:sldMkLst>
        <pc:spChg chg="mod">
          <ac:chgData name="J Curtis" userId="S::jcurtis@barleylane.redbridge.sch.uk::8ac70c8e-9073-4fab-8614-4a46c31e6c2f" providerId="AD" clId="Web-{7315D7A3-67F9-A8AD-D2AD-111C70543E27}" dt="2024-03-26T12:57:28.462" v="14" actId="1076"/>
          <ac:spMkLst>
            <pc:docMk/>
            <pc:sldMk cId="2521160332" sldId="328"/>
            <ac:spMk id="2" creationId="{B1E2758B-DEFB-0C5F-C70D-82A836EC7D32}"/>
          </ac:spMkLst>
        </pc:spChg>
        <pc:spChg chg="del">
          <ac:chgData name="J Curtis" userId="S::jcurtis@barleylane.redbridge.sch.uk::8ac70c8e-9073-4fab-8614-4a46c31e6c2f" providerId="AD" clId="Web-{7315D7A3-67F9-A8AD-D2AD-111C70543E27}" dt="2024-03-26T12:55:24.519" v="1"/>
          <ac:spMkLst>
            <pc:docMk/>
            <pc:sldMk cId="2521160332" sldId="328"/>
            <ac:spMk id="3" creationId="{37FE1897-5FDA-B275-C3EE-60DDDB2203B2}"/>
          </ac:spMkLst>
        </pc:spChg>
        <pc:picChg chg="add mod ord">
          <ac:chgData name="J Curtis" userId="S::jcurtis@barleylane.redbridge.sch.uk::8ac70c8e-9073-4fab-8614-4a46c31e6c2f" providerId="AD" clId="Web-{7315D7A3-67F9-A8AD-D2AD-111C70543E27}" dt="2024-03-26T12:55:34.488" v="4" actId="1076"/>
          <ac:picMkLst>
            <pc:docMk/>
            <pc:sldMk cId="2521160332" sldId="328"/>
            <ac:picMk id="4" creationId="{0BF53A46-E718-45AF-F1EA-EF8981969068}"/>
          </ac:picMkLst>
        </pc:picChg>
        <pc:picChg chg="add">
          <ac:chgData name="J Curtis" userId="S::jcurtis@barleylane.redbridge.sch.uk::8ac70c8e-9073-4fab-8614-4a46c31e6c2f" providerId="AD" clId="Web-{7315D7A3-67F9-A8AD-D2AD-111C70543E27}" dt="2024-03-26T12:55:53.442" v="10"/>
          <ac:picMkLst>
            <pc:docMk/>
            <pc:sldMk cId="2521160332" sldId="328"/>
            <ac:picMk id="6" creationId="{95B03451-D41A-7FE2-447F-A8F7C46658F6}"/>
          </ac:picMkLst>
        </pc:picChg>
        <pc:picChg chg="add">
          <ac:chgData name="J Curtis" userId="S::jcurtis@barleylane.redbridge.sch.uk::8ac70c8e-9073-4fab-8614-4a46c31e6c2f" providerId="AD" clId="Web-{7315D7A3-67F9-A8AD-D2AD-111C70543E27}" dt="2024-03-26T12:56:13.756" v="11"/>
          <ac:picMkLst>
            <pc:docMk/>
            <pc:sldMk cId="2521160332" sldId="328"/>
            <ac:picMk id="8" creationId="{095CCBFA-B4E4-908A-4D83-AA8C809A1183}"/>
          </ac:picMkLst>
        </pc:picChg>
        <pc:picChg chg="add mod">
          <ac:chgData name="J Curtis" userId="S::jcurtis@barleylane.redbridge.sch.uk::8ac70c8e-9073-4fab-8614-4a46c31e6c2f" providerId="AD" clId="Web-{7315D7A3-67F9-A8AD-D2AD-111C70543E27}" dt="2024-03-26T12:57:30.415" v="15" actId="1076"/>
          <ac:picMkLst>
            <pc:docMk/>
            <pc:sldMk cId="2521160332" sldId="328"/>
            <ac:picMk id="9" creationId="{82486206-2DE1-7D51-6E57-68070CF6E25A}"/>
          </ac:picMkLst>
        </pc:picChg>
      </pc:sldChg>
    </pc:docChg>
  </pc:docChgLst>
  <pc:docChgLst>
    <pc:chgData name="J Curtis" userId="S::jcurtis@barleylane.redbridge.sch.uk::8ac70c8e-9073-4fab-8614-4a46c31e6c2f" providerId="AD" clId="Web-{BC9AD696-0195-78D1-5C68-B985A7AD100C}"/>
    <pc:docChg chg="modSld">
      <pc:chgData name="J Curtis" userId="S::jcurtis@barleylane.redbridge.sch.uk::8ac70c8e-9073-4fab-8614-4a46c31e6c2f" providerId="AD" clId="Web-{BC9AD696-0195-78D1-5C68-B985A7AD100C}" dt="2024-03-28T14:45:15.883" v="12" actId="20577"/>
      <pc:docMkLst>
        <pc:docMk/>
      </pc:docMkLst>
      <pc:sldChg chg="modSp">
        <pc:chgData name="J Curtis" userId="S::jcurtis@barleylane.redbridge.sch.uk::8ac70c8e-9073-4fab-8614-4a46c31e6c2f" providerId="AD" clId="Web-{BC9AD696-0195-78D1-5C68-B985A7AD100C}" dt="2024-03-28T14:45:15.883" v="12" actId="20577"/>
        <pc:sldMkLst>
          <pc:docMk/>
          <pc:sldMk cId="2916317780" sldId="282"/>
        </pc:sldMkLst>
        <pc:spChg chg="mod">
          <ac:chgData name="J Curtis" userId="S::jcurtis@barleylane.redbridge.sch.uk::8ac70c8e-9073-4fab-8614-4a46c31e6c2f" providerId="AD" clId="Web-{BC9AD696-0195-78D1-5C68-B985A7AD100C}" dt="2024-03-28T14:45:15.883" v="12" actId="20577"/>
          <ac:spMkLst>
            <pc:docMk/>
            <pc:sldMk cId="2916317780" sldId="282"/>
            <ac:spMk id="3" creationId="{00000000-0000-0000-0000-000000000000}"/>
          </ac:spMkLst>
        </pc:spChg>
      </pc:sldChg>
    </pc:docChg>
  </pc:docChgLst>
  <pc:docChgLst>
    <pc:chgData clId="Web-{BC9AD696-0195-78D1-5C68-B985A7AD100C}"/>
    <pc:docChg chg="modSld">
      <pc:chgData name="" userId="" providerId="" clId="Web-{BC9AD696-0195-78D1-5C68-B985A7AD100C}" dt="2024-03-28T14:44:48.086" v="1" actId="20577"/>
      <pc:docMkLst>
        <pc:docMk/>
      </pc:docMkLst>
      <pc:sldChg chg="modSp">
        <pc:chgData name="" userId="" providerId="" clId="Web-{BC9AD696-0195-78D1-5C68-B985A7AD100C}" dt="2024-03-28T14:44:48.086" v="1" actId="20577"/>
        <pc:sldMkLst>
          <pc:docMk/>
          <pc:sldMk cId="2916317780" sldId="282"/>
        </pc:sldMkLst>
        <pc:spChg chg="mod">
          <ac:chgData name="" userId="" providerId="" clId="Web-{BC9AD696-0195-78D1-5C68-B985A7AD100C}" dt="2024-03-28T14:44:48.086" v="1" actId="20577"/>
          <ac:spMkLst>
            <pc:docMk/>
            <pc:sldMk cId="2916317780" sldId="282"/>
            <ac:spMk id="3" creationId="{00000000-0000-0000-0000-000000000000}"/>
          </ac:spMkLst>
        </pc:spChg>
      </pc:sldChg>
    </pc:docChg>
  </pc:docChgLst>
  <pc:docChgLst>
    <pc:chgData name="J Curtis" userId="S::jcurtis@barleylane.redbridge.sch.uk::8ac70c8e-9073-4fab-8614-4a46c31e6c2f" providerId="AD" clId="Web-{3DB6B2FE-F260-CB45-78DA-942BF30729DF}"/>
    <pc:docChg chg="modSld">
      <pc:chgData name="J Curtis" userId="S::jcurtis@barleylane.redbridge.sch.uk::8ac70c8e-9073-4fab-8614-4a46c31e6c2f" providerId="AD" clId="Web-{3DB6B2FE-F260-CB45-78DA-942BF30729DF}" dt="2024-04-16T06:53:09.064" v="16" actId="1076"/>
      <pc:docMkLst>
        <pc:docMk/>
      </pc:docMkLst>
      <pc:sldChg chg="modSp">
        <pc:chgData name="J Curtis" userId="S::jcurtis@barleylane.redbridge.sch.uk::8ac70c8e-9073-4fab-8614-4a46c31e6c2f" providerId="AD" clId="Web-{3DB6B2FE-F260-CB45-78DA-942BF30729DF}" dt="2024-04-16T06:50:21.950" v="3" actId="20577"/>
        <pc:sldMkLst>
          <pc:docMk/>
          <pc:sldMk cId="2916317780" sldId="282"/>
        </pc:sldMkLst>
        <pc:spChg chg="mod">
          <ac:chgData name="J Curtis" userId="S::jcurtis@barleylane.redbridge.sch.uk::8ac70c8e-9073-4fab-8614-4a46c31e6c2f" providerId="AD" clId="Web-{3DB6B2FE-F260-CB45-78DA-942BF30729DF}" dt="2024-04-16T06:50:21.950" v="3" actId="20577"/>
          <ac:spMkLst>
            <pc:docMk/>
            <pc:sldMk cId="2916317780" sldId="282"/>
            <ac:spMk id="3" creationId="{00000000-0000-0000-0000-000000000000}"/>
          </ac:spMkLst>
        </pc:spChg>
      </pc:sldChg>
      <pc:sldChg chg="modSp">
        <pc:chgData name="J Curtis" userId="S::jcurtis@barleylane.redbridge.sch.uk::8ac70c8e-9073-4fab-8614-4a46c31e6c2f" providerId="AD" clId="Web-{3DB6B2FE-F260-CB45-78DA-942BF30729DF}" dt="2024-04-16T06:51:10.404" v="9" actId="20577"/>
        <pc:sldMkLst>
          <pc:docMk/>
          <pc:sldMk cId="495087651" sldId="317"/>
        </pc:sldMkLst>
        <pc:spChg chg="mod">
          <ac:chgData name="J Curtis" userId="S::jcurtis@barleylane.redbridge.sch.uk::8ac70c8e-9073-4fab-8614-4a46c31e6c2f" providerId="AD" clId="Web-{3DB6B2FE-F260-CB45-78DA-942BF30729DF}" dt="2024-04-16T06:51:10.404" v="9" actId="20577"/>
          <ac:spMkLst>
            <pc:docMk/>
            <pc:sldMk cId="495087651" sldId="317"/>
            <ac:spMk id="3" creationId="{00000000-0000-0000-0000-000000000000}"/>
          </ac:spMkLst>
        </pc:spChg>
      </pc:sldChg>
      <pc:sldChg chg="modSp">
        <pc:chgData name="J Curtis" userId="S::jcurtis@barleylane.redbridge.sch.uk::8ac70c8e-9073-4fab-8614-4a46c31e6c2f" providerId="AD" clId="Web-{3DB6B2FE-F260-CB45-78DA-942BF30729DF}" dt="2024-04-16T06:52:12.734" v="13" actId="20577"/>
        <pc:sldMkLst>
          <pc:docMk/>
          <pc:sldMk cId="1683707652" sldId="319"/>
        </pc:sldMkLst>
        <pc:spChg chg="mod">
          <ac:chgData name="J Curtis" userId="S::jcurtis@barleylane.redbridge.sch.uk::8ac70c8e-9073-4fab-8614-4a46c31e6c2f" providerId="AD" clId="Web-{3DB6B2FE-F260-CB45-78DA-942BF30729DF}" dt="2024-04-16T06:52:12.734" v="13" actId="20577"/>
          <ac:spMkLst>
            <pc:docMk/>
            <pc:sldMk cId="1683707652" sldId="319"/>
            <ac:spMk id="8" creationId="{AA0A3F32-C447-46D1-93E7-5BBF07257BA5}"/>
          </ac:spMkLst>
        </pc:spChg>
      </pc:sldChg>
      <pc:sldChg chg="modSp">
        <pc:chgData name="J Curtis" userId="S::jcurtis@barleylane.redbridge.sch.uk::8ac70c8e-9073-4fab-8614-4a46c31e6c2f" providerId="AD" clId="Web-{3DB6B2FE-F260-CB45-78DA-942BF30729DF}" dt="2024-04-16T06:53:09.064" v="16" actId="1076"/>
        <pc:sldMkLst>
          <pc:docMk/>
          <pc:sldMk cId="876587794" sldId="325"/>
        </pc:sldMkLst>
        <pc:spChg chg="mod">
          <ac:chgData name="J Curtis" userId="S::jcurtis@barleylane.redbridge.sch.uk::8ac70c8e-9073-4fab-8614-4a46c31e6c2f" providerId="AD" clId="Web-{3DB6B2FE-F260-CB45-78DA-942BF30729DF}" dt="2024-04-16T06:53:09.064" v="16" actId="1076"/>
          <ac:spMkLst>
            <pc:docMk/>
            <pc:sldMk cId="876587794" sldId="325"/>
            <ac:spMk id="3" creationId="{13F54F7C-86A3-9808-E5B7-58CDEDEB709F}"/>
          </ac:spMkLst>
        </pc:spChg>
      </pc:sldChg>
      <pc:sldChg chg="modSp">
        <pc:chgData name="J Curtis" userId="S::jcurtis@barleylane.redbridge.sch.uk::8ac70c8e-9073-4fab-8614-4a46c31e6c2f" providerId="AD" clId="Web-{3DB6B2FE-F260-CB45-78DA-942BF30729DF}" dt="2024-04-16T06:51:17.092" v="11" actId="20577"/>
        <pc:sldMkLst>
          <pc:docMk/>
          <pc:sldMk cId="2737821815" sldId="326"/>
        </pc:sldMkLst>
        <pc:spChg chg="mod">
          <ac:chgData name="J Curtis" userId="S::jcurtis@barleylane.redbridge.sch.uk::8ac70c8e-9073-4fab-8614-4a46c31e6c2f" providerId="AD" clId="Web-{3DB6B2FE-F260-CB45-78DA-942BF30729DF}" dt="2024-04-16T06:51:17.092" v="11" actId="20577"/>
          <ac:spMkLst>
            <pc:docMk/>
            <pc:sldMk cId="2737821815" sldId="326"/>
            <ac:spMk id="3" creationId="{C35BEEFE-09C2-40A0-8690-9F8E88574A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1D3B0-241D-4E5F-BD18-FF34E1FA0A34}" type="datetimeFigureOut">
              <a:rPr lang="en-GB" smtClean="0"/>
              <a:t>15/04/2024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43821-5DB9-4AF2-86C6-D22CCEE25B15}" type="slidenum">
              <a:rPr lang="en-GB" smtClean="0"/>
              <a:t>‹#›</a:t>
            </a:fld>
            <a:endParaRPr lang="en-GB"/>
          </a:p>
        </p:txBody>
      </p:sp>
    </p:spTree>
    <p:extLst>
      <p:ext uri="{BB962C8B-B14F-4D97-AF65-F5344CB8AC3E}">
        <p14:creationId xmlns:p14="http://schemas.microsoft.com/office/powerpoint/2010/main" val="272947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4</a:t>
            </a:fld>
            <a:endParaRPr lang="en-GB"/>
          </a:p>
        </p:txBody>
      </p:sp>
    </p:spTree>
    <p:extLst>
      <p:ext uri="{BB962C8B-B14F-4D97-AF65-F5344CB8AC3E}">
        <p14:creationId xmlns:p14="http://schemas.microsoft.com/office/powerpoint/2010/main" val="410702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6</a:t>
            </a:fld>
            <a:endParaRPr lang="en-GB"/>
          </a:p>
        </p:txBody>
      </p:sp>
    </p:spTree>
    <p:extLst>
      <p:ext uri="{BB962C8B-B14F-4D97-AF65-F5344CB8AC3E}">
        <p14:creationId xmlns:p14="http://schemas.microsoft.com/office/powerpoint/2010/main" val="376697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8</a:t>
            </a:fld>
            <a:endParaRPr lang="en-GB"/>
          </a:p>
        </p:txBody>
      </p:sp>
    </p:spTree>
    <p:extLst>
      <p:ext uri="{BB962C8B-B14F-4D97-AF65-F5344CB8AC3E}">
        <p14:creationId xmlns:p14="http://schemas.microsoft.com/office/powerpoint/2010/main" val="246742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10</a:t>
            </a:fld>
            <a:endParaRPr lang="en-GB"/>
          </a:p>
        </p:txBody>
      </p:sp>
    </p:spTree>
    <p:extLst>
      <p:ext uri="{BB962C8B-B14F-4D97-AF65-F5344CB8AC3E}">
        <p14:creationId xmlns:p14="http://schemas.microsoft.com/office/powerpoint/2010/main" val="46474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11</a:t>
            </a:fld>
            <a:endParaRPr lang="en-GB"/>
          </a:p>
        </p:txBody>
      </p:sp>
    </p:spTree>
    <p:extLst>
      <p:ext uri="{BB962C8B-B14F-4D97-AF65-F5344CB8AC3E}">
        <p14:creationId xmlns:p14="http://schemas.microsoft.com/office/powerpoint/2010/main" val="425827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12</a:t>
            </a:fld>
            <a:endParaRPr lang="en-GB"/>
          </a:p>
        </p:txBody>
      </p:sp>
    </p:spTree>
    <p:extLst>
      <p:ext uri="{BB962C8B-B14F-4D97-AF65-F5344CB8AC3E}">
        <p14:creationId xmlns:p14="http://schemas.microsoft.com/office/powerpoint/2010/main" val="192640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15</a:t>
            </a:fld>
            <a:endParaRPr lang="en-GB"/>
          </a:p>
        </p:txBody>
      </p:sp>
    </p:spTree>
    <p:extLst>
      <p:ext uri="{BB962C8B-B14F-4D97-AF65-F5344CB8AC3E}">
        <p14:creationId xmlns:p14="http://schemas.microsoft.com/office/powerpoint/2010/main" val="334653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4/15/2024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4/15/2024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4/15/2024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4/15/2024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4/15/2024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4/15/2024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8.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11.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1" descr="New LB Redbrid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2429" y="5498696"/>
            <a:ext cx="12652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9177240" y="5267325"/>
            <a:ext cx="2958560" cy="806733"/>
            <a:chOff x="4251682" y="390740"/>
            <a:chExt cx="5864776" cy="146619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264" y="390740"/>
              <a:ext cx="1466194" cy="1466194"/>
            </a:xfrm>
            <a:prstGeom prst="rect">
              <a:avLst/>
            </a:prstGeom>
            <a:ln w="1270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682" y="390740"/>
              <a:ext cx="1466194" cy="1466194"/>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76" y="390740"/>
              <a:ext cx="1466194" cy="1466194"/>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362" y="390740"/>
              <a:ext cx="1485902" cy="1466194"/>
            </a:xfrm>
            <a:prstGeom prst="rect">
              <a:avLst/>
            </a:prstGeom>
            <a:ln w="12700">
              <a:solidFill>
                <a:schemeClr val="tx1"/>
              </a:solidFill>
            </a:ln>
          </p:spPr>
        </p:pic>
      </p:grpSp>
      <p:sp>
        <p:nvSpPr>
          <p:cNvPr id="13" name="Title 12"/>
          <p:cNvSpPr>
            <a:spLocks noGrp="1"/>
          </p:cNvSpPr>
          <p:nvPr>
            <p:ph type="ctrTitle"/>
          </p:nvPr>
        </p:nvSpPr>
        <p:spPr/>
        <p:txBody>
          <a:bodyPr anchor="t" anchorCtr="1">
            <a:normAutofit fontScale="90000"/>
          </a:bodyPr>
          <a:lstStyle/>
          <a:p>
            <a:pPr algn="ctr"/>
            <a:r>
              <a:rPr lang="en-GB" b="1" dirty="0">
                <a:solidFill>
                  <a:schemeClr val="bg1"/>
                </a:solidFill>
              </a:rPr>
              <a:t>Parent </a:t>
            </a:r>
            <a:br>
              <a:rPr lang="en-GB" b="1" dirty="0"/>
            </a:br>
            <a:r>
              <a:rPr lang="en-GB" b="1" dirty="0">
                <a:solidFill>
                  <a:schemeClr val="bg1"/>
                </a:solidFill>
              </a:rPr>
              <a:t>Curriculum </a:t>
            </a:r>
            <a:br>
              <a:rPr lang="en-GB" b="1" dirty="0"/>
            </a:br>
            <a:r>
              <a:rPr lang="en-GB" b="1" dirty="0">
                <a:solidFill>
                  <a:schemeClr val="bg1"/>
                </a:solidFill>
              </a:rPr>
              <a:t>Meeting</a:t>
            </a:r>
            <a:br>
              <a:rPr lang="en-GB" b="1" dirty="0"/>
            </a:br>
            <a:br>
              <a:rPr lang="en-GB" dirty="0"/>
            </a:br>
            <a:r>
              <a:rPr lang="en-GB" dirty="0">
                <a:solidFill>
                  <a:schemeClr val="tx1"/>
                </a:solidFill>
              </a:rPr>
              <a:t>Year 6  16th April 2024</a:t>
            </a:r>
          </a:p>
        </p:txBody>
      </p:sp>
      <p:sp>
        <p:nvSpPr>
          <p:cNvPr id="17" name="Title 1"/>
          <p:cNvSpPr txBox="1">
            <a:spLocks/>
          </p:cNvSpPr>
          <p:nvPr/>
        </p:nvSpPr>
        <p:spPr>
          <a:xfrm>
            <a:off x="1704865" y="1768115"/>
            <a:ext cx="7315200" cy="1721612"/>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br>
              <a:rPr lang="en-GB"/>
            </a:br>
            <a:br>
              <a:rPr lang="en-GB"/>
            </a:br>
            <a:endParaRPr lang="en-GB"/>
          </a:p>
        </p:txBody>
      </p:sp>
      <p:sp>
        <p:nvSpPr>
          <p:cNvPr id="15" name="Rectangle 14"/>
          <p:cNvSpPr/>
          <p:nvPr/>
        </p:nvSpPr>
        <p:spPr>
          <a:xfrm>
            <a:off x="9340653" y="5182285"/>
            <a:ext cx="2795146" cy="861774"/>
          </a:xfrm>
          <a:prstGeom prst="rect">
            <a:avLst/>
          </a:prstGeom>
        </p:spPr>
        <p:txBody>
          <a:bodyPr wrap="square">
            <a:spAutoFit/>
          </a:bodyPr>
          <a:lstStyle/>
          <a:p>
            <a:pPr algn="ctr"/>
            <a:br>
              <a:rPr lang="en-GB" sz="2500"/>
            </a:br>
            <a:endParaRPr lang="en-GB" sz="250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7239" y="703357"/>
            <a:ext cx="3014761" cy="2786370"/>
          </a:xfrm>
          <a:prstGeom prst="rect">
            <a:avLst/>
          </a:prstGeom>
        </p:spPr>
      </p:pic>
      <p:pic>
        <p:nvPicPr>
          <p:cNvPr id="19" name="Picture 18"/>
          <p:cNvPicPr>
            <a:picLocks noChangeAspect="1"/>
          </p:cNvPicPr>
          <p:nvPr/>
        </p:nvPicPr>
        <p:blipFill>
          <a:blip r:embed="rId8"/>
          <a:stretch>
            <a:fillRect/>
          </a:stretch>
        </p:blipFill>
        <p:spPr>
          <a:xfrm>
            <a:off x="9177240" y="3489727"/>
            <a:ext cx="2958560" cy="1777598"/>
          </a:xfrm>
          <a:prstGeom prst="rect">
            <a:avLst/>
          </a:prstGeom>
          <a:ln>
            <a:solidFill>
              <a:schemeClr val="tx1"/>
            </a:solidFill>
          </a:ln>
        </p:spPr>
      </p:pic>
    </p:spTree>
    <p:extLst>
      <p:ext uri="{BB962C8B-B14F-4D97-AF65-F5344CB8AC3E}">
        <p14:creationId xmlns:p14="http://schemas.microsoft.com/office/powerpoint/2010/main" val="114317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086213"/>
          </a:xfrm>
        </p:spPr>
        <p:txBody>
          <a:bodyPr/>
          <a:lstStyle/>
          <a:p>
            <a:r>
              <a:rPr lang="en-GB" b="1"/>
              <a:t>Science</a:t>
            </a:r>
          </a:p>
        </p:txBody>
      </p:sp>
      <p:sp>
        <p:nvSpPr>
          <p:cNvPr id="3" name="Content Placeholder 2"/>
          <p:cNvSpPr>
            <a:spLocks noGrp="1"/>
          </p:cNvSpPr>
          <p:nvPr>
            <p:ph idx="1"/>
          </p:nvPr>
        </p:nvSpPr>
        <p:spPr>
          <a:xfrm>
            <a:off x="3926009" y="663015"/>
            <a:ext cx="7315200" cy="5120640"/>
          </a:xfrm>
        </p:spPr>
        <p:txBody>
          <a:bodyPr vert="horz" lIns="91440" tIns="45720" rIns="91440" bIns="45720" rtlCol="0" anchor="t">
            <a:normAutofit/>
          </a:bodyPr>
          <a:lstStyle/>
          <a:p>
            <a:pPr>
              <a:buFont typeface="Wingdings" pitchFamily="18" charset="2"/>
              <a:buChar char="v"/>
            </a:pPr>
            <a:r>
              <a:rPr lang="en-GB" b="1" dirty="0">
                <a:solidFill>
                  <a:srgbClr val="FF0000"/>
                </a:solidFill>
              </a:rPr>
              <a:t>As with the rest of the year, children will continue to revise previously taught topics such as plants (seed dispersal, parts and reproduction), forces and space. </a:t>
            </a:r>
          </a:p>
          <a:p>
            <a:pPr>
              <a:buFont typeface="Wingdings" pitchFamily="18" charset="2"/>
              <a:buChar char="v"/>
            </a:pPr>
            <a:r>
              <a:rPr lang="en-GB" b="1" dirty="0">
                <a:solidFill>
                  <a:srgbClr val="FF0000"/>
                </a:solidFill>
              </a:rPr>
              <a:t>As with maths, there will be opportunities to link their science knowledge to practical enquiries including the making of different forms of WW2 shelter and looking at what forces helped the spitfire to be a formidable war vehicle. </a:t>
            </a:r>
          </a:p>
          <a:p>
            <a:pPr>
              <a:buFont typeface="Wingdings" pitchFamily="18" charset="2"/>
              <a:buChar char="v"/>
            </a:pPr>
            <a:r>
              <a:rPr lang="en-GB" b="1" dirty="0">
                <a:solidFill>
                  <a:srgbClr val="FF0000"/>
                </a:solidFill>
              </a:rPr>
              <a:t>Children will be assessed on their science knowledge to ensure that they are ready for the next stage of their science studies in Year 7. </a:t>
            </a:r>
          </a:p>
          <a:p>
            <a:pPr>
              <a:buFont typeface="Wingdings" pitchFamily="18" charset="2"/>
              <a:buChar char="v"/>
            </a:pPr>
            <a:endParaRPr lang="en-GB" b="1" dirty="0">
              <a:solidFill>
                <a:srgbClr val="FF0000"/>
              </a:solidFill>
            </a:endParaRPr>
          </a:p>
          <a:p>
            <a:pPr>
              <a:buFont typeface="Wingdings" pitchFamily="18" charset="2"/>
              <a:buChar char="v"/>
            </a:pPr>
            <a:endParaRPr lang="en-GB" b="1" dirty="0">
              <a:solidFill>
                <a:srgbClr val="FF0000"/>
              </a:solidFill>
            </a:endParaRPr>
          </a:p>
          <a:p>
            <a:pPr>
              <a:buFont typeface="Wingdings" pitchFamily="18" charset="2"/>
              <a:buChar char="v"/>
            </a:pPr>
            <a:endParaRPr lang="en-GB" b="1" dirty="0">
              <a:solidFill>
                <a:srgbClr val="7030A0"/>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6"/>
          <p:cNvPicPr>
            <a:picLocks noChangeAspect="1"/>
          </p:cNvPicPr>
          <p:nvPr/>
        </p:nvPicPr>
        <p:blipFill>
          <a:blip r:embed="rId5"/>
          <a:stretch>
            <a:fillRect/>
          </a:stretch>
        </p:blipFill>
        <p:spPr>
          <a:xfrm>
            <a:off x="114300" y="3991219"/>
            <a:ext cx="3119431" cy="1733801"/>
          </a:xfrm>
          <a:prstGeom prst="rect">
            <a:avLst/>
          </a:prstGeom>
          <a:noFill/>
          <a:ln>
            <a:solidFill>
              <a:schemeClr val="tx1"/>
            </a:solidFill>
          </a:ln>
        </p:spPr>
      </p:pic>
      <p:pic>
        <p:nvPicPr>
          <p:cNvPr id="5122" name="Picture 2" descr="Plants - Science Exam Review (6th Grade)">
            <a:extLst>
              <a:ext uri="{FF2B5EF4-FFF2-40B4-BE49-F238E27FC236}">
                <a16:creationId xmlns:a16="http://schemas.microsoft.com/office/drawing/2014/main" id="{CC26B370-02C8-4D6C-B40B-974BE5DA72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6466" y="3991219"/>
            <a:ext cx="2812443" cy="18680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Man Behind the Spitfire - The Worshipful Company of Coachmakers">
            <a:extLst>
              <a:ext uri="{FF2B5EF4-FFF2-40B4-BE49-F238E27FC236}">
                <a16:creationId xmlns:a16="http://schemas.microsoft.com/office/drawing/2014/main" id="{F73E1A8B-C2D7-4C82-AB95-5426B77424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641" y="3991219"/>
            <a:ext cx="2778320" cy="186806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ir Raid Shelters">
            <a:extLst>
              <a:ext uri="{FF2B5EF4-FFF2-40B4-BE49-F238E27FC236}">
                <a16:creationId xmlns:a16="http://schemas.microsoft.com/office/drawing/2014/main" id="{5543DA3B-4C6E-4842-BBF3-A933F557B6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3161" y="3855343"/>
            <a:ext cx="2693656" cy="213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05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578" y="250542"/>
            <a:ext cx="2947482" cy="2540737"/>
          </a:xfrm>
        </p:spPr>
        <p:txBody>
          <a:bodyPr/>
          <a:lstStyle/>
          <a:p>
            <a:r>
              <a:rPr lang="en-GB" b="1" dirty="0"/>
              <a:t>Foundation Subjects</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1026" name="Picture 2" descr="Foundation Subjects | The Cathedral Catholic Primary Schoo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23" y="4089869"/>
            <a:ext cx="3368674" cy="189487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AA0A3F32-C447-46D1-93E7-5BBF07257BA5}"/>
              </a:ext>
            </a:extLst>
          </p:cNvPr>
          <p:cNvSpPr>
            <a:spLocks noGrp="1"/>
          </p:cNvSpPr>
          <p:nvPr>
            <p:ph idx="1"/>
          </p:nvPr>
        </p:nvSpPr>
        <p:spPr>
          <a:xfrm>
            <a:off x="3868309" y="273580"/>
            <a:ext cx="7529512" cy="6227920"/>
          </a:xfrm>
        </p:spPr>
        <p:txBody>
          <a:bodyPr vert="horz" lIns="91440" tIns="45720" rIns="91440" bIns="45720" rtlCol="0" anchor="t">
            <a:normAutofit fontScale="70000" lnSpcReduction="20000"/>
          </a:bodyPr>
          <a:lstStyle/>
          <a:p>
            <a:pPr marL="0" indent="0">
              <a:buNone/>
            </a:pPr>
            <a:r>
              <a:rPr lang="en-US" b="1" dirty="0">
                <a:solidFill>
                  <a:schemeClr val="tx1"/>
                </a:solidFill>
              </a:rPr>
              <a:t>   History and Geography</a:t>
            </a:r>
            <a:endParaRPr lang="en-US" dirty="0">
              <a:solidFill>
                <a:schemeClr val="tx1"/>
              </a:solidFill>
            </a:endParaRPr>
          </a:p>
          <a:p>
            <a:r>
              <a:rPr lang="en-US" b="1" dirty="0">
                <a:solidFill>
                  <a:srgbClr val="FF0000"/>
                </a:solidFill>
              </a:rPr>
              <a:t>Introducing why war happens in general through exploration of modern and ancient warfare. </a:t>
            </a:r>
          </a:p>
          <a:p>
            <a:r>
              <a:rPr lang="en-US" b="1" dirty="0">
                <a:solidFill>
                  <a:srgbClr val="FF0000"/>
                </a:solidFill>
              </a:rPr>
              <a:t>Exploring the causes of WW2 and categorizing them under headings. </a:t>
            </a:r>
          </a:p>
          <a:p>
            <a:r>
              <a:rPr lang="en-US" b="1" dirty="0">
                <a:solidFill>
                  <a:srgbClr val="FF0000"/>
                </a:solidFill>
              </a:rPr>
              <a:t>Understanding the Allies and the Axis, their motivations and ambitions</a:t>
            </a:r>
          </a:p>
          <a:p>
            <a:r>
              <a:rPr lang="en-US" b="1" dirty="0">
                <a:solidFill>
                  <a:srgbClr val="FF0000"/>
                </a:solidFill>
              </a:rPr>
              <a:t>Looking at Operation Pied Piper and how evacuation happened; discussing the emotional ramifications of this policy. </a:t>
            </a:r>
          </a:p>
          <a:p>
            <a:r>
              <a:rPr lang="en-US" b="1" dirty="0">
                <a:solidFill>
                  <a:srgbClr val="FF0000"/>
                </a:solidFill>
              </a:rPr>
              <a:t>D Day landings and the strategic planning that went into them</a:t>
            </a:r>
          </a:p>
          <a:p>
            <a:r>
              <a:rPr lang="en-US" b="1" dirty="0">
                <a:solidFill>
                  <a:srgbClr val="FF0000"/>
                </a:solidFill>
              </a:rPr>
              <a:t>The Blitz! Looking at primary sources detailing the catastrophic events. </a:t>
            </a:r>
          </a:p>
          <a:p>
            <a:r>
              <a:rPr lang="en-US" b="1" dirty="0">
                <a:solidFill>
                  <a:srgbClr val="FF0000"/>
                </a:solidFill>
              </a:rPr>
              <a:t>The Home Front. Looking at the role of different sectors of society and exploring how propaganda was used to enforce certain messages. </a:t>
            </a:r>
          </a:p>
          <a:p>
            <a:r>
              <a:rPr lang="en-US" b="1" dirty="0">
                <a:solidFill>
                  <a:srgbClr val="FF0000"/>
                </a:solidFill>
              </a:rPr>
              <a:t>Forgotten war heroes</a:t>
            </a:r>
          </a:p>
          <a:p>
            <a:r>
              <a:rPr lang="en-US" b="1" dirty="0">
                <a:solidFill>
                  <a:srgbClr val="FF0000"/>
                </a:solidFill>
              </a:rPr>
              <a:t>The Windrush Generation</a:t>
            </a:r>
          </a:p>
          <a:p>
            <a:pPr marL="0" indent="0">
              <a:buNone/>
            </a:pPr>
            <a:r>
              <a:rPr lang="en-US" b="1" dirty="0">
                <a:solidFill>
                  <a:schemeClr val="tx1"/>
                </a:solidFill>
              </a:rPr>
              <a:t> Art and Design and Technology</a:t>
            </a:r>
          </a:p>
          <a:p>
            <a:pPr>
              <a:buFont typeface="Wingdings" pitchFamily="18" charset="2"/>
              <a:buChar char="v"/>
            </a:pPr>
            <a:r>
              <a:rPr lang="en-US" b="1" dirty="0">
                <a:solidFill>
                  <a:srgbClr val="FF0000"/>
                </a:solidFill>
              </a:rPr>
              <a:t>Life and </a:t>
            </a:r>
            <a:r>
              <a:rPr lang="en-US" b="1">
                <a:solidFill>
                  <a:srgbClr val="FF0000"/>
                </a:solidFill>
              </a:rPr>
              <a:t>artwork</a:t>
            </a:r>
            <a:r>
              <a:rPr lang="en-US" b="1" dirty="0">
                <a:solidFill>
                  <a:srgbClr val="FF0000"/>
                </a:solidFill>
              </a:rPr>
              <a:t> of  Paul Nash – exploring how he depicted war landscapes using surrealist techniques </a:t>
            </a:r>
          </a:p>
          <a:p>
            <a:pPr>
              <a:buFont typeface="Wingdings" pitchFamily="18" charset="2"/>
              <a:buChar char="v"/>
            </a:pPr>
            <a:r>
              <a:rPr lang="en-US" b="1" dirty="0">
                <a:solidFill>
                  <a:srgbClr val="FF0000"/>
                </a:solidFill>
              </a:rPr>
              <a:t>Photography – Shahidul Alam</a:t>
            </a:r>
          </a:p>
          <a:p>
            <a:pPr>
              <a:buFont typeface="Wingdings" pitchFamily="18" charset="2"/>
              <a:buChar char="v"/>
            </a:pPr>
            <a:r>
              <a:rPr lang="en-US" b="1" dirty="0">
                <a:solidFill>
                  <a:srgbClr val="FF0000"/>
                </a:solidFill>
              </a:rPr>
              <a:t>The Blitz Pictures of Henry Moore</a:t>
            </a:r>
          </a:p>
          <a:p>
            <a:pPr>
              <a:buFont typeface="Wingdings" pitchFamily="18" charset="2"/>
              <a:buChar char="v"/>
            </a:pPr>
            <a:r>
              <a:rPr lang="en-US" b="1" dirty="0">
                <a:solidFill>
                  <a:srgbClr val="FF0000"/>
                </a:solidFill>
              </a:rPr>
              <a:t>The Windrush Collection</a:t>
            </a:r>
          </a:p>
          <a:p>
            <a:pPr marL="0" indent="0">
              <a:buNone/>
            </a:pPr>
            <a:r>
              <a:rPr lang="en-US" b="1" dirty="0">
                <a:solidFill>
                  <a:schemeClr val="tx1"/>
                </a:solidFill>
              </a:rPr>
              <a:t>R.E - </a:t>
            </a:r>
          </a:p>
          <a:p>
            <a:pPr marL="0" indent="0">
              <a:buNone/>
            </a:pPr>
            <a:r>
              <a:rPr lang="en-US" b="1" dirty="0">
                <a:solidFill>
                  <a:srgbClr val="FF0000"/>
                </a:solidFill>
              </a:rPr>
              <a:t>Interfaith work within the community. </a:t>
            </a:r>
          </a:p>
          <a:p>
            <a:pPr marL="0" indent="0">
              <a:buNone/>
            </a:pPr>
            <a:r>
              <a:rPr lang="en-US" b="1" dirty="0">
                <a:solidFill>
                  <a:srgbClr val="FF0000"/>
                </a:solidFill>
              </a:rPr>
              <a:t>Compare different faiths' views on respect and responsibility</a:t>
            </a:r>
          </a:p>
          <a:p>
            <a:pPr marL="0" indent="0">
              <a:buNone/>
            </a:pPr>
            <a:endParaRPr lang="en-US" b="1" dirty="0">
              <a:solidFill>
                <a:srgbClr val="000000"/>
              </a:solidFill>
            </a:endParaRPr>
          </a:p>
          <a:p>
            <a:pPr>
              <a:buFont typeface="Wingdings" pitchFamily="18" charset="2"/>
              <a:buChar char="v"/>
            </a:pPr>
            <a:endParaRPr lang="en-US" b="1" dirty="0">
              <a:solidFill>
                <a:srgbClr val="FF0000"/>
              </a:solidFill>
            </a:endParaRPr>
          </a:p>
          <a:p>
            <a:pPr>
              <a:buFont typeface="Wingdings" pitchFamily="18" charset="2"/>
              <a:buChar char="v"/>
            </a:pPr>
            <a:endParaRPr lang="en-US" b="1" dirty="0">
              <a:solidFill>
                <a:srgbClr val="000000"/>
              </a:solidFill>
            </a:endParaRPr>
          </a:p>
          <a:p>
            <a:pPr>
              <a:buFont typeface="Wingdings" pitchFamily="18" charset="2"/>
              <a:buChar char="v"/>
            </a:pPr>
            <a:endParaRPr lang="en-US" b="1" dirty="0">
              <a:solidFill>
                <a:srgbClr val="FF0000"/>
              </a:solidFill>
            </a:endParaRPr>
          </a:p>
        </p:txBody>
      </p:sp>
      <p:pic>
        <p:nvPicPr>
          <p:cNvPr id="6146" name="Picture 2" descr="The Powerful Western Front Paintings Of The Nash Brothers | IWM">
            <a:extLst>
              <a:ext uri="{FF2B5EF4-FFF2-40B4-BE49-F238E27FC236}">
                <a16:creationId xmlns:a16="http://schemas.microsoft.com/office/drawing/2014/main" id="{54FE5609-85A5-49A5-B8E3-C761D7730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55" y="2234493"/>
            <a:ext cx="2922105" cy="16729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enry Moore's Arresting Vision of London in the Blitz | Modern British &amp;  Irish Art | Sotheby's">
            <a:extLst>
              <a:ext uri="{FF2B5EF4-FFF2-40B4-BE49-F238E27FC236}">
                <a16:creationId xmlns:a16="http://schemas.microsoft.com/office/drawing/2014/main" id="{D61A4660-2694-4704-BBAC-A53301156C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70238">
            <a:off x="8918075" y="4547695"/>
            <a:ext cx="2913046" cy="163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0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RHE</a:t>
            </a:r>
            <a:endParaRPr lang="en-US" dirty="0"/>
          </a:p>
        </p:txBody>
      </p:sp>
      <p:sp>
        <p:nvSpPr>
          <p:cNvPr id="3" name="Content Placeholder 2"/>
          <p:cNvSpPr>
            <a:spLocks noGrp="1"/>
          </p:cNvSpPr>
          <p:nvPr>
            <p:ph idx="1"/>
          </p:nvPr>
        </p:nvSpPr>
        <p:spPr>
          <a:xfrm>
            <a:off x="3590973" y="739433"/>
            <a:ext cx="8053910" cy="4674735"/>
          </a:xfrm>
        </p:spPr>
        <p:txBody>
          <a:bodyPr vert="horz" lIns="91440" tIns="45720" rIns="91440" bIns="45720" rtlCol="0" anchor="t">
            <a:noAutofit/>
          </a:bodyPr>
          <a:lstStyle/>
          <a:p>
            <a:pPr>
              <a:buFont typeface="Wingdings" pitchFamily="18" charset="2"/>
              <a:buChar char="v"/>
            </a:pPr>
            <a:r>
              <a:rPr lang="en-GB" sz="2400" b="1" dirty="0">
                <a:solidFill>
                  <a:srgbClr val="FF0000"/>
                </a:solidFill>
              </a:rPr>
              <a:t>Peer pressure – why it happens and how to navigate situations where they are put under peer pressure. Exploring different scenarios related to possible experiences in secondary school. </a:t>
            </a:r>
          </a:p>
          <a:p>
            <a:pPr>
              <a:buFont typeface="Wingdings" pitchFamily="18" charset="2"/>
              <a:buChar char="v"/>
            </a:pPr>
            <a:r>
              <a:rPr lang="en-GB" sz="2400" b="1" dirty="0">
                <a:solidFill>
                  <a:srgbClr val="FF0000"/>
                </a:solidFill>
              </a:rPr>
              <a:t>Being aware of stereotypes and that these can be negative, unfair or destructive – linking this to WW2 and the plight of Jewish people (and others) during the awful holocaust. </a:t>
            </a:r>
          </a:p>
          <a:p>
            <a:pPr>
              <a:buFont typeface="Wingdings" pitchFamily="18" charset="2"/>
              <a:buChar char="v"/>
            </a:pPr>
            <a:r>
              <a:rPr lang="en-GB" sz="2400" b="1" dirty="0">
                <a:solidFill>
                  <a:srgbClr val="FF0000"/>
                </a:solidFill>
              </a:rPr>
              <a:t>Relationships – exploring different types of relationships, including how marriage is used to represent commitment and promises. </a:t>
            </a:r>
          </a:p>
          <a:p>
            <a:pPr>
              <a:buFont typeface="Wingdings" pitchFamily="18" charset="2"/>
              <a:buChar char="v"/>
            </a:pPr>
            <a:endParaRPr lang="en-GB" sz="2800" b="1" dirty="0">
              <a:solidFill>
                <a:srgbClr val="FF0000"/>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 Dilemma of Stereotype">
            <a:extLst>
              <a:ext uri="{FF2B5EF4-FFF2-40B4-BE49-F238E27FC236}">
                <a16:creationId xmlns:a16="http://schemas.microsoft.com/office/drawing/2014/main" id="{43C9106D-1722-404E-A3AF-9FFC93C71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376" y="1192488"/>
            <a:ext cx="2941025" cy="12729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to avoid &quot;Peer Pressure&quot;">
            <a:extLst>
              <a:ext uri="{FF2B5EF4-FFF2-40B4-BE49-F238E27FC236}">
                <a16:creationId xmlns:a16="http://schemas.microsoft.com/office/drawing/2014/main" id="{81F8B9A9-0433-4370-B2D5-D84849FD7C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8966" y="4609761"/>
            <a:ext cx="3295740" cy="188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894D-8466-FBE4-E4AC-7B05580AC851}"/>
              </a:ext>
            </a:extLst>
          </p:cNvPr>
          <p:cNvSpPr>
            <a:spLocks noGrp="1"/>
          </p:cNvSpPr>
          <p:nvPr>
            <p:ph type="title"/>
          </p:nvPr>
        </p:nvSpPr>
        <p:spPr/>
        <p:txBody>
          <a:bodyPr/>
          <a:lstStyle/>
          <a:p>
            <a:r>
              <a:rPr lang="en-US" dirty="0"/>
              <a:t>SATs Week</a:t>
            </a:r>
            <a:br>
              <a:rPr lang="en-US" dirty="0"/>
            </a:br>
            <a:br>
              <a:rPr lang="en-US" dirty="0"/>
            </a:br>
            <a:br>
              <a:rPr lang="en-US" dirty="0"/>
            </a:br>
            <a:br>
              <a:rPr lang="en-US" dirty="0"/>
            </a:br>
            <a:r>
              <a:rPr lang="en-US" dirty="0"/>
              <a:t>Beginning</a:t>
            </a:r>
            <a:br>
              <a:rPr lang="en-US" dirty="0"/>
            </a:br>
            <a:r>
              <a:rPr lang="en-US" dirty="0"/>
              <a:t>13th May</a:t>
            </a:r>
          </a:p>
        </p:txBody>
      </p:sp>
      <p:sp>
        <p:nvSpPr>
          <p:cNvPr id="3" name="Content Placeholder 2">
            <a:extLst>
              <a:ext uri="{FF2B5EF4-FFF2-40B4-BE49-F238E27FC236}">
                <a16:creationId xmlns:a16="http://schemas.microsoft.com/office/drawing/2014/main" id="{BA1D3387-0228-4E86-48F1-030E34980C10}"/>
              </a:ext>
            </a:extLst>
          </p:cNvPr>
          <p:cNvSpPr>
            <a:spLocks noGrp="1"/>
          </p:cNvSpPr>
          <p:nvPr>
            <p:ph idx="1"/>
          </p:nvPr>
        </p:nvSpPr>
        <p:spPr/>
        <p:txBody>
          <a:bodyPr/>
          <a:lstStyle/>
          <a:p>
            <a:pPr marL="0" indent="0">
              <a:buNone/>
            </a:pPr>
            <a:endParaRPr lang="en-US" sz="2800" b="1"/>
          </a:p>
          <a:p>
            <a:pPr marL="0" indent="0">
              <a:buNone/>
            </a:pPr>
            <a:endParaRPr lang="en-US" sz="2800" b="1"/>
          </a:p>
          <a:p>
            <a:pPr marL="0" indent="0">
              <a:buNone/>
            </a:pPr>
            <a:endParaRPr lang="en-US"/>
          </a:p>
        </p:txBody>
      </p:sp>
      <p:graphicFrame>
        <p:nvGraphicFramePr>
          <p:cNvPr id="5" name="Table 5">
            <a:extLst>
              <a:ext uri="{FF2B5EF4-FFF2-40B4-BE49-F238E27FC236}">
                <a16:creationId xmlns:a16="http://schemas.microsoft.com/office/drawing/2014/main" id="{1730F42A-8847-444E-A999-EEABCB717D55}"/>
              </a:ext>
            </a:extLst>
          </p:cNvPr>
          <p:cNvGraphicFramePr>
            <a:graphicFrameLocks noGrp="1"/>
          </p:cNvGraphicFramePr>
          <p:nvPr>
            <p:extLst>
              <p:ext uri="{D42A27DB-BD31-4B8C-83A1-F6EECF244321}">
                <p14:modId xmlns:p14="http://schemas.microsoft.com/office/powerpoint/2010/main" val="3297743735"/>
              </p:ext>
            </p:extLst>
          </p:nvPr>
        </p:nvGraphicFramePr>
        <p:xfrm>
          <a:off x="4102873" y="759423"/>
          <a:ext cx="6383130" cy="3606800"/>
        </p:xfrm>
        <a:graphic>
          <a:graphicData uri="http://schemas.openxmlformats.org/drawingml/2006/table">
            <a:tbl>
              <a:tblPr firstRow="1" bandRow="1">
                <a:tableStyleId>{5C22544A-7EE6-4342-B048-85BDC9FD1C3A}</a:tableStyleId>
              </a:tblPr>
              <a:tblGrid>
                <a:gridCol w="3355450">
                  <a:extLst>
                    <a:ext uri="{9D8B030D-6E8A-4147-A177-3AD203B41FA5}">
                      <a16:colId xmlns:a16="http://schemas.microsoft.com/office/drawing/2014/main" val="3488944202"/>
                    </a:ext>
                  </a:extLst>
                </a:gridCol>
                <a:gridCol w="3027680">
                  <a:extLst>
                    <a:ext uri="{9D8B030D-6E8A-4147-A177-3AD203B41FA5}">
                      <a16:colId xmlns:a16="http://schemas.microsoft.com/office/drawing/2014/main" val="1843381730"/>
                    </a:ext>
                  </a:extLst>
                </a:gridCol>
              </a:tblGrid>
              <a:tr h="370840">
                <a:tc>
                  <a:txBody>
                    <a:bodyPr/>
                    <a:lstStyle/>
                    <a:p>
                      <a:r>
                        <a:rPr lang="en-GB" dirty="0"/>
                        <a:t>Day/Time</a:t>
                      </a:r>
                    </a:p>
                  </a:txBody>
                  <a:tcPr/>
                </a:tc>
                <a:tc>
                  <a:txBody>
                    <a:bodyPr/>
                    <a:lstStyle/>
                    <a:p>
                      <a:r>
                        <a:rPr lang="en-GB" dirty="0"/>
                        <a:t>Test</a:t>
                      </a:r>
                    </a:p>
                  </a:txBody>
                  <a:tcPr/>
                </a:tc>
                <a:extLst>
                  <a:ext uri="{0D108BD9-81ED-4DB2-BD59-A6C34878D82A}">
                    <a16:rowId xmlns:a16="http://schemas.microsoft.com/office/drawing/2014/main" val="712018454"/>
                  </a:ext>
                </a:extLst>
              </a:tr>
              <a:tr h="370840">
                <a:tc>
                  <a:txBody>
                    <a:bodyPr/>
                    <a:lstStyle/>
                    <a:p>
                      <a:r>
                        <a:rPr lang="en-GB" dirty="0"/>
                        <a:t>Monday 13</a:t>
                      </a:r>
                      <a:r>
                        <a:rPr lang="en-GB" baseline="30000" dirty="0"/>
                        <a:t>th</a:t>
                      </a:r>
                      <a:r>
                        <a:rPr lang="en-GB" dirty="0"/>
                        <a:t> May (before break)</a:t>
                      </a:r>
                    </a:p>
                  </a:txBody>
                  <a:tcPr/>
                </a:tc>
                <a:tc>
                  <a:txBody>
                    <a:bodyPr/>
                    <a:lstStyle/>
                    <a:p>
                      <a:r>
                        <a:rPr lang="en-GB" dirty="0"/>
                        <a:t>Grammar (50)</a:t>
                      </a:r>
                    </a:p>
                  </a:txBody>
                  <a:tcPr/>
                </a:tc>
                <a:extLst>
                  <a:ext uri="{0D108BD9-81ED-4DB2-BD59-A6C34878D82A}">
                    <a16:rowId xmlns:a16="http://schemas.microsoft.com/office/drawing/2014/main" val="2362966201"/>
                  </a:ext>
                </a:extLst>
              </a:tr>
              <a:tr h="370840">
                <a:tc>
                  <a:txBody>
                    <a:bodyPr/>
                    <a:lstStyle/>
                    <a:p>
                      <a:endParaRPr lang="en-GB"/>
                    </a:p>
                  </a:txBody>
                  <a:tcPr/>
                </a:tc>
                <a:tc>
                  <a:txBody>
                    <a:bodyPr/>
                    <a:lstStyle/>
                    <a:p>
                      <a:r>
                        <a:rPr lang="en-GB" dirty="0"/>
                        <a:t>Spelling (20)</a:t>
                      </a:r>
                    </a:p>
                  </a:txBody>
                  <a:tcPr/>
                </a:tc>
                <a:extLst>
                  <a:ext uri="{0D108BD9-81ED-4DB2-BD59-A6C34878D82A}">
                    <a16:rowId xmlns:a16="http://schemas.microsoft.com/office/drawing/2014/main" val="2578623226"/>
                  </a:ext>
                </a:extLst>
              </a:tr>
              <a:tr h="370840">
                <a:tc>
                  <a:txBody>
                    <a:bodyPr/>
                    <a:lstStyle/>
                    <a:p>
                      <a:r>
                        <a:rPr lang="en-GB" dirty="0"/>
                        <a:t>Tuesday 14</a:t>
                      </a:r>
                      <a:r>
                        <a:rPr lang="en-GB" baseline="30000" dirty="0"/>
                        <a:t>th</a:t>
                      </a:r>
                      <a:r>
                        <a:rPr lang="en-GB" dirty="0"/>
                        <a:t> May (before break)</a:t>
                      </a:r>
                    </a:p>
                  </a:txBody>
                  <a:tcPr/>
                </a:tc>
                <a:tc>
                  <a:txBody>
                    <a:bodyPr/>
                    <a:lstStyle/>
                    <a:p>
                      <a:r>
                        <a:rPr lang="en-GB" dirty="0"/>
                        <a:t>Reading (50)</a:t>
                      </a:r>
                    </a:p>
                  </a:txBody>
                  <a:tcPr/>
                </a:tc>
                <a:extLst>
                  <a:ext uri="{0D108BD9-81ED-4DB2-BD59-A6C34878D82A}">
                    <a16:rowId xmlns:a16="http://schemas.microsoft.com/office/drawing/2014/main" val="743160636"/>
                  </a:ext>
                </a:extLst>
              </a:tr>
              <a:tr h="370840">
                <a:tc>
                  <a:txBody>
                    <a:bodyPr/>
                    <a:lstStyle/>
                    <a:p>
                      <a:r>
                        <a:rPr lang="en-GB" dirty="0"/>
                        <a:t>Wednesday 15</a:t>
                      </a:r>
                      <a:r>
                        <a:rPr lang="en-GB" baseline="30000" dirty="0"/>
                        <a:t>th</a:t>
                      </a:r>
                      <a:r>
                        <a:rPr lang="en-GB" dirty="0"/>
                        <a:t> May (before break)</a:t>
                      </a:r>
                    </a:p>
                  </a:txBody>
                  <a:tcPr/>
                </a:tc>
                <a:tc>
                  <a:txBody>
                    <a:bodyPr/>
                    <a:lstStyle/>
                    <a:p>
                      <a:r>
                        <a:rPr lang="en-GB" dirty="0"/>
                        <a:t>Arithmetic (40)</a:t>
                      </a:r>
                    </a:p>
                  </a:txBody>
                  <a:tcPr/>
                </a:tc>
                <a:extLst>
                  <a:ext uri="{0D108BD9-81ED-4DB2-BD59-A6C34878D82A}">
                    <a16:rowId xmlns:a16="http://schemas.microsoft.com/office/drawing/2014/main" val="4178939373"/>
                  </a:ext>
                </a:extLst>
              </a:tr>
              <a:tr h="370840">
                <a:tc>
                  <a:txBody>
                    <a:bodyPr/>
                    <a:lstStyle/>
                    <a:p>
                      <a:r>
                        <a:rPr lang="en-GB" dirty="0"/>
                        <a:t>‘                                        ‘ (after break)</a:t>
                      </a:r>
                    </a:p>
                  </a:txBody>
                  <a:tcPr/>
                </a:tc>
                <a:tc>
                  <a:txBody>
                    <a:bodyPr/>
                    <a:lstStyle/>
                    <a:p>
                      <a:r>
                        <a:rPr lang="en-GB" dirty="0"/>
                        <a:t>Reasoning 1 (35)</a:t>
                      </a:r>
                    </a:p>
                  </a:txBody>
                  <a:tcPr/>
                </a:tc>
                <a:extLst>
                  <a:ext uri="{0D108BD9-81ED-4DB2-BD59-A6C34878D82A}">
                    <a16:rowId xmlns:a16="http://schemas.microsoft.com/office/drawing/2014/main" val="4050785628"/>
                  </a:ext>
                </a:extLst>
              </a:tr>
              <a:tr h="370840">
                <a:tc>
                  <a:txBody>
                    <a:bodyPr/>
                    <a:lstStyle/>
                    <a:p>
                      <a:r>
                        <a:rPr lang="en-GB" dirty="0"/>
                        <a:t>Thursday 16</a:t>
                      </a:r>
                      <a:r>
                        <a:rPr lang="en-GB" baseline="30000" dirty="0"/>
                        <a:t>th</a:t>
                      </a:r>
                      <a:r>
                        <a:rPr lang="en-GB" dirty="0"/>
                        <a:t> May (before break)</a:t>
                      </a:r>
                    </a:p>
                  </a:txBody>
                  <a:tcPr/>
                </a:tc>
                <a:tc>
                  <a:txBody>
                    <a:bodyPr/>
                    <a:lstStyle/>
                    <a:p>
                      <a:r>
                        <a:rPr lang="en-GB" dirty="0"/>
                        <a:t>Reasoning 2 (35)</a:t>
                      </a:r>
                    </a:p>
                  </a:txBody>
                  <a:tcPr/>
                </a:tc>
                <a:extLst>
                  <a:ext uri="{0D108BD9-81ED-4DB2-BD59-A6C34878D82A}">
                    <a16:rowId xmlns:a16="http://schemas.microsoft.com/office/drawing/2014/main" val="3685629406"/>
                  </a:ext>
                </a:extLst>
              </a:tr>
              <a:tr h="370840">
                <a:tc>
                  <a:txBody>
                    <a:bodyPr/>
                    <a:lstStyle/>
                    <a:p>
                      <a:r>
                        <a:rPr lang="en-GB" dirty="0"/>
                        <a:t>Friday 17</a:t>
                      </a:r>
                      <a:r>
                        <a:rPr lang="en-GB" baseline="30000" dirty="0"/>
                        <a:t>th</a:t>
                      </a:r>
                      <a:r>
                        <a:rPr lang="en-GB" dirty="0"/>
                        <a:t> May</a:t>
                      </a:r>
                    </a:p>
                  </a:txBody>
                  <a:tcPr/>
                </a:tc>
                <a:tc>
                  <a:txBody>
                    <a:bodyPr/>
                    <a:lstStyle/>
                    <a:p>
                      <a:r>
                        <a:rPr lang="en-GB" dirty="0"/>
                        <a:t>Science Assessment</a:t>
                      </a:r>
                    </a:p>
                  </a:txBody>
                  <a:tcPr/>
                </a:tc>
                <a:extLst>
                  <a:ext uri="{0D108BD9-81ED-4DB2-BD59-A6C34878D82A}">
                    <a16:rowId xmlns:a16="http://schemas.microsoft.com/office/drawing/2014/main" val="2322972790"/>
                  </a:ext>
                </a:extLst>
              </a:tr>
              <a:tr h="370840">
                <a:tc>
                  <a:txBody>
                    <a:bodyPr/>
                    <a:lstStyle/>
                    <a:p>
                      <a:endParaRPr lang="en-GB" dirty="0"/>
                    </a:p>
                  </a:txBody>
                  <a:tcPr/>
                </a:tc>
                <a:tc>
                  <a:txBody>
                    <a:bodyPr/>
                    <a:lstStyle/>
                    <a:p>
                      <a:r>
                        <a:rPr lang="en-GB" dirty="0"/>
                        <a:t>SATs celebration</a:t>
                      </a:r>
                    </a:p>
                  </a:txBody>
                  <a:tcPr/>
                </a:tc>
                <a:extLst>
                  <a:ext uri="{0D108BD9-81ED-4DB2-BD59-A6C34878D82A}">
                    <a16:rowId xmlns:a16="http://schemas.microsoft.com/office/drawing/2014/main" val="4124711118"/>
                  </a:ext>
                </a:extLst>
              </a:tr>
            </a:tbl>
          </a:graphicData>
        </a:graphic>
      </p:graphicFrame>
      <p:pic>
        <p:nvPicPr>
          <p:cNvPr id="6" name="Picture 2" descr="Final Letterhead 1">
            <a:extLst>
              <a:ext uri="{FF2B5EF4-FFF2-40B4-BE49-F238E27FC236}">
                <a16:creationId xmlns:a16="http://schemas.microsoft.com/office/drawing/2014/main" id="{06EE623C-4ECB-4A73-9F09-B21A60043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1BD8719-2A38-486C-9422-C59F1751DFFE}"/>
              </a:ext>
            </a:extLst>
          </p:cNvPr>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252919" y="85900"/>
            <a:ext cx="563201" cy="617957"/>
          </a:xfrm>
          <a:prstGeom prst="rect">
            <a:avLst/>
          </a:prstGeom>
        </p:spPr>
      </p:pic>
    </p:spTree>
    <p:extLst>
      <p:ext uri="{BB962C8B-B14F-4D97-AF65-F5344CB8AC3E}">
        <p14:creationId xmlns:p14="http://schemas.microsoft.com/office/powerpoint/2010/main" val="385185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4127-EA62-CEA1-E39D-CDB65614F86A}"/>
              </a:ext>
            </a:extLst>
          </p:cNvPr>
          <p:cNvSpPr>
            <a:spLocks noGrp="1"/>
          </p:cNvSpPr>
          <p:nvPr>
            <p:ph type="title"/>
          </p:nvPr>
        </p:nvSpPr>
        <p:spPr/>
        <p:txBody>
          <a:bodyPr/>
          <a:lstStyle/>
          <a:p>
            <a:r>
              <a:rPr lang="en-US" dirty="0"/>
              <a:t>Transition To Secondary School</a:t>
            </a:r>
          </a:p>
        </p:txBody>
      </p:sp>
      <p:sp>
        <p:nvSpPr>
          <p:cNvPr id="3" name="Content Placeholder 2">
            <a:extLst>
              <a:ext uri="{FF2B5EF4-FFF2-40B4-BE49-F238E27FC236}">
                <a16:creationId xmlns:a16="http://schemas.microsoft.com/office/drawing/2014/main" id="{13F54F7C-86A3-9808-E5B7-58CDEDEB709F}"/>
              </a:ext>
            </a:extLst>
          </p:cNvPr>
          <p:cNvSpPr>
            <a:spLocks noGrp="1"/>
          </p:cNvSpPr>
          <p:nvPr>
            <p:ph idx="1"/>
          </p:nvPr>
        </p:nvSpPr>
        <p:spPr>
          <a:xfrm>
            <a:off x="3853365" y="612866"/>
            <a:ext cx="7315200" cy="5120640"/>
          </a:xfrm>
        </p:spPr>
        <p:txBody>
          <a:bodyPr>
            <a:normAutofit/>
          </a:bodyPr>
          <a:lstStyle/>
          <a:p>
            <a:r>
              <a:rPr lang="en-US" sz="1800" b="1" dirty="0">
                <a:solidFill>
                  <a:srgbClr val="FF0000"/>
                </a:solidFill>
              </a:rPr>
              <a:t>During the Summer Term, Y6 teachers will be communicating with the schools that children will be attending in Y7 either face to face or through written communication. </a:t>
            </a:r>
            <a:endParaRPr lang="en-US" sz="1800" dirty="0"/>
          </a:p>
          <a:p>
            <a:r>
              <a:rPr lang="en-US" sz="1800" b="1" dirty="0">
                <a:solidFill>
                  <a:srgbClr val="FF0000"/>
                </a:solidFill>
              </a:rPr>
              <a:t>As with previous years, children will have the opportunity this year to visit their new schools on designated transition days. All schools have slightly different formats so look out for communication from the secondary school. </a:t>
            </a:r>
          </a:p>
          <a:p>
            <a:r>
              <a:rPr lang="en-US" sz="1800" b="1" dirty="0">
                <a:solidFill>
                  <a:srgbClr val="FF0000"/>
                </a:solidFill>
              </a:rPr>
              <a:t>Some children who would benefit from additional support will be part of  a transition programme and this will be shared with adults.</a:t>
            </a:r>
          </a:p>
          <a:p>
            <a:r>
              <a:rPr lang="en-US" sz="1800" b="1" dirty="0">
                <a:solidFill>
                  <a:srgbClr val="FF0000"/>
                </a:solidFill>
              </a:rPr>
              <a:t>There will be opportunities to celebrate their time at Barley Lane through a production and an end of year trip. </a:t>
            </a:r>
          </a:p>
          <a:p>
            <a:endParaRPr lang="en-US" sz="2400" b="1" dirty="0">
              <a:solidFill>
                <a:srgbClr val="FF0000"/>
              </a:solidFill>
            </a:endParaRPr>
          </a:p>
          <a:p>
            <a:endParaRPr lang="en-US" sz="2400" b="1" dirty="0">
              <a:solidFill>
                <a:srgbClr val="FF0000"/>
              </a:solidFill>
            </a:endParaRPr>
          </a:p>
        </p:txBody>
      </p:sp>
      <p:pic>
        <p:nvPicPr>
          <p:cNvPr id="6" name="Picture 5">
            <a:extLst>
              <a:ext uri="{FF2B5EF4-FFF2-40B4-BE49-F238E27FC236}">
                <a16:creationId xmlns:a16="http://schemas.microsoft.com/office/drawing/2014/main" id="{37EF22A2-04E1-4FCF-8EDD-EB79CC207A1E}"/>
              </a:ext>
            </a:extLst>
          </p:cNvPr>
          <p:cNvPicPr>
            <a:picLocks noChangeAspect="1"/>
          </p:cNvPicPr>
          <p:nvPr/>
        </p:nvPicPr>
        <p:blipFill rotWithShape="1">
          <a:blip r:embed="rId2">
            <a:extLst>
              <a:ext uri="{28A0092B-C50C-407E-A947-70E740481C1C}">
                <a14:useLocalDpi xmlns:a14="http://schemas.microsoft.com/office/drawing/2010/main" val="0"/>
              </a:ext>
            </a:extLst>
          </a:blip>
          <a:srcRect l="33155" t="31442" r="33154" b="16196"/>
          <a:stretch/>
        </p:blipFill>
        <p:spPr>
          <a:xfrm>
            <a:off x="252919" y="125758"/>
            <a:ext cx="563201" cy="617957"/>
          </a:xfrm>
          <a:prstGeom prst="rect">
            <a:avLst/>
          </a:prstGeom>
        </p:spPr>
      </p:pic>
      <p:pic>
        <p:nvPicPr>
          <p:cNvPr id="7" name="Picture 2" descr="Final Letterhead 1">
            <a:extLst>
              <a:ext uri="{FF2B5EF4-FFF2-40B4-BE49-F238E27FC236}">
                <a16:creationId xmlns:a16="http://schemas.microsoft.com/office/drawing/2014/main" id="{A1B73F4B-9E2F-4F57-813F-32F2C9154A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05142"/>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Transitioning from Primary to Secondary School – Shelley F. Knight">
            <a:extLst>
              <a:ext uri="{FF2B5EF4-FFF2-40B4-BE49-F238E27FC236}">
                <a16:creationId xmlns:a16="http://schemas.microsoft.com/office/drawing/2014/main" id="{2BA5EC98-321E-474F-87AB-A254EE88B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896" y="4585836"/>
            <a:ext cx="2647784" cy="13856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Year 6 Transition Support – St Joseph's Catholic Primary School">
            <a:extLst>
              <a:ext uri="{FF2B5EF4-FFF2-40B4-BE49-F238E27FC236}">
                <a16:creationId xmlns:a16="http://schemas.microsoft.com/office/drawing/2014/main" id="{D0AEC3D1-4521-4CCE-9A8C-F3330EAA7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0965" y="4552931"/>
            <a:ext cx="3898204" cy="1975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8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981438"/>
          </a:xfrm>
        </p:spPr>
        <p:txBody>
          <a:bodyPr>
            <a:normAutofit/>
          </a:bodyPr>
          <a:lstStyle/>
          <a:p>
            <a:r>
              <a:rPr lang="en-GB" sz="3200" b="1"/>
              <a:t>Any questions?</a:t>
            </a:r>
          </a:p>
        </p:txBody>
      </p:sp>
      <p:pic>
        <p:nvPicPr>
          <p:cNvPr id="7" name="Picture 7" descr="Icon&#10;&#10;Description automatically generated">
            <a:extLst>
              <a:ext uri="{FF2B5EF4-FFF2-40B4-BE49-F238E27FC236}">
                <a16:creationId xmlns:a16="http://schemas.microsoft.com/office/drawing/2014/main" id="{9752C01E-0019-E0AA-B61F-13134462E7ED}"/>
              </a:ext>
            </a:extLst>
          </p:cNvPr>
          <p:cNvPicPr>
            <a:picLocks noGrp="1" noChangeAspect="1"/>
          </p:cNvPicPr>
          <p:nvPr>
            <p:ph idx="1"/>
          </p:nvPr>
        </p:nvPicPr>
        <p:blipFill>
          <a:blip r:embed="rId3"/>
          <a:stretch>
            <a:fillRect/>
          </a:stretch>
        </p:blipFill>
        <p:spPr>
          <a:xfrm>
            <a:off x="4907493" y="1019365"/>
            <a:ext cx="5238750" cy="4810125"/>
          </a:xfrm>
        </p:spPr>
      </p:pic>
      <p:pic>
        <p:nvPicPr>
          <p:cNvPr id="4" name="Picture 2" descr="Final Letterhead 1"/>
          <p:cNvPicPr>
            <a:picLocks noChangeAspect="1" noChangeArrowheads="1"/>
          </p:cNvPicPr>
          <p:nvPr/>
        </p:nvPicPr>
        <p:blipFill rotWithShape="1">
          <a:blip r:embed="rId4">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rotWithShape="1">
          <a:blip r:embed="rId6"/>
          <a:srcRect r="20143" b="13486"/>
          <a:stretch/>
        </p:blipFill>
        <p:spPr>
          <a:xfrm>
            <a:off x="180976" y="4019550"/>
            <a:ext cx="3143249" cy="1915460"/>
          </a:xfrm>
          <a:prstGeom prst="rect">
            <a:avLst/>
          </a:prstGeom>
          <a:noFill/>
          <a:ln>
            <a:solidFill>
              <a:schemeClr val="tx1"/>
            </a:solidFill>
          </a:ln>
        </p:spPr>
      </p:pic>
    </p:spTree>
    <p:extLst>
      <p:ext uri="{BB962C8B-B14F-4D97-AF65-F5344CB8AC3E}">
        <p14:creationId xmlns:p14="http://schemas.microsoft.com/office/powerpoint/2010/main" val="347237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812666"/>
          </a:xfrm>
        </p:spPr>
        <p:txBody>
          <a:bodyPr/>
          <a:lstStyle/>
          <a:p>
            <a:r>
              <a:rPr lang="en-GB" b="1"/>
              <a:t>School Vision and Motto</a:t>
            </a:r>
          </a:p>
        </p:txBody>
      </p:sp>
      <p:sp>
        <p:nvSpPr>
          <p:cNvPr id="3" name="Content Placeholder 2"/>
          <p:cNvSpPr>
            <a:spLocks noGrp="1"/>
          </p:cNvSpPr>
          <p:nvPr>
            <p:ph idx="1"/>
          </p:nvPr>
        </p:nvSpPr>
        <p:spPr/>
        <p:txBody>
          <a:bodyPr anchor="t"/>
          <a:lstStyle/>
          <a:p>
            <a:pPr marL="0" indent="0" algn="ctr">
              <a:buNone/>
            </a:pPr>
            <a:r>
              <a:rPr lang="en-US"/>
              <a:t>At Barley Lane Primary School it is important that we all work together to ensure that everyone feels happy, safe and ready to learn. </a:t>
            </a:r>
          </a:p>
          <a:p>
            <a:pPr marL="0" indent="0" algn="ctr">
              <a:buNone/>
            </a:pPr>
            <a:endParaRPr lang="en-US" b="1" u="sng"/>
          </a:p>
          <a:p>
            <a:pPr marL="0" indent="0" algn="ctr">
              <a:buNone/>
            </a:pPr>
            <a:r>
              <a:rPr lang="en-US" b="1" u="sng"/>
              <a:t>Our School Motto</a:t>
            </a:r>
            <a:endParaRPr lang="en-GB"/>
          </a:p>
          <a:p>
            <a:pPr marL="0" indent="0" algn="ctr">
              <a:buNone/>
            </a:pPr>
            <a:r>
              <a:rPr lang="en-US" sz="4000"/>
              <a:t>B</a:t>
            </a:r>
            <a:r>
              <a:rPr lang="en-US"/>
              <a:t>elieve in yourself, </a:t>
            </a:r>
            <a:r>
              <a:rPr lang="en-US" sz="4000"/>
              <a:t>L</a:t>
            </a:r>
            <a:r>
              <a:rPr lang="en-US"/>
              <a:t>earn together,</a:t>
            </a:r>
            <a:r>
              <a:rPr lang="en-US" sz="4000"/>
              <a:t> P</a:t>
            </a:r>
            <a:r>
              <a:rPr lang="en-US"/>
              <a:t>ersevere</a:t>
            </a:r>
            <a:r>
              <a:rPr lang="en-US" sz="4000"/>
              <a:t> </a:t>
            </a:r>
            <a:r>
              <a:rPr lang="en-US"/>
              <a:t>and </a:t>
            </a:r>
            <a:r>
              <a:rPr lang="en-US" sz="4000"/>
              <a:t>S</a:t>
            </a:r>
            <a:r>
              <a:rPr lang="en-US"/>
              <a:t>ucceed</a:t>
            </a:r>
            <a:endParaRPr lang="en-GB"/>
          </a:p>
          <a:p>
            <a:pPr algn="ctr"/>
            <a:endParaRPr lang="en-US"/>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3074" name="Picture 2" descr="long board 1000x8800mm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469" y="4737100"/>
            <a:ext cx="7283824" cy="825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8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008430"/>
          </a:xfrm>
        </p:spPr>
        <p:txBody>
          <a:bodyPr/>
          <a:lstStyle/>
          <a:p>
            <a:r>
              <a:rPr lang="en-GB" b="1"/>
              <a:t>Meeting </a:t>
            </a:r>
            <a:br>
              <a:rPr lang="en-GB" b="1"/>
            </a:br>
            <a:r>
              <a:rPr lang="en-GB" b="1"/>
              <a:t>Outline</a:t>
            </a:r>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0772775" y="246151"/>
            <a:ext cx="848951" cy="931488"/>
          </a:xfrm>
          <a:prstGeom prst="rect">
            <a:avLst/>
          </a:prstGeom>
        </p:spPr>
      </p:pic>
      <p:sp>
        <p:nvSpPr>
          <p:cNvPr id="5" name="Content Placeholder 4"/>
          <p:cNvSpPr>
            <a:spLocks noGrp="1"/>
          </p:cNvSpPr>
          <p:nvPr>
            <p:ph idx="1"/>
          </p:nvPr>
        </p:nvSpPr>
        <p:spPr/>
        <p:txBody>
          <a:bodyPr/>
          <a:lstStyle/>
          <a:p>
            <a:r>
              <a:rPr lang="en-GB"/>
              <a:t>1. Welcome</a:t>
            </a:r>
          </a:p>
          <a:p>
            <a:r>
              <a:rPr lang="en-GB"/>
              <a:t>2. Summer  Curriculum Topics and Big Question</a:t>
            </a:r>
          </a:p>
          <a:p>
            <a:r>
              <a:rPr lang="en-GB"/>
              <a:t>3. English </a:t>
            </a:r>
          </a:p>
          <a:p>
            <a:r>
              <a:rPr lang="en-GB"/>
              <a:t>4. Maths</a:t>
            </a:r>
          </a:p>
          <a:p>
            <a:r>
              <a:rPr lang="en-GB"/>
              <a:t>5. Science</a:t>
            </a:r>
          </a:p>
          <a:p>
            <a:r>
              <a:rPr lang="en-GB"/>
              <a:t>6. Foundation Subjects</a:t>
            </a:r>
          </a:p>
          <a:p>
            <a:r>
              <a:rPr lang="en-GB"/>
              <a:t>7. RHE</a:t>
            </a:r>
          </a:p>
          <a:p>
            <a:r>
              <a:rPr lang="en-GB"/>
              <a:t>8. SATs</a:t>
            </a:r>
          </a:p>
          <a:p>
            <a:r>
              <a:rPr lang="en-GB"/>
              <a:t>9:Transition</a:t>
            </a:r>
          </a:p>
          <a:p>
            <a:r>
              <a:rPr lang="en-GB"/>
              <a:t>10. Questions</a:t>
            </a:r>
          </a:p>
          <a:p>
            <a:pPr algn="ctr"/>
            <a:endParaRPr lang="en-GB"/>
          </a:p>
        </p:txBody>
      </p:sp>
      <p:pic>
        <p:nvPicPr>
          <p:cNvPr id="9" name="Picture 2" descr="Poets board 765x1200mm cop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19" y="4051160"/>
            <a:ext cx="2880806" cy="183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32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482534"/>
          </a:xfrm>
        </p:spPr>
        <p:txBody>
          <a:bodyPr/>
          <a:lstStyle/>
          <a:p>
            <a:r>
              <a:rPr lang="en-GB" b="1"/>
              <a:t>Summer </a:t>
            </a:r>
            <a:br>
              <a:rPr lang="en-GB" b="1"/>
            </a:br>
            <a:r>
              <a:rPr lang="en-GB" b="1"/>
              <a:t>Curriculum Topics</a:t>
            </a:r>
          </a:p>
        </p:txBody>
      </p:sp>
      <p:sp>
        <p:nvSpPr>
          <p:cNvPr id="3" name="Content Placeholder 2"/>
          <p:cNvSpPr>
            <a:spLocks noGrp="1"/>
          </p:cNvSpPr>
          <p:nvPr>
            <p:ph idx="1"/>
          </p:nvPr>
        </p:nvSpPr>
        <p:spPr>
          <a:xfrm>
            <a:off x="3771900" y="739433"/>
            <a:ext cx="7412568" cy="5405567"/>
          </a:xfrm>
          <a:ln>
            <a:noFill/>
          </a:ln>
        </p:spPr>
        <p:txBody>
          <a:bodyPr anchor="t" anchorCtr="0">
            <a:normAutofit fontScale="92500" lnSpcReduction="10000"/>
          </a:bodyPr>
          <a:lstStyle/>
          <a:p>
            <a:pPr marL="0" indent="0">
              <a:buNone/>
            </a:pPr>
            <a:r>
              <a:rPr lang="en-GB" sz="4400" b="1" dirty="0">
                <a:solidFill>
                  <a:srgbClr val="00B050"/>
                </a:solidFill>
              </a:rPr>
              <a:t>Summer Topic:</a:t>
            </a:r>
            <a:r>
              <a:rPr lang="en-GB" sz="4400" b="1" dirty="0"/>
              <a:t>  </a:t>
            </a:r>
            <a:endParaRPr lang="en-US" dirty="0"/>
          </a:p>
          <a:p>
            <a:pPr marL="0" indent="0">
              <a:buNone/>
            </a:pPr>
            <a:r>
              <a:rPr lang="en-GB" sz="4400" b="1" dirty="0">
                <a:solidFill>
                  <a:srgbClr val="00B050"/>
                </a:solidFill>
              </a:rPr>
              <a:t> World War Two</a:t>
            </a:r>
            <a:endParaRPr lang="en-GB" dirty="0"/>
          </a:p>
          <a:p>
            <a:pPr marL="0" indent="0">
              <a:buNone/>
            </a:pPr>
            <a:endParaRPr lang="en-GB" sz="4400" b="1" dirty="0">
              <a:solidFill>
                <a:srgbClr val="00B050"/>
              </a:solidFill>
            </a:endParaRPr>
          </a:p>
          <a:p>
            <a:pPr marL="0" indent="0">
              <a:buNone/>
            </a:pPr>
            <a:r>
              <a:rPr lang="en-GB" sz="4400" b="1" dirty="0">
                <a:solidFill>
                  <a:srgbClr val="00B050"/>
                </a:solidFill>
              </a:rPr>
              <a:t>                   </a:t>
            </a:r>
          </a:p>
          <a:p>
            <a:pPr marL="0" indent="0">
              <a:buNone/>
            </a:pPr>
            <a:endParaRPr lang="en-GB" sz="4400" b="1" dirty="0">
              <a:solidFill>
                <a:srgbClr val="595959"/>
              </a:solidFill>
            </a:endParaRPr>
          </a:p>
          <a:p>
            <a:pPr marL="0" indent="0">
              <a:buNone/>
            </a:pPr>
            <a:endParaRPr lang="en-GB" sz="2800" b="1" dirty="0">
              <a:solidFill>
                <a:srgbClr val="7030A0"/>
              </a:solidFill>
            </a:endParaRPr>
          </a:p>
          <a:p>
            <a:pPr marL="0" indent="0">
              <a:buNone/>
            </a:pPr>
            <a:endParaRPr lang="en-GB" sz="2800" b="1" dirty="0">
              <a:solidFill>
                <a:srgbClr val="7030A0"/>
              </a:solidFill>
            </a:endParaRPr>
          </a:p>
          <a:p>
            <a:pPr marL="0" indent="0">
              <a:buNone/>
            </a:pPr>
            <a:r>
              <a:rPr lang="en-GB" sz="4000" b="1" dirty="0">
                <a:solidFill>
                  <a:srgbClr val="7030A0"/>
                </a:solidFill>
              </a:rPr>
              <a:t>Big Question</a:t>
            </a:r>
            <a:r>
              <a:rPr lang="en-GB" sz="4000" b="1" dirty="0"/>
              <a:t>: 'Should</a:t>
            </a:r>
            <a:r>
              <a:rPr lang="en-GB" sz="4000" b="1" dirty="0">
                <a:solidFill>
                  <a:srgbClr val="595959"/>
                </a:solidFill>
              </a:rPr>
              <a:t> ideologies dictate our lives</a:t>
            </a:r>
            <a:r>
              <a:rPr lang="en-GB" sz="4000" b="1" dirty="0">
                <a:solidFill>
                  <a:srgbClr val="7030A0"/>
                </a:solidFill>
              </a:rPr>
              <a:t>?'</a:t>
            </a:r>
            <a:endParaRPr lang="en-GB" sz="4000" dirty="0"/>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8" name="Picture 2" descr="Social distancing means standing 6 feet apart. Here's what that actually  looks l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899" y="4606371"/>
            <a:ext cx="2280625" cy="12806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Blitz | World War II, History, &amp; Facts | Britannica">
            <a:extLst>
              <a:ext uri="{FF2B5EF4-FFF2-40B4-BE49-F238E27FC236}">
                <a16:creationId xmlns:a16="http://schemas.microsoft.com/office/drawing/2014/main" id="{577B5330-9963-4736-A9D7-1E008BD7A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4831" y="2140333"/>
            <a:ext cx="3383700" cy="25483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mpaign for permanent memorial to the child evacuees of the Second World  War | ITV News Granada">
            <a:extLst>
              <a:ext uri="{FF2B5EF4-FFF2-40B4-BE49-F238E27FC236}">
                <a16:creationId xmlns:a16="http://schemas.microsoft.com/office/drawing/2014/main" id="{8CEFE375-A906-454B-A14E-04F1822812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8184" y="2140333"/>
            <a:ext cx="3859812" cy="217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1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58B-DEFB-0C5F-C70D-82A836EC7D32}"/>
              </a:ext>
            </a:extLst>
          </p:cNvPr>
          <p:cNvSpPr>
            <a:spLocks noGrp="1"/>
          </p:cNvSpPr>
          <p:nvPr>
            <p:ph type="title"/>
          </p:nvPr>
        </p:nvSpPr>
        <p:spPr>
          <a:xfrm>
            <a:off x="264125" y="283396"/>
            <a:ext cx="2947482" cy="4601183"/>
          </a:xfrm>
        </p:spPr>
        <p:txBody>
          <a:bodyPr/>
          <a:lstStyle/>
          <a:p>
            <a:r>
              <a:rPr lang="en-US" dirty="0"/>
              <a:t>Vocabulary for the term: </a:t>
            </a:r>
          </a:p>
        </p:txBody>
      </p:sp>
      <p:pic>
        <p:nvPicPr>
          <p:cNvPr id="4" name="Content Placeholder 3" descr="A screenshot of a white background with yellow text&#10;&#10;Description automatically generated">
            <a:extLst>
              <a:ext uri="{FF2B5EF4-FFF2-40B4-BE49-F238E27FC236}">
                <a16:creationId xmlns:a16="http://schemas.microsoft.com/office/drawing/2014/main" id="{0BF53A46-E718-45AF-F1EA-EF8981969068}"/>
              </a:ext>
            </a:extLst>
          </p:cNvPr>
          <p:cNvPicPr>
            <a:picLocks noGrp="1" noChangeAspect="1"/>
          </p:cNvPicPr>
          <p:nvPr>
            <p:ph idx="1"/>
          </p:nvPr>
        </p:nvPicPr>
        <p:blipFill>
          <a:blip r:embed="rId2"/>
          <a:stretch>
            <a:fillRect/>
          </a:stretch>
        </p:blipFill>
        <p:spPr>
          <a:xfrm>
            <a:off x="3611532" y="1186699"/>
            <a:ext cx="8211670" cy="3971193"/>
          </a:xfrm>
        </p:spPr>
      </p:pic>
      <p:pic>
        <p:nvPicPr>
          <p:cNvPr id="6" name="Picture 2" descr="Final Letterhead 1">
            <a:extLst>
              <a:ext uri="{FF2B5EF4-FFF2-40B4-BE49-F238E27FC236}">
                <a16:creationId xmlns:a16="http://schemas.microsoft.com/office/drawing/2014/main" id="{95B03451-D41A-7FE2-447F-A8F7C46658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blue circle with white text and a yellow wheat logo&#10;&#10;Description automatically generated">
            <a:extLst>
              <a:ext uri="{FF2B5EF4-FFF2-40B4-BE49-F238E27FC236}">
                <a16:creationId xmlns:a16="http://schemas.microsoft.com/office/drawing/2014/main" id="{095CCBFA-B4E4-908A-4D83-AA8C809A1183}"/>
              </a:ext>
            </a:extLst>
          </p:cNvPr>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9" name="Picture 8" descr="Vocabulary – Meaning, Types, Uses, Learning Strategies and Quizzes">
            <a:extLst>
              <a:ext uri="{FF2B5EF4-FFF2-40B4-BE49-F238E27FC236}">
                <a16:creationId xmlns:a16="http://schemas.microsoft.com/office/drawing/2014/main" id="{82486206-2DE1-7D51-6E57-68070CF6E25A}"/>
              </a:ext>
            </a:extLst>
          </p:cNvPr>
          <p:cNvPicPr>
            <a:picLocks noChangeAspect="1"/>
          </p:cNvPicPr>
          <p:nvPr/>
        </p:nvPicPr>
        <p:blipFill>
          <a:blip r:embed="rId5"/>
          <a:stretch>
            <a:fillRect/>
          </a:stretch>
        </p:blipFill>
        <p:spPr>
          <a:xfrm>
            <a:off x="309282" y="3874994"/>
            <a:ext cx="2743200" cy="1371600"/>
          </a:xfrm>
          <a:prstGeom prst="rect">
            <a:avLst/>
          </a:prstGeom>
        </p:spPr>
      </p:pic>
    </p:spTree>
    <p:extLst>
      <p:ext uri="{BB962C8B-B14F-4D97-AF65-F5344CB8AC3E}">
        <p14:creationId xmlns:p14="http://schemas.microsoft.com/office/powerpoint/2010/main" val="252116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067163"/>
          </a:xfrm>
        </p:spPr>
        <p:txBody>
          <a:bodyPr/>
          <a:lstStyle/>
          <a:p>
            <a:r>
              <a:rPr lang="en-GB" b="1"/>
              <a:t>English</a:t>
            </a:r>
          </a:p>
        </p:txBody>
      </p:sp>
      <p:sp>
        <p:nvSpPr>
          <p:cNvPr id="3" name="Content Placeholder 2"/>
          <p:cNvSpPr>
            <a:spLocks noGrp="1"/>
          </p:cNvSpPr>
          <p:nvPr>
            <p:ph idx="1"/>
          </p:nvPr>
        </p:nvSpPr>
        <p:spPr>
          <a:xfrm>
            <a:off x="3406220" y="667871"/>
            <a:ext cx="6938427" cy="4857402"/>
          </a:xfrm>
        </p:spPr>
        <p:txBody>
          <a:bodyPr vert="horz" lIns="91440" tIns="45720" rIns="91440" bIns="45720" rtlCol="0" anchor="t">
            <a:noAutofit/>
          </a:bodyPr>
          <a:lstStyle/>
          <a:p>
            <a:pPr>
              <a:buFont typeface="Wingdings" pitchFamily="18" charset="2"/>
              <a:buChar char="v"/>
            </a:pPr>
            <a:r>
              <a:rPr lang="en-US" sz="1800" b="1" dirty="0">
                <a:solidFill>
                  <a:srgbClr val="FF0000"/>
                </a:solidFill>
              </a:rPr>
              <a:t>For the first couple of </a:t>
            </a:r>
            <a:r>
              <a:rPr lang="en-US" sz="1800" b="1">
                <a:solidFill>
                  <a:srgbClr val="FF0000"/>
                </a:solidFill>
              </a:rPr>
              <a:t>weeks,</a:t>
            </a:r>
            <a:r>
              <a:rPr lang="en-US" sz="1800" b="1" dirty="0">
                <a:solidFill>
                  <a:srgbClr val="FF0000"/>
                </a:solidFill>
              </a:rPr>
              <a:t> we will be continuing to explore Kensuke’s Kingdom – it transitions nicely to our war topic due to links with the atomic bomb being used in Hiroshima and Nagasaki. </a:t>
            </a:r>
          </a:p>
          <a:p>
            <a:pPr>
              <a:buFont typeface="Wingdings" pitchFamily="18" charset="2"/>
              <a:buChar char="v"/>
            </a:pPr>
            <a:r>
              <a:rPr lang="en-US" sz="1800" b="1" dirty="0">
                <a:solidFill>
                  <a:srgbClr val="FF0000"/>
                </a:solidFill>
              </a:rPr>
              <a:t>Our key teaching text will be the classic: '</a:t>
            </a:r>
            <a:r>
              <a:rPr lang="en-US" sz="1800" b="1">
                <a:solidFill>
                  <a:srgbClr val="FF0000"/>
                </a:solidFill>
              </a:rPr>
              <a:t>Goodnight  Mr.,</a:t>
            </a:r>
            <a:r>
              <a:rPr lang="en-US" sz="1800" b="1" dirty="0">
                <a:solidFill>
                  <a:srgbClr val="FF0000"/>
                </a:solidFill>
              </a:rPr>
              <a:t> Tom' by Michelle Magorian. </a:t>
            </a:r>
          </a:p>
          <a:p>
            <a:pPr>
              <a:buFont typeface="Wingdings" pitchFamily="18" charset="2"/>
              <a:buChar char="v"/>
            </a:pPr>
            <a:r>
              <a:rPr lang="en-US" sz="1800" b="1" dirty="0">
                <a:solidFill>
                  <a:srgbClr val="FF0000"/>
                </a:solidFill>
              </a:rPr>
              <a:t>From this  the children will be working on extended writing pieces that encompass setting descriptions (and comparisons); first person writing in the form of diaries and letters </a:t>
            </a:r>
            <a:r>
              <a:rPr lang="en-US" sz="1800" b="1">
                <a:solidFill>
                  <a:srgbClr val="FF0000"/>
                </a:solidFill>
              </a:rPr>
              <a:t>and</a:t>
            </a:r>
            <a:r>
              <a:rPr lang="en-US" sz="1800" b="1" dirty="0">
                <a:solidFill>
                  <a:srgbClr val="FF0000"/>
                </a:solidFill>
              </a:rPr>
              <a:t> non-fiction writing connected to key events of the war.</a:t>
            </a:r>
          </a:p>
          <a:p>
            <a:r>
              <a:rPr lang="en-US" sz="1800" b="1" dirty="0">
                <a:solidFill>
                  <a:srgbClr val="FF0000"/>
                </a:solidFill>
              </a:rPr>
              <a:t>The children will also examine some famous speeches from various stages of the war which will lead into them writing their own on a given topic.</a:t>
            </a:r>
          </a:p>
          <a:p>
            <a:r>
              <a:rPr lang="en-US" sz="1800" b="1" dirty="0">
                <a:solidFill>
                  <a:srgbClr val="FF0000"/>
                </a:solidFill>
              </a:rPr>
              <a:t>Linked to our continuous work on diversity and inclusivity we will also be using the text 'The Island' by Armin Greder to further support development of reading skills.</a:t>
            </a:r>
          </a:p>
          <a:p>
            <a:r>
              <a:rPr lang="en-US" sz="1800" b="1" dirty="0">
                <a:solidFill>
                  <a:srgbClr val="FF0000"/>
                </a:solidFill>
              </a:rPr>
              <a:t>War poetry is extensive, and we will be delving into well-known and lesser-known pieces– the poets of the Great War, such as Wilfred Owen and Siegfried Sassoon, but also poets of modern times such as Carol Ann Duffy.  </a:t>
            </a:r>
          </a:p>
          <a:p>
            <a:pPr marL="0" indent="0">
              <a:buNone/>
            </a:pPr>
            <a:endParaRPr lang="en-US" b="1" dirty="0">
              <a:solidFill>
                <a:srgbClr val="FF0000"/>
              </a:solidFill>
            </a:endParaRPr>
          </a:p>
          <a:p>
            <a:pPr>
              <a:buFont typeface="Wingdings" pitchFamily="18" charset="2"/>
              <a:buChar char="v"/>
            </a:pPr>
            <a:endParaRPr lang="en-US" b="1" dirty="0">
              <a:solidFill>
                <a:srgbClr val="FF0000"/>
              </a:solidFill>
            </a:endParaRPr>
          </a:p>
          <a:p>
            <a:pPr>
              <a:buFont typeface="Wingdings" pitchFamily="18" charset="2"/>
              <a:buChar char="v"/>
            </a:pPr>
            <a:endParaRPr lang="en-US" b="1" dirty="0">
              <a:solidFill>
                <a:srgbClr val="FF0000"/>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313088"/>
            <a:ext cx="3460761" cy="5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a:blip r:embed="rId5"/>
          <a:stretch>
            <a:fillRect/>
          </a:stretch>
        </p:blipFill>
        <p:spPr>
          <a:xfrm>
            <a:off x="114300" y="4013200"/>
            <a:ext cx="3153301" cy="1971548"/>
          </a:xfrm>
          <a:prstGeom prst="rect">
            <a:avLst/>
          </a:prstGeom>
          <a:noFill/>
          <a:ln>
            <a:solidFill>
              <a:schemeClr val="tx1"/>
            </a:solidFill>
          </a:ln>
        </p:spPr>
      </p:pic>
      <p:pic>
        <p:nvPicPr>
          <p:cNvPr id="2050" name="Picture 2" descr="Goodnight Mister Tom A Puffin Book Paperback 3 July 2014">
            <a:extLst>
              <a:ext uri="{FF2B5EF4-FFF2-40B4-BE49-F238E27FC236}">
                <a16:creationId xmlns:a16="http://schemas.microsoft.com/office/drawing/2014/main" id="{77C003D7-1914-48E2-9DE3-B3F9DA2DF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1925" y="430454"/>
            <a:ext cx="1647152" cy="25166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Island by Armin Greder | 9781741752663 | Booktopia">
            <a:extLst>
              <a:ext uri="{FF2B5EF4-FFF2-40B4-BE49-F238E27FC236}">
                <a16:creationId xmlns:a16="http://schemas.microsoft.com/office/drawing/2014/main" id="{4E29BF78-C016-4DFC-AD9B-BCA41D58F3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3045" y="3260034"/>
            <a:ext cx="1676032" cy="238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8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50AA-6BA0-412A-A1E5-6F2D57586EA2}"/>
              </a:ext>
            </a:extLst>
          </p:cNvPr>
          <p:cNvSpPr>
            <a:spLocks noGrp="1"/>
          </p:cNvSpPr>
          <p:nvPr>
            <p:ph type="title"/>
          </p:nvPr>
        </p:nvSpPr>
        <p:spPr>
          <a:xfrm>
            <a:off x="305682" y="534048"/>
            <a:ext cx="2947482" cy="4601183"/>
          </a:xfrm>
        </p:spPr>
        <p:txBody>
          <a:bodyPr/>
          <a:lstStyle/>
          <a:p>
            <a:r>
              <a:rPr lang="en-GB" dirty="0"/>
              <a:t>English </a:t>
            </a:r>
            <a:br>
              <a:rPr lang="en-GB" dirty="0"/>
            </a:br>
            <a:r>
              <a:rPr lang="en-GB" dirty="0"/>
              <a:t>SATS Prep</a:t>
            </a:r>
          </a:p>
        </p:txBody>
      </p:sp>
      <p:sp>
        <p:nvSpPr>
          <p:cNvPr id="3" name="Content Placeholder 2">
            <a:extLst>
              <a:ext uri="{FF2B5EF4-FFF2-40B4-BE49-F238E27FC236}">
                <a16:creationId xmlns:a16="http://schemas.microsoft.com/office/drawing/2014/main" id="{C35BEEFE-09C2-40A0-8690-9F8E88574A4E}"/>
              </a:ext>
            </a:extLst>
          </p:cNvPr>
          <p:cNvSpPr>
            <a:spLocks noGrp="1"/>
          </p:cNvSpPr>
          <p:nvPr>
            <p:ph idx="1"/>
          </p:nvPr>
        </p:nvSpPr>
        <p:spPr/>
        <p:txBody>
          <a:bodyPr/>
          <a:lstStyle/>
          <a:p>
            <a:r>
              <a:rPr lang="en-GB" dirty="0">
                <a:solidFill>
                  <a:schemeClr val="accent5">
                    <a:lumMod val="75000"/>
                  </a:schemeClr>
                </a:solidFill>
              </a:rPr>
              <a:t>In the first few weeks after Easter, we will be allowing lots of opportunities for revision, alongside their curriculum content. </a:t>
            </a:r>
          </a:p>
          <a:p>
            <a:r>
              <a:rPr lang="en-GB" dirty="0">
                <a:solidFill>
                  <a:schemeClr val="accent5">
                    <a:lumMod val="75000"/>
                  </a:schemeClr>
                </a:solidFill>
              </a:rPr>
              <a:t>13</a:t>
            </a:r>
            <a:r>
              <a:rPr lang="en-GB" baseline="30000" dirty="0">
                <a:solidFill>
                  <a:schemeClr val="accent5">
                    <a:lumMod val="75000"/>
                  </a:schemeClr>
                </a:solidFill>
              </a:rPr>
              <a:t>th</a:t>
            </a:r>
            <a:r>
              <a:rPr lang="en-GB" dirty="0">
                <a:solidFill>
                  <a:schemeClr val="accent5">
                    <a:lumMod val="75000"/>
                  </a:schemeClr>
                </a:solidFill>
              </a:rPr>
              <a:t> May – Grammar Test. Children should keep using their CGP books. In lessons, we will be looking at gaps that the children still need to work on. Weaker areas include determiners, apostrophes, different types of tense and word class. They will also be completing the spelling test on this day and should continue to look at the rules e.g. double consonants and certain word endings. </a:t>
            </a:r>
          </a:p>
          <a:p>
            <a:r>
              <a:rPr lang="en-GB" dirty="0">
                <a:solidFill>
                  <a:schemeClr val="accent5">
                    <a:lumMod val="75000"/>
                  </a:schemeClr>
                </a:solidFill>
              </a:rPr>
              <a:t>14</a:t>
            </a:r>
            <a:r>
              <a:rPr lang="en-GB" baseline="30000" dirty="0">
                <a:solidFill>
                  <a:schemeClr val="accent5">
                    <a:lumMod val="75000"/>
                  </a:schemeClr>
                </a:solidFill>
              </a:rPr>
              <a:t>th</a:t>
            </a:r>
            <a:r>
              <a:rPr lang="en-GB" dirty="0">
                <a:solidFill>
                  <a:schemeClr val="accent5">
                    <a:lumMod val="75000"/>
                  </a:schemeClr>
                </a:solidFill>
              </a:rPr>
              <a:t> May – Reading Test. In lessons, we will continue to look at specific question types including sequencing events, true and false and answering 3-mark questions. A poem has not been covered since 2018 so there is a likelihood one may come up. </a:t>
            </a:r>
          </a:p>
          <a:p>
            <a:r>
              <a:rPr lang="en-GB" dirty="0">
                <a:solidFill>
                  <a:schemeClr val="accent5">
                    <a:lumMod val="75000"/>
                  </a:schemeClr>
                </a:solidFill>
              </a:rPr>
              <a:t>Boosters and Lexia will be continuing as they have been for the past term. </a:t>
            </a:r>
          </a:p>
        </p:txBody>
      </p:sp>
      <p:pic>
        <p:nvPicPr>
          <p:cNvPr id="4" name="Picture 2" descr="Final Letterhead 1">
            <a:extLst>
              <a:ext uri="{FF2B5EF4-FFF2-40B4-BE49-F238E27FC236}">
                <a16:creationId xmlns:a16="http://schemas.microsoft.com/office/drawing/2014/main" id="{153A50EA-205C-4A71-AFFB-A9A58FE3F0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103367"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FC8257B-588C-41F2-8C38-3AFFDF50CB73}"/>
              </a:ext>
            </a:extLst>
          </p:cNvPr>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62008" y="85900"/>
            <a:ext cx="563201" cy="617957"/>
          </a:xfrm>
          <a:prstGeom prst="rect">
            <a:avLst/>
          </a:prstGeom>
        </p:spPr>
      </p:pic>
      <p:pic>
        <p:nvPicPr>
          <p:cNvPr id="3074" name="Picture 2" descr="Devon head says SATs reading test has undermined the hard work of teachers  and pupils - West Country Voices">
            <a:extLst>
              <a:ext uri="{FF2B5EF4-FFF2-40B4-BE49-F238E27FC236}">
                <a16:creationId xmlns:a16="http://schemas.microsoft.com/office/drawing/2014/main" id="{56C354E9-7616-48D4-B5BE-7687AD887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82" y="3702499"/>
            <a:ext cx="2819181" cy="211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21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619488"/>
          </a:xfrm>
        </p:spPr>
        <p:txBody>
          <a:bodyPr/>
          <a:lstStyle/>
          <a:p>
            <a:r>
              <a:rPr lang="en-GB" b="1"/>
              <a:t>Maths</a:t>
            </a:r>
          </a:p>
        </p:txBody>
      </p:sp>
      <p:sp>
        <p:nvSpPr>
          <p:cNvPr id="3" name="Content Placeholder 2"/>
          <p:cNvSpPr>
            <a:spLocks noGrp="1"/>
          </p:cNvSpPr>
          <p:nvPr>
            <p:ph idx="1"/>
          </p:nvPr>
        </p:nvSpPr>
        <p:spPr>
          <a:xfrm>
            <a:off x="3948782" y="739433"/>
            <a:ext cx="6981826" cy="5369716"/>
          </a:xfrm>
        </p:spPr>
        <p:txBody>
          <a:bodyPr vert="horz" lIns="91440" tIns="45720" rIns="91440" bIns="45720" rtlCol="0" anchor="t">
            <a:normAutofit fontScale="85000" lnSpcReduction="10000"/>
          </a:bodyPr>
          <a:lstStyle/>
          <a:p>
            <a:pPr marL="0" indent="0">
              <a:buNone/>
            </a:pPr>
            <a:endParaRPr lang="en-GB" b="1" dirty="0">
              <a:solidFill>
                <a:srgbClr val="FF0000"/>
              </a:solidFill>
            </a:endParaRPr>
          </a:p>
          <a:p>
            <a:pPr>
              <a:buFont typeface="Wingdings" pitchFamily="18" charset="2"/>
              <a:buChar char="v"/>
            </a:pPr>
            <a:r>
              <a:rPr lang="en-GB" b="1" dirty="0">
                <a:solidFill>
                  <a:srgbClr val="FF0000"/>
                </a:solidFill>
              </a:rPr>
              <a:t>This term, having covered the Year 6 maths curriculum in  preparation for SATs, the children will be consolidating their mathematical knowledge through practical tasks</a:t>
            </a:r>
          </a:p>
          <a:p>
            <a:pPr>
              <a:buFont typeface="Wingdings" pitchFamily="18" charset="2"/>
              <a:buChar char="v"/>
            </a:pPr>
            <a:r>
              <a:rPr lang="en-GB" b="1" dirty="0">
                <a:solidFill>
                  <a:srgbClr val="FF0000"/>
                </a:solidFill>
              </a:rPr>
              <a:t>They will undertake longer investigations linked to real world application with one of them being an apprentice-style business task. </a:t>
            </a:r>
          </a:p>
          <a:p>
            <a:pPr>
              <a:buFont typeface="Wingdings" pitchFamily="18" charset="2"/>
              <a:buChar char="v"/>
            </a:pPr>
            <a:r>
              <a:rPr lang="en-GB" b="1" dirty="0">
                <a:solidFill>
                  <a:srgbClr val="FF0000"/>
                </a:solidFill>
              </a:rPr>
              <a:t>There will be lots of opportunities to link maths with a wider topics such as converting wartime currency; looking at ratio with wartime recipes and looking at how numbers were used in the enigma code. </a:t>
            </a:r>
          </a:p>
          <a:p>
            <a:pPr>
              <a:buFont typeface="Wingdings" pitchFamily="18" charset="2"/>
              <a:buChar char="v"/>
            </a:pPr>
            <a:r>
              <a:rPr lang="en-GB" b="1" dirty="0">
                <a:solidFill>
                  <a:srgbClr val="FF0000"/>
                </a:solidFill>
              </a:rPr>
              <a:t>We will also be providing some creative art-based maths through the exploration of parabolic curves. </a:t>
            </a:r>
          </a:p>
          <a:p>
            <a:pPr>
              <a:buFont typeface="Wingdings" pitchFamily="18" charset="2"/>
              <a:buChar char="v"/>
            </a:pPr>
            <a:r>
              <a:rPr lang="en-GB" b="1" dirty="0">
                <a:solidFill>
                  <a:srgbClr val="FF0000"/>
                </a:solidFill>
              </a:rPr>
              <a:t>Despite maths content being covered, we recognise the importance of keeping their number skills fluent in preparation for real world application and for their transition to year 7 content. </a:t>
            </a:r>
          </a:p>
          <a:p>
            <a:pPr>
              <a:buFont typeface="Wingdings" pitchFamily="18" charset="2"/>
              <a:buChar char="v"/>
            </a:pPr>
            <a:r>
              <a:rPr lang="en-GB" b="1" dirty="0">
                <a:solidFill>
                  <a:srgbClr val="FF0000"/>
                </a:solidFill>
              </a:rPr>
              <a:t>Children need to know , and use, correct vocabulary and they need to be able to spell this vocabulary. Some of the more able children may be exposed to GCSE level work. </a:t>
            </a:r>
            <a:endParaRPr lang="en-GB" dirty="0">
              <a:solidFill>
                <a:srgbClr val="595959"/>
              </a:solidFill>
            </a:endParaRPr>
          </a:p>
          <a:p>
            <a:pPr>
              <a:buFont typeface="Wingdings" pitchFamily="18" charset="2"/>
              <a:buChar char="v"/>
            </a:pPr>
            <a:r>
              <a:rPr lang="en-GB" b="1" dirty="0">
                <a:solidFill>
                  <a:srgbClr val="FF0000"/>
                </a:solidFill>
              </a:rPr>
              <a:t>Practise in arithmetic will remain a key focus because this centres around using formal written methods confidently which is important for the transition to Year 7.</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9" name="Picture 8"/>
          <p:cNvPicPr>
            <a:picLocks noChangeAspect="1"/>
          </p:cNvPicPr>
          <p:nvPr/>
        </p:nvPicPr>
        <p:blipFill rotWithShape="1">
          <a:blip r:embed="rId5"/>
          <a:srcRect l="19504" t="3374" r="9142" b="11609"/>
          <a:stretch/>
        </p:blipFill>
        <p:spPr>
          <a:xfrm>
            <a:off x="180975" y="3743325"/>
            <a:ext cx="3165449" cy="2121524"/>
          </a:xfrm>
          <a:prstGeom prst="rect">
            <a:avLst/>
          </a:prstGeom>
          <a:noFill/>
          <a:ln>
            <a:solidFill>
              <a:schemeClr val="tx1"/>
            </a:solidFill>
          </a:ln>
        </p:spPr>
      </p:pic>
    </p:spTree>
    <p:extLst>
      <p:ext uri="{BB962C8B-B14F-4D97-AF65-F5344CB8AC3E}">
        <p14:creationId xmlns:p14="http://schemas.microsoft.com/office/powerpoint/2010/main" val="3522760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AF26-DD7A-4DE3-AF31-3BC1CC2B6FA0}"/>
              </a:ext>
            </a:extLst>
          </p:cNvPr>
          <p:cNvSpPr>
            <a:spLocks noGrp="1"/>
          </p:cNvSpPr>
          <p:nvPr>
            <p:ph type="title"/>
          </p:nvPr>
        </p:nvSpPr>
        <p:spPr>
          <a:xfrm>
            <a:off x="316529" y="249194"/>
            <a:ext cx="2947482" cy="4601183"/>
          </a:xfrm>
        </p:spPr>
        <p:txBody>
          <a:bodyPr/>
          <a:lstStyle/>
          <a:p>
            <a:r>
              <a:rPr lang="en-GB" dirty="0"/>
              <a:t>Maths SATs Prep</a:t>
            </a:r>
          </a:p>
        </p:txBody>
      </p:sp>
      <p:sp>
        <p:nvSpPr>
          <p:cNvPr id="3" name="Content Placeholder 2">
            <a:extLst>
              <a:ext uri="{FF2B5EF4-FFF2-40B4-BE49-F238E27FC236}">
                <a16:creationId xmlns:a16="http://schemas.microsoft.com/office/drawing/2014/main" id="{19F186D4-01DC-487B-95AF-3A3DF1F89CA7}"/>
              </a:ext>
            </a:extLst>
          </p:cNvPr>
          <p:cNvSpPr>
            <a:spLocks noGrp="1"/>
          </p:cNvSpPr>
          <p:nvPr>
            <p:ph idx="1"/>
          </p:nvPr>
        </p:nvSpPr>
        <p:spPr/>
        <p:txBody>
          <a:bodyPr/>
          <a:lstStyle/>
          <a:p>
            <a:r>
              <a:rPr lang="en-GB" dirty="0">
                <a:solidFill>
                  <a:schemeClr val="accent5">
                    <a:lumMod val="75000"/>
                  </a:schemeClr>
                </a:solidFill>
              </a:rPr>
              <a:t>In the first few weeks after Easter, we will be consolidating previously taught knowledge and gaps that we have identified through mocks and other assessments. Key weaknesses are ratio, multi-step problems, geometry and division. </a:t>
            </a:r>
          </a:p>
          <a:p>
            <a:r>
              <a:rPr lang="en-GB" dirty="0">
                <a:solidFill>
                  <a:schemeClr val="accent5">
                    <a:lumMod val="75000"/>
                  </a:schemeClr>
                </a:solidFill>
              </a:rPr>
              <a:t>15</a:t>
            </a:r>
            <a:r>
              <a:rPr lang="en-GB" baseline="30000" dirty="0">
                <a:solidFill>
                  <a:schemeClr val="accent5">
                    <a:lumMod val="75000"/>
                  </a:schemeClr>
                </a:solidFill>
              </a:rPr>
              <a:t>th</a:t>
            </a:r>
            <a:r>
              <a:rPr lang="en-GB" dirty="0">
                <a:solidFill>
                  <a:schemeClr val="accent5">
                    <a:lumMod val="75000"/>
                  </a:schemeClr>
                </a:solidFill>
              </a:rPr>
              <a:t> May (before break) – Arithmetic </a:t>
            </a:r>
          </a:p>
          <a:p>
            <a:r>
              <a:rPr lang="en-GB" dirty="0">
                <a:solidFill>
                  <a:schemeClr val="accent5">
                    <a:lumMod val="75000"/>
                  </a:schemeClr>
                </a:solidFill>
              </a:rPr>
              <a:t>15</a:t>
            </a:r>
            <a:r>
              <a:rPr lang="en-GB" baseline="30000" dirty="0">
                <a:solidFill>
                  <a:schemeClr val="accent5">
                    <a:lumMod val="75000"/>
                  </a:schemeClr>
                </a:solidFill>
              </a:rPr>
              <a:t>th</a:t>
            </a:r>
            <a:r>
              <a:rPr lang="en-GB" dirty="0">
                <a:solidFill>
                  <a:schemeClr val="accent5">
                    <a:lumMod val="75000"/>
                  </a:schemeClr>
                </a:solidFill>
              </a:rPr>
              <a:t> May (after break) – Reasoning 1. Lots of different question sources will be used to aid the children feel more confident with applying their maths. Children should continue to use their CGP books to aid their revision. </a:t>
            </a:r>
          </a:p>
          <a:p>
            <a:r>
              <a:rPr lang="en-GB" dirty="0">
                <a:solidFill>
                  <a:schemeClr val="accent5">
                    <a:lumMod val="75000"/>
                  </a:schemeClr>
                </a:solidFill>
              </a:rPr>
              <a:t>16</a:t>
            </a:r>
            <a:r>
              <a:rPr lang="en-GB" baseline="30000" dirty="0">
                <a:solidFill>
                  <a:schemeClr val="accent5">
                    <a:lumMod val="75000"/>
                  </a:schemeClr>
                </a:solidFill>
              </a:rPr>
              <a:t>th</a:t>
            </a:r>
            <a:r>
              <a:rPr lang="en-GB" dirty="0">
                <a:solidFill>
                  <a:schemeClr val="accent5">
                    <a:lumMod val="75000"/>
                  </a:schemeClr>
                </a:solidFill>
              </a:rPr>
              <a:t> May (before break) – Reasoning 2. </a:t>
            </a:r>
          </a:p>
        </p:txBody>
      </p:sp>
      <p:pic>
        <p:nvPicPr>
          <p:cNvPr id="4" name="Picture 2" descr="Final Letterhead 1">
            <a:extLst>
              <a:ext uri="{FF2B5EF4-FFF2-40B4-BE49-F238E27FC236}">
                <a16:creationId xmlns:a16="http://schemas.microsoft.com/office/drawing/2014/main" id="{CB08EE76-F78E-4C3E-8727-48A9ED8BF5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39F94AF-2E5E-4A41-86C0-5C346A1E0CCD}"/>
              </a:ext>
            </a:extLst>
          </p:cNvPr>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54056" y="85900"/>
            <a:ext cx="563201" cy="617957"/>
          </a:xfrm>
          <a:prstGeom prst="rect">
            <a:avLst/>
          </a:prstGeom>
        </p:spPr>
      </p:pic>
      <p:pic>
        <p:nvPicPr>
          <p:cNvPr id="4098" name="Picture 2" descr="2023 KS2 Mathematics Paper 1 Arithmetic - Past KS2 Maths SATs Papers by  URBrainy.com">
            <a:extLst>
              <a:ext uri="{FF2B5EF4-FFF2-40B4-BE49-F238E27FC236}">
                <a16:creationId xmlns:a16="http://schemas.microsoft.com/office/drawing/2014/main" id="{7EC4D03B-1929-45A9-A431-C44840C9F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28" y="3252084"/>
            <a:ext cx="1817204" cy="256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02840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15F272A04F3C4AAD824D549BE5B228" ma:contentTypeVersion="19" ma:contentTypeDescription="Create a new document." ma:contentTypeScope="" ma:versionID="55122af58a00328cc708bf35059292fe">
  <xsd:schema xmlns:xsd="http://www.w3.org/2001/XMLSchema" xmlns:xs="http://www.w3.org/2001/XMLSchema" xmlns:p="http://schemas.microsoft.com/office/2006/metadata/properties" xmlns:ns2="b40d121a-adb5-4ec6-b8f2-521efbd64b66" xmlns:ns3="16651c52-4f11-4f9b-9041-51df56c73f9c" targetNamespace="http://schemas.microsoft.com/office/2006/metadata/properties" ma:root="true" ma:fieldsID="96767b8764f602c4f62be1f198aab50b" ns2:_="" ns3:_="">
    <xsd:import namespace="b40d121a-adb5-4ec6-b8f2-521efbd64b66"/>
    <xsd:import namespace="16651c52-4f11-4f9b-9041-51df56c73f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hared_x0020_with"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d121a-adb5-4ec6-b8f2-521efbd64b6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hared_x0020_with" ma:index="20" nillable="true" ma:displayName="Shared with" ma:list="UserInfo" ma:SearchPeopleOnly="false" ma:SharePointGroup="0" ma:internalName="Shared_x0020_with"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ff5ef56-57b2-4114-a744-e35a9ea4e6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651c52-4f11-4f9b-9041-51df56c73f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14b4200-d525-44c9-9c52-dbd07f9d16b4}" ma:internalName="TaxCatchAll" ma:showField="CatchAllData" ma:web="16651c52-4f11-4f9b-9041-51df56c73f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_x0020_with xmlns="b40d121a-adb5-4ec6-b8f2-521efbd64b66">
      <UserInfo>
        <DisplayName/>
        <AccountId xsi:nil="true"/>
        <AccountType/>
      </UserInfo>
    </Shared_x0020_with>
    <lcf76f155ced4ddcb4097134ff3c332f xmlns="b40d121a-adb5-4ec6-b8f2-521efbd64b66">
      <Terms xmlns="http://schemas.microsoft.com/office/infopath/2007/PartnerControls"/>
    </lcf76f155ced4ddcb4097134ff3c332f>
    <TaxCatchAll xmlns="16651c52-4f11-4f9b-9041-51df56c73f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8DF24C-9ECB-40A7-BD4A-D9C423011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d121a-adb5-4ec6-b8f2-521efbd64b66"/>
    <ds:schemaRef ds:uri="16651c52-4f11-4f9b-9041-51df56c73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A7780B-72A8-49BC-9E94-9EB3761D4101}">
  <ds:schemaRefs>
    <ds:schemaRef ds:uri="16651c52-4f11-4f9b-9041-51df56c73f9c"/>
    <ds:schemaRef ds:uri="b40d121a-adb5-4ec6-b8f2-521efbd64b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71B4CB-D911-405F-83F8-EB070360EE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36</TotalTime>
  <Words>1545</Words>
  <Application>Microsoft Office PowerPoint</Application>
  <PresentationFormat>Widescreen</PresentationFormat>
  <Paragraphs>127</Paragraphs>
  <Slides>15</Slides>
  <Notes>7</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Frame</vt:lpstr>
      <vt:lpstr>Parent  Curriculum  Meeting  Year 6  16th April 2024</vt:lpstr>
      <vt:lpstr>School Vision and Motto</vt:lpstr>
      <vt:lpstr>Meeting  Outline</vt:lpstr>
      <vt:lpstr>Summer  Curriculum Topics</vt:lpstr>
      <vt:lpstr>Vocabulary for the term: </vt:lpstr>
      <vt:lpstr>English</vt:lpstr>
      <vt:lpstr>English  SATS Prep</vt:lpstr>
      <vt:lpstr>Maths</vt:lpstr>
      <vt:lpstr>Maths SATs Prep</vt:lpstr>
      <vt:lpstr>Science</vt:lpstr>
      <vt:lpstr>Foundation Subjects</vt:lpstr>
      <vt:lpstr>RHE</vt:lpstr>
      <vt:lpstr>SATs Week    Beginning 13th May</vt:lpstr>
      <vt:lpstr>Transition To Secondary School</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MR Henry</dc:creator>
  <cp:lastModifiedBy>J Curtis</cp:lastModifiedBy>
  <cp:revision>42</cp:revision>
  <dcterms:created xsi:type="dcterms:W3CDTF">2018-08-31T18:43:56Z</dcterms:created>
  <dcterms:modified xsi:type="dcterms:W3CDTF">2024-04-16T06:53:12Z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0x0101005A15F272A04F3C4AAD824D549BE5B228</vt:lpwstr>
  </property>
  <property fmtid="{D5CDD505-2E9C-101B-9397-08002B2CF9AE}" pid="3" name="MediaServiceImageTags">
    <vt:lpwstr/>
  </property>
</Properties>
</file>