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20"/>
  </p:notesMasterIdLst>
  <p:sldIdLst>
    <p:sldId id="256" r:id="rId5"/>
    <p:sldId id="290" r:id="rId6"/>
    <p:sldId id="271" r:id="rId7"/>
    <p:sldId id="282" r:id="rId8"/>
    <p:sldId id="323" r:id="rId9"/>
    <p:sldId id="329" r:id="rId10"/>
    <p:sldId id="330" r:id="rId11"/>
    <p:sldId id="317" r:id="rId12"/>
    <p:sldId id="324" r:id="rId13"/>
    <p:sldId id="319" r:id="rId14"/>
    <p:sldId id="328" r:id="rId15"/>
    <p:sldId id="327" r:id="rId16"/>
    <p:sldId id="331" r:id="rId17"/>
    <p:sldId id="325" r:id="rId18"/>
    <p:sldId id="32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32F396-5304-B989-7968-EC863826CBD9}" v="3" dt="2024-04-18T09:03:36.3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13" autoAdjust="0"/>
    <p:restoredTop sz="94674"/>
  </p:normalViewPr>
  <p:slideViewPr>
    <p:cSldViewPr snapToGrid="0">
      <p:cViewPr varScale="1">
        <p:scale>
          <a:sx n="77" d="100"/>
          <a:sy n="77" d="100"/>
        </p:scale>
        <p:origin x="1133"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ansal" userId="ba2557b8-8c7a-4ca3-9f81-737123f31e96" providerId="ADAL" clId="{151E6AB7-BB1A-9949-94E6-CD14CD18739B}"/>
    <pc:docChg chg="undo custSel modSld">
      <pc:chgData name="ABansal" userId="ba2557b8-8c7a-4ca3-9f81-737123f31e96" providerId="ADAL" clId="{151E6AB7-BB1A-9949-94E6-CD14CD18739B}" dt="2024-03-31T18:24:49.603" v="931" actId="20577"/>
      <pc:docMkLst>
        <pc:docMk/>
      </pc:docMkLst>
      <pc:sldChg chg="modSp">
        <pc:chgData name="ABansal" userId="ba2557b8-8c7a-4ca3-9f81-737123f31e96" providerId="ADAL" clId="{151E6AB7-BB1A-9949-94E6-CD14CD18739B}" dt="2024-03-31T18:07:41.905" v="4" actId="20577"/>
        <pc:sldMkLst>
          <pc:docMk/>
          <pc:sldMk cId="1143175447" sldId="256"/>
        </pc:sldMkLst>
        <pc:spChg chg="mod">
          <ac:chgData name="ABansal" userId="ba2557b8-8c7a-4ca3-9f81-737123f31e96" providerId="ADAL" clId="{151E6AB7-BB1A-9949-94E6-CD14CD18739B}" dt="2024-03-31T18:07:41.905" v="4" actId="20577"/>
          <ac:spMkLst>
            <pc:docMk/>
            <pc:sldMk cId="1143175447" sldId="256"/>
            <ac:spMk id="13" creationId="{00000000-0000-0000-0000-000000000000}"/>
          </ac:spMkLst>
        </pc:spChg>
      </pc:sldChg>
      <pc:sldChg chg="modSp">
        <pc:chgData name="ABansal" userId="ba2557b8-8c7a-4ca3-9f81-737123f31e96" providerId="ADAL" clId="{151E6AB7-BB1A-9949-94E6-CD14CD18739B}" dt="2024-03-31T18:07:54.298" v="5" actId="20577"/>
        <pc:sldMkLst>
          <pc:docMk/>
          <pc:sldMk cId="3475320055" sldId="271"/>
        </pc:sldMkLst>
        <pc:spChg chg="mod">
          <ac:chgData name="ABansal" userId="ba2557b8-8c7a-4ca3-9f81-737123f31e96" providerId="ADAL" clId="{151E6AB7-BB1A-9949-94E6-CD14CD18739B}" dt="2024-03-31T18:07:54.298" v="5" actId="20577"/>
          <ac:spMkLst>
            <pc:docMk/>
            <pc:sldMk cId="3475320055" sldId="271"/>
            <ac:spMk id="5" creationId="{00000000-0000-0000-0000-000000000000}"/>
          </ac:spMkLst>
        </pc:spChg>
      </pc:sldChg>
      <pc:sldChg chg="modSp">
        <pc:chgData name="ABansal" userId="ba2557b8-8c7a-4ca3-9f81-737123f31e96" providerId="ADAL" clId="{151E6AB7-BB1A-9949-94E6-CD14CD18739B}" dt="2024-03-31T18:08:09.414" v="9" actId="20577"/>
        <pc:sldMkLst>
          <pc:docMk/>
          <pc:sldMk cId="2916317780" sldId="282"/>
        </pc:sldMkLst>
        <pc:spChg chg="mod">
          <ac:chgData name="ABansal" userId="ba2557b8-8c7a-4ca3-9f81-737123f31e96" providerId="ADAL" clId="{151E6AB7-BB1A-9949-94E6-CD14CD18739B}" dt="2024-03-31T18:08:09.414" v="9" actId="20577"/>
          <ac:spMkLst>
            <pc:docMk/>
            <pc:sldMk cId="2916317780" sldId="282"/>
            <ac:spMk id="3" creationId="{00000000-0000-0000-0000-000000000000}"/>
          </ac:spMkLst>
        </pc:spChg>
      </pc:sldChg>
      <pc:sldChg chg="modSp">
        <pc:chgData name="ABansal" userId="ba2557b8-8c7a-4ca3-9f81-737123f31e96" providerId="ADAL" clId="{151E6AB7-BB1A-9949-94E6-CD14CD18739B}" dt="2024-03-31T18:15:28.692" v="413" actId="12"/>
        <pc:sldMkLst>
          <pc:docMk/>
          <pc:sldMk cId="3456021190" sldId="323"/>
        </pc:sldMkLst>
        <pc:spChg chg="mod">
          <ac:chgData name="ABansal" userId="ba2557b8-8c7a-4ca3-9f81-737123f31e96" providerId="ADAL" clId="{151E6AB7-BB1A-9949-94E6-CD14CD18739B}" dt="2024-03-31T18:15:28.692" v="413" actId="12"/>
          <ac:spMkLst>
            <pc:docMk/>
            <pc:sldMk cId="3456021190" sldId="323"/>
            <ac:spMk id="3" creationId="{C813369C-50B8-3C48-8EFC-2DDF9620773B}"/>
          </ac:spMkLst>
        </pc:spChg>
      </pc:sldChg>
      <pc:sldChg chg="modSp">
        <pc:chgData name="ABansal" userId="ba2557b8-8c7a-4ca3-9f81-737123f31e96" providerId="ADAL" clId="{151E6AB7-BB1A-9949-94E6-CD14CD18739B}" dt="2024-03-31T18:20:23.924" v="464" actId="1576"/>
        <pc:sldMkLst>
          <pc:docMk/>
          <pc:sldMk cId="2038129938" sldId="329"/>
        </pc:sldMkLst>
        <pc:spChg chg="mod">
          <ac:chgData name="ABansal" userId="ba2557b8-8c7a-4ca3-9f81-737123f31e96" providerId="ADAL" clId="{151E6AB7-BB1A-9949-94E6-CD14CD18739B}" dt="2024-03-31T18:20:23.924" v="464" actId="1576"/>
          <ac:spMkLst>
            <pc:docMk/>
            <pc:sldMk cId="2038129938" sldId="329"/>
            <ac:spMk id="6" creationId="{C3823A77-932D-BB7B-81A2-13D2DEFFE1DC}"/>
          </ac:spMkLst>
        </pc:spChg>
      </pc:sldChg>
      <pc:sldChg chg="modSp">
        <pc:chgData name="ABansal" userId="ba2557b8-8c7a-4ca3-9f81-737123f31e96" providerId="ADAL" clId="{151E6AB7-BB1A-9949-94E6-CD14CD18739B}" dt="2024-03-31T18:21:24.640" v="493" actId="20577"/>
        <pc:sldMkLst>
          <pc:docMk/>
          <pc:sldMk cId="3361582407" sldId="330"/>
        </pc:sldMkLst>
        <pc:spChg chg="mod">
          <ac:chgData name="ABansal" userId="ba2557b8-8c7a-4ca3-9f81-737123f31e96" providerId="ADAL" clId="{151E6AB7-BB1A-9949-94E6-CD14CD18739B}" dt="2024-03-31T18:21:24.640" v="493" actId="20577"/>
          <ac:spMkLst>
            <pc:docMk/>
            <pc:sldMk cId="3361582407" sldId="330"/>
            <ac:spMk id="3" creationId="{E5C306FB-59D3-434F-898B-AD983139EF46}"/>
          </ac:spMkLst>
        </pc:spChg>
      </pc:sldChg>
      <pc:sldChg chg="modSp">
        <pc:chgData name="ABansal" userId="ba2557b8-8c7a-4ca3-9f81-737123f31e96" providerId="ADAL" clId="{151E6AB7-BB1A-9949-94E6-CD14CD18739B}" dt="2024-03-31T18:24:49.603" v="931" actId="20577"/>
        <pc:sldMkLst>
          <pc:docMk/>
          <pc:sldMk cId="2548764518" sldId="331"/>
        </pc:sldMkLst>
        <pc:spChg chg="mod">
          <ac:chgData name="ABansal" userId="ba2557b8-8c7a-4ca3-9f81-737123f31e96" providerId="ADAL" clId="{151E6AB7-BB1A-9949-94E6-CD14CD18739B}" dt="2024-03-31T18:24:49.603" v="931" actId="20577"/>
          <ac:spMkLst>
            <pc:docMk/>
            <pc:sldMk cId="2548764518" sldId="331"/>
            <ac:spMk id="3" creationId="{22AD9AE0-F705-E1EF-1271-4E96216491BE}"/>
          </ac:spMkLst>
        </pc:spChg>
      </pc:sldChg>
    </pc:docChg>
  </pc:docChgLst>
  <pc:docChgLst>
    <pc:chgData name="ABansal" userId="S::abansal@barleylane.redbridge.sch.uk::ba2557b8-8c7a-4ca3-9f81-737123f31e96" providerId="AD" clId="Web-{AB7D0151-A395-6648-F111-A7026BD78CC3}"/>
    <pc:docChg chg="modSld">
      <pc:chgData name="ABansal" userId="S::abansal@barleylane.redbridge.sch.uk::ba2557b8-8c7a-4ca3-9f81-737123f31e96" providerId="AD" clId="Web-{AB7D0151-A395-6648-F111-A7026BD78CC3}" dt="2024-04-15T14:02:34.403" v="18" actId="14100"/>
      <pc:docMkLst>
        <pc:docMk/>
      </pc:docMkLst>
      <pc:sldChg chg="addSp modSp">
        <pc:chgData name="ABansal" userId="S::abansal@barleylane.redbridge.sch.uk::ba2557b8-8c7a-4ca3-9f81-737123f31e96" providerId="AD" clId="Web-{AB7D0151-A395-6648-F111-A7026BD78CC3}" dt="2024-04-15T14:02:34.403" v="18" actId="14100"/>
        <pc:sldMkLst>
          <pc:docMk/>
          <pc:sldMk cId="2548764518" sldId="331"/>
        </pc:sldMkLst>
        <pc:spChg chg="mod">
          <ac:chgData name="ABansal" userId="S::abansal@barleylane.redbridge.sch.uk::ba2557b8-8c7a-4ca3-9f81-737123f31e96" providerId="AD" clId="Web-{AB7D0151-A395-6648-F111-A7026BD78CC3}" dt="2024-04-15T14:02:17.669" v="13" actId="20577"/>
          <ac:spMkLst>
            <pc:docMk/>
            <pc:sldMk cId="2548764518" sldId="331"/>
            <ac:spMk id="3" creationId="{22AD9AE0-F705-E1EF-1271-4E96216491BE}"/>
          </ac:spMkLst>
        </pc:spChg>
        <pc:picChg chg="add mod">
          <ac:chgData name="ABansal" userId="S::abansal@barleylane.redbridge.sch.uk::ba2557b8-8c7a-4ca3-9f81-737123f31e96" providerId="AD" clId="Web-{AB7D0151-A395-6648-F111-A7026BD78CC3}" dt="2024-04-15T14:02:34.403" v="18" actId="14100"/>
          <ac:picMkLst>
            <pc:docMk/>
            <pc:sldMk cId="2548764518" sldId="331"/>
            <ac:picMk id="4" creationId="{29C94660-DBFF-98AB-3306-4CB854489EB4}"/>
          </ac:picMkLst>
        </pc:picChg>
      </pc:sldChg>
    </pc:docChg>
  </pc:docChgLst>
  <pc:docChgLst>
    <pc:chgData name="P Arya" userId="d4f10891-8925-46b9-b73f-3f90330105cc" providerId="ADAL" clId="{68D38132-1B24-43F5-866E-5ECF412411CC}"/>
    <pc:docChg chg="modSld">
      <pc:chgData name="P Arya" userId="d4f10891-8925-46b9-b73f-3f90330105cc" providerId="ADAL" clId="{68D38132-1B24-43F5-866E-5ECF412411CC}" dt="2024-04-18T11:28:43.404" v="25" actId="20577"/>
      <pc:docMkLst>
        <pc:docMk/>
      </pc:docMkLst>
      <pc:sldChg chg="modSp mod">
        <pc:chgData name="P Arya" userId="d4f10891-8925-46b9-b73f-3f90330105cc" providerId="ADAL" clId="{68D38132-1B24-43F5-866E-5ECF412411CC}" dt="2024-04-18T11:22:25.743" v="22" actId="20577"/>
        <pc:sldMkLst>
          <pc:docMk/>
          <pc:sldMk cId="3447267352" sldId="324"/>
        </pc:sldMkLst>
        <pc:spChg chg="mod">
          <ac:chgData name="P Arya" userId="d4f10891-8925-46b9-b73f-3f90330105cc" providerId="ADAL" clId="{68D38132-1B24-43F5-866E-5ECF412411CC}" dt="2024-04-18T11:22:25.743" v="22" actId="20577"/>
          <ac:spMkLst>
            <pc:docMk/>
            <pc:sldMk cId="3447267352" sldId="324"/>
            <ac:spMk id="7" creationId="{FF89E2AB-145A-4DFD-82FC-21A80B4E56D9}"/>
          </ac:spMkLst>
        </pc:spChg>
      </pc:sldChg>
      <pc:sldChg chg="modSp mod">
        <pc:chgData name="P Arya" userId="d4f10891-8925-46b9-b73f-3f90330105cc" providerId="ADAL" clId="{68D38132-1B24-43F5-866E-5ECF412411CC}" dt="2024-04-18T11:28:43.404" v="25" actId="20577"/>
        <pc:sldMkLst>
          <pc:docMk/>
          <pc:sldMk cId="75939802" sldId="325"/>
        </pc:sldMkLst>
        <pc:spChg chg="mod">
          <ac:chgData name="P Arya" userId="d4f10891-8925-46b9-b73f-3f90330105cc" providerId="ADAL" clId="{68D38132-1B24-43F5-866E-5ECF412411CC}" dt="2024-04-18T11:28:43.404" v="25" actId="20577"/>
          <ac:spMkLst>
            <pc:docMk/>
            <pc:sldMk cId="75939802" sldId="325"/>
            <ac:spMk id="3" creationId="{03D02856-50CE-48DA-BEC9-553709CDB00E}"/>
          </ac:spMkLst>
        </pc:spChg>
      </pc:sldChg>
    </pc:docChg>
  </pc:docChgLst>
  <pc:docChgLst>
    <pc:chgData name="ABansal" userId="S::abansal@barleylane.redbridge.sch.uk::ba2557b8-8c7a-4ca3-9f81-737123f31e96" providerId="AD" clId="Web-{29A9E0C3-0F29-9484-7D73-35BD4441829F}"/>
    <pc:docChg chg="modSld">
      <pc:chgData name="ABansal" userId="S::abansal@barleylane.redbridge.sch.uk::ba2557b8-8c7a-4ca3-9f81-737123f31e96" providerId="AD" clId="Web-{29A9E0C3-0F29-9484-7D73-35BD4441829F}" dt="2024-03-25T15:41:57.347" v="17" actId="20577"/>
      <pc:docMkLst>
        <pc:docMk/>
      </pc:docMkLst>
      <pc:sldChg chg="delSp modSp">
        <pc:chgData name="ABansal" userId="S::abansal@barleylane.redbridge.sch.uk::ba2557b8-8c7a-4ca3-9f81-737123f31e96" providerId="AD" clId="Web-{29A9E0C3-0F29-9484-7D73-35BD4441829F}" dt="2024-03-25T15:41:57.347" v="17" actId="20577"/>
        <pc:sldMkLst>
          <pc:docMk/>
          <pc:sldMk cId="2916317780" sldId="282"/>
        </pc:sldMkLst>
        <pc:spChg chg="mod">
          <ac:chgData name="ABansal" userId="S::abansal@barleylane.redbridge.sch.uk::ba2557b8-8c7a-4ca3-9f81-737123f31e96" providerId="AD" clId="Web-{29A9E0C3-0F29-9484-7D73-35BD4441829F}" dt="2024-03-25T15:41:57.347" v="17" actId="20577"/>
          <ac:spMkLst>
            <pc:docMk/>
            <pc:sldMk cId="2916317780" sldId="282"/>
            <ac:spMk id="3" creationId="{00000000-0000-0000-0000-000000000000}"/>
          </ac:spMkLst>
        </pc:spChg>
        <pc:picChg chg="del">
          <ac:chgData name="ABansal" userId="S::abansal@barleylane.redbridge.sch.uk::ba2557b8-8c7a-4ca3-9f81-737123f31e96" providerId="AD" clId="Web-{29A9E0C3-0F29-9484-7D73-35BD4441829F}" dt="2024-03-25T12:52:29.685" v="9"/>
          <ac:picMkLst>
            <pc:docMk/>
            <pc:sldMk cId="2916317780" sldId="282"/>
            <ac:picMk id="7" creationId="{0260C399-3D99-4A2F-A164-F440D677F06A}"/>
          </ac:picMkLst>
        </pc:picChg>
      </pc:sldChg>
    </pc:docChg>
  </pc:docChgLst>
  <pc:docChgLst>
    <pc:chgData name="ABansal" userId="ba2557b8-8c7a-4ca3-9f81-737123f31e96" providerId="ADAL" clId="{8C670117-67B1-034A-869C-D93D9FA03309}"/>
    <pc:docChg chg="custSel addSld modSld">
      <pc:chgData name="ABansal" userId="ba2557b8-8c7a-4ca3-9f81-737123f31e96" providerId="ADAL" clId="{8C670117-67B1-034A-869C-D93D9FA03309}" dt="2024-03-25T22:50:47.597" v="239" actId="20577"/>
      <pc:docMkLst>
        <pc:docMk/>
      </pc:docMkLst>
      <pc:sldChg chg="modSp">
        <pc:chgData name="ABansal" userId="ba2557b8-8c7a-4ca3-9f81-737123f31e96" providerId="ADAL" clId="{8C670117-67B1-034A-869C-D93D9FA03309}" dt="2024-03-25T22:50:47.597" v="239" actId="20577"/>
        <pc:sldMkLst>
          <pc:docMk/>
          <pc:sldMk cId="3475320055" sldId="271"/>
        </pc:sldMkLst>
        <pc:spChg chg="mod">
          <ac:chgData name="ABansal" userId="ba2557b8-8c7a-4ca3-9f81-737123f31e96" providerId="ADAL" clId="{8C670117-67B1-034A-869C-D93D9FA03309}" dt="2024-03-25T22:50:47.597" v="239" actId="20577"/>
          <ac:spMkLst>
            <pc:docMk/>
            <pc:sldMk cId="3475320055" sldId="271"/>
            <ac:spMk id="5" creationId="{00000000-0000-0000-0000-000000000000}"/>
          </ac:spMkLst>
        </pc:spChg>
      </pc:sldChg>
      <pc:sldChg chg="modSp">
        <pc:chgData name="ABansal" userId="ba2557b8-8c7a-4ca3-9f81-737123f31e96" providerId="ADAL" clId="{8C670117-67B1-034A-869C-D93D9FA03309}" dt="2024-03-25T21:06:50.024" v="194" actId="255"/>
        <pc:sldMkLst>
          <pc:docMk/>
          <pc:sldMk cId="495087651" sldId="317"/>
        </pc:sldMkLst>
        <pc:spChg chg="mod">
          <ac:chgData name="ABansal" userId="ba2557b8-8c7a-4ca3-9f81-737123f31e96" providerId="ADAL" clId="{8C670117-67B1-034A-869C-D93D9FA03309}" dt="2024-03-25T21:06:50.024" v="194" actId="255"/>
          <ac:spMkLst>
            <pc:docMk/>
            <pc:sldMk cId="495087651" sldId="317"/>
            <ac:spMk id="3" creationId="{00000000-0000-0000-0000-000000000000}"/>
          </ac:spMkLst>
        </pc:spChg>
      </pc:sldChg>
      <pc:sldChg chg="modSp">
        <pc:chgData name="ABansal" userId="ba2557b8-8c7a-4ca3-9f81-737123f31e96" providerId="ADAL" clId="{8C670117-67B1-034A-869C-D93D9FA03309}" dt="2024-03-25T21:08:07.755" v="199" actId="20577"/>
        <pc:sldMkLst>
          <pc:docMk/>
          <pc:sldMk cId="75939802" sldId="325"/>
        </pc:sldMkLst>
        <pc:spChg chg="mod">
          <ac:chgData name="ABansal" userId="ba2557b8-8c7a-4ca3-9f81-737123f31e96" providerId="ADAL" clId="{8C670117-67B1-034A-869C-D93D9FA03309}" dt="2024-03-25T21:08:07.755" v="199" actId="20577"/>
          <ac:spMkLst>
            <pc:docMk/>
            <pc:sldMk cId="75939802" sldId="325"/>
            <ac:spMk id="3" creationId="{03D02856-50CE-48DA-BEC9-553709CDB00E}"/>
          </ac:spMkLst>
        </pc:spChg>
      </pc:sldChg>
      <pc:sldChg chg="modSp">
        <pc:chgData name="ABansal" userId="ba2557b8-8c7a-4ca3-9f81-737123f31e96" providerId="ADAL" clId="{8C670117-67B1-034A-869C-D93D9FA03309}" dt="2024-03-25T21:07:58.449" v="195" actId="20577"/>
        <pc:sldMkLst>
          <pc:docMk/>
          <pc:sldMk cId="1610519797" sldId="327"/>
        </pc:sldMkLst>
        <pc:spChg chg="mod">
          <ac:chgData name="ABansal" userId="ba2557b8-8c7a-4ca3-9f81-737123f31e96" providerId="ADAL" clId="{8C670117-67B1-034A-869C-D93D9FA03309}" dt="2024-03-25T21:07:58.449" v="195" actId="20577"/>
          <ac:spMkLst>
            <pc:docMk/>
            <pc:sldMk cId="1610519797" sldId="327"/>
            <ac:spMk id="3" creationId="{00000000-0000-0000-0000-000000000000}"/>
          </ac:spMkLst>
        </pc:spChg>
      </pc:sldChg>
      <pc:sldChg chg="modSp new">
        <pc:chgData name="ABansal" userId="ba2557b8-8c7a-4ca3-9f81-737123f31e96" providerId="ADAL" clId="{8C670117-67B1-034A-869C-D93D9FA03309}" dt="2024-03-25T21:09:01.847" v="217" actId="20577"/>
        <pc:sldMkLst>
          <pc:docMk/>
          <pc:sldMk cId="2548764518" sldId="331"/>
        </pc:sldMkLst>
        <pc:spChg chg="mod">
          <ac:chgData name="ABansal" userId="ba2557b8-8c7a-4ca3-9f81-737123f31e96" providerId="ADAL" clId="{8C670117-67B1-034A-869C-D93D9FA03309}" dt="2024-03-25T21:09:01.847" v="217" actId="20577"/>
          <ac:spMkLst>
            <pc:docMk/>
            <pc:sldMk cId="2548764518" sldId="331"/>
            <ac:spMk id="2" creationId="{FB659FBD-EC48-9389-68E2-E7A5C2104DAB}"/>
          </ac:spMkLst>
        </pc:spChg>
      </pc:sldChg>
    </pc:docChg>
  </pc:docChgLst>
  <pc:docChgLst>
    <pc:chgData name="Miss Dhir" userId="d4d5118c-d09b-4dc3-b72e-be56886ab90c" providerId="ADAL" clId="{36215C07-6CB1-4411-8447-DBBBDFF3D79F}"/>
    <pc:docChg chg="modSld">
      <pc:chgData name="Miss Dhir" userId="d4d5118c-d09b-4dc3-b72e-be56886ab90c" providerId="ADAL" clId="{36215C07-6CB1-4411-8447-DBBBDFF3D79F}" dt="2023-04-28T14:55:22.709" v="1" actId="20577"/>
      <pc:docMkLst>
        <pc:docMk/>
      </pc:docMkLst>
      <pc:sldChg chg="modSp">
        <pc:chgData name="Miss Dhir" userId="d4d5118c-d09b-4dc3-b72e-be56886ab90c" providerId="ADAL" clId="{36215C07-6CB1-4411-8447-DBBBDFF3D79F}" dt="2023-04-28T14:55:22.709" v="1" actId="20577"/>
        <pc:sldMkLst>
          <pc:docMk/>
          <pc:sldMk cId="2039445153" sldId="328"/>
        </pc:sldMkLst>
        <pc:spChg chg="mod">
          <ac:chgData name="Miss Dhir" userId="d4d5118c-d09b-4dc3-b72e-be56886ab90c" providerId="ADAL" clId="{36215C07-6CB1-4411-8447-DBBBDFF3D79F}" dt="2023-04-28T14:55:22.709" v="1" actId="20577"/>
          <ac:spMkLst>
            <pc:docMk/>
            <pc:sldMk cId="2039445153" sldId="328"/>
            <ac:spMk id="3" creationId="{441D0F92-5721-3246-B970-6EC726674B14}"/>
          </ac:spMkLst>
        </pc:spChg>
      </pc:sldChg>
    </pc:docChg>
  </pc:docChgLst>
  <pc:docChgLst>
    <pc:chgData name="ABansal" userId="S::abansal@barleylane.redbridge.sch.uk::ba2557b8-8c7a-4ca3-9f81-737123f31e96" providerId="AD" clId="Web-{1C32F396-5304-B989-7968-EC863826CBD9}"/>
    <pc:docChg chg="modSld">
      <pc:chgData name="ABansal" userId="S::abansal@barleylane.redbridge.sch.uk::ba2557b8-8c7a-4ca3-9f81-737123f31e96" providerId="AD" clId="Web-{1C32F396-5304-B989-7968-EC863826CBD9}" dt="2024-04-18T09:03:36.336" v="3" actId="20577"/>
      <pc:docMkLst>
        <pc:docMk/>
      </pc:docMkLst>
      <pc:sldChg chg="modSp">
        <pc:chgData name="ABansal" userId="S::abansal@barleylane.redbridge.sch.uk::ba2557b8-8c7a-4ca3-9f81-737123f31e96" providerId="AD" clId="Web-{1C32F396-5304-B989-7968-EC863826CBD9}" dt="2024-04-18T09:03:36.336" v="3" actId="20577"/>
        <pc:sldMkLst>
          <pc:docMk/>
          <pc:sldMk cId="2039445153" sldId="328"/>
        </pc:sldMkLst>
        <pc:spChg chg="mod">
          <ac:chgData name="ABansal" userId="S::abansal@barleylane.redbridge.sch.uk::ba2557b8-8c7a-4ca3-9f81-737123f31e96" providerId="AD" clId="Web-{1C32F396-5304-B989-7968-EC863826CBD9}" dt="2024-04-18T09:03:36.336" v="3" actId="20577"/>
          <ac:spMkLst>
            <pc:docMk/>
            <pc:sldMk cId="2039445153" sldId="328"/>
            <ac:spMk id="3" creationId="{441D0F92-5721-3246-B970-6EC726674B14}"/>
          </ac:spMkLst>
        </pc:spChg>
      </pc:sldChg>
    </pc:docChg>
  </pc:docChgLst>
  <pc:docChgLst>
    <pc:chgData name="ABansal" userId="ba2557b8-8c7a-4ca3-9f81-737123f31e96" providerId="ADAL" clId="{EC3F29C1-9F78-5D41-9720-22B06308AB14}"/>
    <pc:docChg chg="custSel modSld">
      <pc:chgData name="ABansal" userId="ba2557b8-8c7a-4ca3-9f81-737123f31e96" providerId="ADAL" clId="{EC3F29C1-9F78-5D41-9720-22B06308AB14}" dt="2024-04-15T17:42:28.928" v="261" actId="25668"/>
      <pc:docMkLst>
        <pc:docMk/>
      </pc:docMkLst>
      <pc:sldChg chg="modSp">
        <pc:chgData name="ABansal" userId="ba2557b8-8c7a-4ca3-9f81-737123f31e96" providerId="ADAL" clId="{EC3F29C1-9F78-5D41-9720-22B06308AB14}" dt="2024-04-15T17:42:28.928" v="261" actId="25668"/>
        <pc:sldMkLst>
          <pc:docMk/>
          <pc:sldMk cId="75939802" sldId="325"/>
        </pc:sldMkLst>
        <pc:spChg chg="mod">
          <ac:chgData name="ABansal" userId="ba2557b8-8c7a-4ca3-9f81-737123f31e96" providerId="ADAL" clId="{EC3F29C1-9F78-5D41-9720-22B06308AB14}" dt="2024-04-15T17:42:28.928" v="261" actId="25668"/>
          <ac:spMkLst>
            <pc:docMk/>
            <pc:sldMk cId="75939802" sldId="325"/>
            <ac:spMk id="3" creationId="{03D02856-50CE-48DA-BEC9-553709CDB00E}"/>
          </ac:spMkLst>
        </pc:spChg>
      </pc:sldChg>
      <pc:sldChg chg="modSp">
        <pc:chgData name="ABansal" userId="ba2557b8-8c7a-4ca3-9f81-737123f31e96" providerId="ADAL" clId="{EC3F29C1-9F78-5D41-9720-22B06308AB14}" dt="2024-04-15T17:39:42.292" v="74" actId="12"/>
        <pc:sldMkLst>
          <pc:docMk/>
          <pc:sldMk cId="3361582407" sldId="330"/>
        </pc:sldMkLst>
        <pc:spChg chg="mod">
          <ac:chgData name="ABansal" userId="ba2557b8-8c7a-4ca3-9f81-737123f31e96" providerId="ADAL" clId="{EC3F29C1-9F78-5D41-9720-22B06308AB14}" dt="2024-04-15T17:39:42.292" v="74" actId="12"/>
          <ac:spMkLst>
            <pc:docMk/>
            <pc:sldMk cId="3361582407" sldId="330"/>
            <ac:spMk id="3" creationId="{E5C306FB-59D3-434F-898B-AD983139EF46}"/>
          </ac:spMkLst>
        </pc:spChg>
      </pc:sldChg>
      <pc:sldChg chg="modSp">
        <pc:chgData name="ABansal" userId="ba2557b8-8c7a-4ca3-9f81-737123f31e96" providerId="ADAL" clId="{EC3F29C1-9F78-5D41-9720-22B06308AB14}" dt="2024-04-15T17:40:40.301" v="76" actId="14100"/>
        <pc:sldMkLst>
          <pc:docMk/>
          <pc:sldMk cId="2548764518" sldId="331"/>
        </pc:sldMkLst>
        <pc:picChg chg="mod">
          <ac:chgData name="ABansal" userId="ba2557b8-8c7a-4ca3-9f81-737123f31e96" providerId="ADAL" clId="{EC3F29C1-9F78-5D41-9720-22B06308AB14}" dt="2024-04-15T17:40:40.301" v="76" actId="14100"/>
          <ac:picMkLst>
            <pc:docMk/>
            <pc:sldMk cId="2548764518" sldId="331"/>
            <ac:picMk id="4" creationId="{29C94660-DBFF-98AB-3306-4CB854489EB4}"/>
          </ac:picMkLst>
        </pc:picChg>
      </pc:sldChg>
    </pc:docChg>
  </pc:docChgLst>
  <pc:docChgLst>
    <pc:chgData name="Miss Munir" userId="9b01ab41-88d7-4bf7-9b34-42db34ddbc49" providerId="ADAL" clId="{8DE172F8-EE4C-4122-AFD5-A2B14AA0C1D2}"/>
    <pc:docChg chg="custSel modSld">
      <pc:chgData name="Miss Munir" userId="9b01ab41-88d7-4bf7-9b34-42db34ddbc49" providerId="ADAL" clId="{8DE172F8-EE4C-4122-AFD5-A2B14AA0C1D2}" dt="2023-04-28T14:57:35.400" v="99" actId="20577"/>
      <pc:docMkLst>
        <pc:docMk/>
      </pc:docMkLst>
      <pc:sldChg chg="modSp">
        <pc:chgData name="Miss Munir" userId="9b01ab41-88d7-4bf7-9b34-42db34ddbc49" providerId="ADAL" clId="{8DE172F8-EE4C-4122-AFD5-A2B14AA0C1D2}" dt="2023-04-28T14:57:35.400" v="99" actId="20577"/>
        <pc:sldMkLst>
          <pc:docMk/>
          <pc:sldMk cId="495087651" sldId="317"/>
        </pc:sldMkLst>
        <pc:spChg chg="mod">
          <ac:chgData name="Miss Munir" userId="9b01ab41-88d7-4bf7-9b34-42db34ddbc49" providerId="ADAL" clId="{8DE172F8-EE4C-4122-AFD5-A2B14AA0C1D2}" dt="2023-04-28T14:57:35.400" v="99" actId="20577"/>
          <ac:spMkLst>
            <pc:docMk/>
            <pc:sldMk cId="495087651" sldId="317"/>
            <ac:spMk id="3" creationId="{00000000-0000-0000-0000-000000000000}"/>
          </ac:spMkLst>
        </pc:spChg>
      </pc:sldChg>
    </pc:docChg>
  </pc:docChgLst>
  <pc:docChgLst>
    <pc:chgData name="Mrs Rohim" userId="edea6f5e-3c25-428c-9094-e85964143b45" providerId="ADAL" clId="{C8718351-CA0A-4EA7-8ACE-7960366240C7}"/>
    <pc:docChg chg="custSel modSld">
      <pc:chgData name="Mrs Rohim" userId="edea6f5e-3c25-428c-9094-e85964143b45" providerId="ADAL" clId="{C8718351-CA0A-4EA7-8ACE-7960366240C7}" dt="2023-04-28T07:43:16.770" v="269" actId="1076"/>
      <pc:docMkLst>
        <pc:docMk/>
      </pc:docMkLst>
      <pc:sldChg chg="addSp delSp modSp">
        <pc:chgData name="Mrs Rohim" userId="edea6f5e-3c25-428c-9094-e85964143b45" providerId="ADAL" clId="{C8718351-CA0A-4EA7-8ACE-7960366240C7}" dt="2023-04-28T07:43:16.770" v="269" actId="1076"/>
        <pc:sldMkLst>
          <pc:docMk/>
          <pc:sldMk cId="2916317780" sldId="282"/>
        </pc:sldMkLst>
        <pc:picChg chg="add mod">
          <ac:chgData name="Mrs Rohim" userId="edea6f5e-3c25-428c-9094-e85964143b45" providerId="ADAL" clId="{C8718351-CA0A-4EA7-8ACE-7960366240C7}" dt="2023-04-28T07:43:16.770" v="269" actId="1076"/>
          <ac:picMkLst>
            <pc:docMk/>
            <pc:sldMk cId="2916317780" sldId="282"/>
            <ac:picMk id="7" creationId="{0260C399-3D99-4A2F-A164-F440D677F06A}"/>
          </ac:picMkLst>
        </pc:picChg>
        <pc:picChg chg="del">
          <ac:chgData name="Mrs Rohim" userId="edea6f5e-3c25-428c-9094-e85964143b45" providerId="ADAL" clId="{C8718351-CA0A-4EA7-8ACE-7960366240C7}" dt="2023-04-25T15:16:09.012" v="0" actId="478"/>
          <ac:picMkLst>
            <pc:docMk/>
            <pc:sldMk cId="2916317780" sldId="282"/>
            <ac:picMk id="9" creationId="{82C0BDAF-DE53-46F9-AE6C-F42172CBC251}"/>
          </ac:picMkLst>
        </pc:picChg>
      </pc:sldChg>
      <pc:sldChg chg="modSp">
        <pc:chgData name="Mrs Rohim" userId="edea6f5e-3c25-428c-9094-e85964143b45" providerId="ADAL" clId="{C8718351-CA0A-4EA7-8ACE-7960366240C7}" dt="2023-04-25T15:16:48.070" v="35" actId="20577"/>
        <pc:sldMkLst>
          <pc:docMk/>
          <pc:sldMk cId="495087651" sldId="317"/>
        </pc:sldMkLst>
        <pc:spChg chg="mod">
          <ac:chgData name="Mrs Rohim" userId="edea6f5e-3c25-428c-9094-e85964143b45" providerId="ADAL" clId="{C8718351-CA0A-4EA7-8ACE-7960366240C7}" dt="2023-04-25T15:16:48.070" v="35" actId="20577"/>
          <ac:spMkLst>
            <pc:docMk/>
            <pc:sldMk cId="495087651" sldId="317"/>
            <ac:spMk id="3" creationId="{00000000-0000-0000-0000-000000000000}"/>
          </ac:spMkLst>
        </pc:spChg>
      </pc:sldChg>
      <pc:sldChg chg="modSp">
        <pc:chgData name="Mrs Rohim" userId="edea6f5e-3c25-428c-9094-e85964143b45" providerId="ADAL" clId="{C8718351-CA0A-4EA7-8ACE-7960366240C7}" dt="2023-04-26T15:10:18.721" v="264" actId="20577"/>
        <pc:sldMkLst>
          <pc:docMk/>
          <pc:sldMk cId="75939802" sldId="325"/>
        </pc:sldMkLst>
        <pc:spChg chg="mod">
          <ac:chgData name="Mrs Rohim" userId="edea6f5e-3c25-428c-9094-e85964143b45" providerId="ADAL" clId="{C8718351-CA0A-4EA7-8ACE-7960366240C7}" dt="2023-04-26T15:10:18.721" v="264" actId="20577"/>
          <ac:spMkLst>
            <pc:docMk/>
            <pc:sldMk cId="75939802" sldId="325"/>
            <ac:spMk id="3" creationId="{03D02856-50CE-48DA-BEC9-553709CDB00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31D3B0-241D-4E5F-BD18-FF34E1FA0A34}" type="datetimeFigureOut">
              <a:rPr lang="en-GB" smtClean="0"/>
              <a:t>18/04/2024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543821-5DB9-4AF2-86C6-D22CCEE25B15}" type="slidenum">
              <a:rPr lang="en-GB" smtClean="0"/>
              <a:t>‹#›</a:t>
            </a:fld>
            <a:endParaRPr lang="en-GB"/>
          </a:p>
        </p:txBody>
      </p:sp>
    </p:spTree>
    <p:extLst>
      <p:ext uri="{BB962C8B-B14F-4D97-AF65-F5344CB8AC3E}">
        <p14:creationId xmlns:p14="http://schemas.microsoft.com/office/powerpoint/2010/main" val="2729477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Mrs Rohim</a:t>
            </a:r>
          </a:p>
        </p:txBody>
      </p:sp>
      <p:sp>
        <p:nvSpPr>
          <p:cNvPr id="4" name="Slide Number Placeholder 3"/>
          <p:cNvSpPr>
            <a:spLocks noGrp="1"/>
          </p:cNvSpPr>
          <p:nvPr>
            <p:ph type="sldNum" sz="quarter" idx="5"/>
          </p:nvPr>
        </p:nvSpPr>
        <p:spPr/>
        <p:txBody>
          <a:bodyPr/>
          <a:lstStyle/>
          <a:p>
            <a:fld id="{48543821-5DB9-4AF2-86C6-D22CCEE25B15}" type="slidenum">
              <a:rPr lang="en-GB" smtClean="0"/>
              <a:t>2</a:t>
            </a:fld>
            <a:endParaRPr lang="en-GB"/>
          </a:p>
        </p:txBody>
      </p:sp>
    </p:spTree>
    <p:extLst>
      <p:ext uri="{BB962C8B-B14F-4D97-AF65-F5344CB8AC3E}">
        <p14:creationId xmlns:p14="http://schemas.microsoft.com/office/powerpoint/2010/main" val="1481827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Office.Admin</a:t>
            </a:r>
            <a:r>
              <a:rPr lang="en-GB"/>
              <a:t>: sending out letters, building and analysing</a:t>
            </a:r>
            <a:r>
              <a:rPr lang="en-GB" baseline="0"/>
              <a:t> surveys, answering queries, advising </a:t>
            </a:r>
            <a:r>
              <a:rPr lang="en-GB" baseline="0" err="1"/>
              <a:t>ov</a:t>
            </a:r>
            <a:r>
              <a:rPr lang="en-GB" baseline="0"/>
              <a:t> </a:t>
            </a:r>
            <a:r>
              <a:rPr lang="en-GB" baseline="0" err="1"/>
              <a:t>everchanging</a:t>
            </a:r>
            <a:r>
              <a:rPr lang="en-GB" baseline="0"/>
              <a:t> guidance and answering emails and phone calls</a:t>
            </a:r>
          </a:p>
          <a:p>
            <a:r>
              <a:rPr lang="en-GB" baseline="0"/>
              <a:t>Premises staff: working tirelessly mornings, afternoons, evenings to create safe bubbles, signage, cleaning</a:t>
            </a:r>
          </a:p>
          <a:p>
            <a:r>
              <a:rPr lang="en-GB" baseline="0"/>
              <a:t>LTAs working via zoom with their children, taking resources home to prepare, joining in on zooms</a:t>
            </a:r>
          </a:p>
          <a:p>
            <a:r>
              <a:rPr lang="en-GB" baseline="0"/>
              <a:t>Catering staff: on furlough, Bal agreeing to come in</a:t>
            </a:r>
          </a:p>
          <a:p>
            <a:r>
              <a:rPr lang="en-GB"/>
              <a:t>Fellow SLT: managing remote</a:t>
            </a:r>
            <a:r>
              <a:rPr lang="en-GB" baseline="0"/>
              <a:t> learning, staff welfare, keeping up with guidance</a:t>
            </a:r>
            <a:endParaRPr lang="en-GB"/>
          </a:p>
        </p:txBody>
      </p:sp>
      <p:sp>
        <p:nvSpPr>
          <p:cNvPr id="4" name="Slide Number Placeholder 3"/>
          <p:cNvSpPr>
            <a:spLocks noGrp="1"/>
          </p:cNvSpPr>
          <p:nvPr>
            <p:ph type="sldNum" sz="quarter" idx="10"/>
          </p:nvPr>
        </p:nvSpPr>
        <p:spPr/>
        <p:txBody>
          <a:bodyPr/>
          <a:lstStyle/>
          <a:p>
            <a:fld id="{48543821-5DB9-4AF2-86C6-D22CCEE25B15}" type="slidenum">
              <a:rPr lang="en-GB" smtClean="0"/>
              <a:t>15</a:t>
            </a:fld>
            <a:endParaRPr lang="en-GB"/>
          </a:p>
        </p:txBody>
      </p:sp>
    </p:spTree>
    <p:extLst>
      <p:ext uri="{BB962C8B-B14F-4D97-AF65-F5344CB8AC3E}">
        <p14:creationId xmlns:p14="http://schemas.microsoft.com/office/powerpoint/2010/main" val="3346539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Mrs Rohim</a:t>
            </a:r>
          </a:p>
        </p:txBody>
      </p:sp>
      <p:sp>
        <p:nvSpPr>
          <p:cNvPr id="4" name="Slide Number Placeholder 3"/>
          <p:cNvSpPr>
            <a:spLocks noGrp="1"/>
          </p:cNvSpPr>
          <p:nvPr>
            <p:ph type="sldNum" sz="quarter" idx="5"/>
          </p:nvPr>
        </p:nvSpPr>
        <p:spPr/>
        <p:txBody>
          <a:bodyPr/>
          <a:lstStyle/>
          <a:p>
            <a:fld id="{48543821-5DB9-4AF2-86C6-D22CCEE25B15}" type="slidenum">
              <a:rPr lang="en-GB" smtClean="0"/>
              <a:t>3</a:t>
            </a:fld>
            <a:endParaRPr lang="en-GB"/>
          </a:p>
        </p:txBody>
      </p:sp>
    </p:spTree>
    <p:extLst>
      <p:ext uri="{BB962C8B-B14F-4D97-AF65-F5344CB8AC3E}">
        <p14:creationId xmlns:p14="http://schemas.microsoft.com/office/powerpoint/2010/main" val="2484663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Mrs Rohim</a:t>
            </a:r>
          </a:p>
        </p:txBody>
      </p:sp>
      <p:sp>
        <p:nvSpPr>
          <p:cNvPr id="4" name="Slide Number Placeholder 3"/>
          <p:cNvSpPr>
            <a:spLocks noGrp="1"/>
          </p:cNvSpPr>
          <p:nvPr>
            <p:ph type="sldNum" sz="quarter" idx="10"/>
          </p:nvPr>
        </p:nvSpPr>
        <p:spPr/>
        <p:txBody>
          <a:bodyPr/>
          <a:lstStyle/>
          <a:p>
            <a:fld id="{48543821-5DB9-4AF2-86C6-D22CCEE25B15}" type="slidenum">
              <a:rPr lang="en-GB" smtClean="0"/>
              <a:t>4</a:t>
            </a:fld>
            <a:endParaRPr lang="en-GB"/>
          </a:p>
        </p:txBody>
      </p:sp>
    </p:spTree>
    <p:extLst>
      <p:ext uri="{BB962C8B-B14F-4D97-AF65-F5344CB8AC3E}">
        <p14:creationId xmlns:p14="http://schemas.microsoft.com/office/powerpoint/2010/main" val="4107025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Ms Munir</a:t>
            </a:r>
          </a:p>
        </p:txBody>
      </p:sp>
      <p:sp>
        <p:nvSpPr>
          <p:cNvPr id="4" name="Slide Number Placeholder 3"/>
          <p:cNvSpPr>
            <a:spLocks noGrp="1"/>
          </p:cNvSpPr>
          <p:nvPr>
            <p:ph type="sldNum" sz="quarter" idx="10"/>
          </p:nvPr>
        </p:nvSpPr>
        <p:spPr/>
        <p:txBody>
          <a:bodyPr/>
          <a:lstStyle/>
          <a:p>
            <a:fld id="{48543821-5DB9-4AF2-86C6-D22CCEE25B15}" type="slidenum">
              <a:rPr lang="en-GB" smtClean="0"/>
              <a:t>8</a:t>
            </a:fld>
            <a:endParaRPr lang="en-GB"/>
          </a:p>
        </p:txBody>
      </p:sp>
    </p:spTree>
    <p:extLst>
      <p:ext uri="{BB962C8B-B14F-4D97-AF65-F5344CB8AC3E}">
        <p14:creationId xmlns:p14="http://schemas.microsoft.com/office/powerpoint/2010/main" val="3766973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Mrs Rohim</a:t>
            </a:r>
          </a:p>
        </p:txBody>
      </p:sp>
      <p:sp>
        <p:nvSpPr>
          <p:cNvPr id="4" name="Slide Number Placeholder 3"/>
          <p:cNvSpPr>
            <a:spLocks noGrp="1"/>
          </p:cNvSpPr>
          <p:nvPr>
            <p:ph type="sldNum" sz="quarter" idx="10"/>
          </p:nvPr>
        </p:nvSpPr>
        <p:spPr/>
        <p:txBody>
          <a:bodyPr/>
          <a:lstStyle/>
          <a:p>
            <a:fld id="{48543821-5DB9-4AF2-86C6-D22CCEE25B15}" type="slidenum">
              <a:rPr lang="en-GB" smtClean="0"/>
              <a:t>9</a:t>
            </a:fld>
            <a:endParaRPr lang="en-GB"/>
          </a:p>
        </p:txBody>
      </p:sp>
    </p:spTree>
    <p:extLst>
      <p:ext uri="{BB962C8B-B14F-4D97-AF65-F5344CB8AC3E}">
        <p14:creationId xmlns:p14="http://schemas.microsoft.com/office/powerpoint/2010/main" val="2467424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Ms </a:t>
            </a:r>
            <a:r>
              <a:rPr lang="en-GB" dirty="0" err="1"/>
              <a:t>Dhir</a:t>
            </a:r>
            <a:endParaRPr lang="en-GB" dirty="0"/>
          </a:p>
        </p:txBody>
      </p:sp>
      <p:sp>
        <p:nvSpPr>
          <p:cNvPr id="4" name="Slide Number Placeholder 3"/>
          <p:cNvSpPr>
            <a:spLocks noGrp="1"/>
          </p:cNvSpPr>
          <p:nvPr>
            <p:ph type="sldNum" sz="quarter" idx="10"/>
          </p:nvPr>
        </p:nvSpPr>
        <p:spPr/>
        <p:txBody>
          <a:bodyPr/>
          <a:lstStyle/>
          <a:p>
            <a:fld id="{48543821-5DB9-4AF2-86C6-D22CCEE25B15}" type="slidenum">
              <a:rPr lang="en-GB" smtClean="0"/>
              <a:t>10</a:t>
            </a:fld>
            <a:endParaRPr lang="en-GB"/>
          </a:p>
        </p:txBody>
      </p:sp>
    </p:spTree>
    <p:extLst>
      <p:ext uri="{BB962C8B-B14F-4D97-AF65-F5344CB8AC3E}">
        <p14:creationId xmlns:p14="http://schemas.microsoft.com/office/powerpoint/2010/main" val="4258274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Ms </a:t>
            </a:r>
            <a:r>
              <a:rPr lang="en-GB" dirty="0" err="1"/>
              <a:t>Dhir</a:t>
            </a:r>
            <a:endParaRPr lang="en-GB" dirty="0"/>
          </a:p>
        </p:txBody>
      </p:sp>
      <p:sp>
        <p:nvSpPr>
          <p:cNvPr id="4" name="Slide Number Placeholder 3"/>
          <p:cNvSpPr>
            <a:spLocks noGrp="1"/>
          </p:cNvSpPr>
          <p:nvPr>
            <p:ph type="sldNum" sz="quarter" idx="5"/>
          </p:nvPr>
        </p:nvSpPr>
        <p:spPr/>
        <p:txBody>
          <a:bodyPr/>
          <a:lstStyle/>
          <a:p>
            <a:fld id="{48543821-5DB9-4AF2-86C6-D22CCEE25B15}" type="slidenum">
              <a:rPr lang="en-GB" smtClean="0"/>
              <a:t>11</a:t>
            </a:fld>
            <a:endParaRPr lang="en-GB"/>
          </a:p>
        </p:txBody>
      </p:sp>
    </p:spTree>
    <p:extLst>
      <p:ext uri="{BB962C8B-B14F-4D97-AF65-F5344CB8AC3E}">
        <p14:creationId xmlns:p14="http://schemas.microsoft.com/office/powerpoint/2010/main" val="1836290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Mrs Arya</a:t>
            </a:r>
          </a:p>
        </p:txBody>
      </p:sp>
      <p:sp>
        <p:nvSpPr>
          <p:cNvPr id="4" name="Slide Number Placeholder 3"/>
          <p:cNvSpPr>
            <a:spLocks noGrp="1"/>
          </p:cNvSpPr>
          <p:nvPr>
            <p:ph type="sldNum" sz="quarter" idx="10"/>
          </p:nvPr>
        </p:nvSpPr>
        <p:spPr/>
        <p:txBody>
          <a:bodyPr/>
          <a:lstStyle/>
          <a:p>
            <a:fld id="{48543821-5DB9-4AF2-86C6-D22CCEE25B15}" type="slidenum">
              <a:rPr lang="en-GB" smtClean="0"/>
              <a:t>12</a:t>
            </a:fld>
            <a:endParaRPr lang="en-GB"/>
          </a:p>
        </p:txBody>
      </p:sp>
    </p:spTree>
    <p:extLst>
      <p:ext uri="{BB962C8B-B14F-4D97-AF65-F5344CB8AC3E}">
        <p14:creationId xmlns:p14="http://schemas.microsoft.com/office/powerpoint/2010/main" val="464740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Mrs Arya</a:t>
            </a:r>
          </a:p>
        </p:txBody>
      </p:sp>
      <p:sp>
        <p:nvSpPr>
          <p:cNvPr id="4" name="Slide Number Placeholder 3"/>
          <p:cNvSpPr>
            <a:spLocks noGrp="1"/>
          </p:cNvSpPr>
          <p:nvPr>
            <p:ph type="sldNum" sz="quarter" idx="5"/>
          </p:nvPr>
        </p:nvSpPr>
        <p:spPr/>
        <p:txBody>
          <a:bodyPr/>
          <a:lstStyle/>
          <a:p>
            <a:fld id="{48543821-5DB9-4AF2-86C6-D22CCEE25B15}" type="slidenum">
              <a:rPr lang="en-GB" smtClean="0"/>
              <a:t>14</a:t>
            </a:fld>
            <a:endParaRPr lang="en-GB"/>
          </a:p>
        </p:txBody>
      </p:sp>
    </p:spTree>
    <p:extLst>
      <p:ext uri="{BB962C8B-B14F-4D97-AF65-F5344CB8AC3E}">
        <p14:creationId xmlns:p14="http://schemas.microsoft.com/office/powerpoint/2010/main" val="3581868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4/18/2024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4/18/2024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4/18/2024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4/18/2024</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4/18/2024</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4/18/2024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4/18/2024</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4/18/2024</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overnment/collections/national-curriculum-assessments-practice-materials#phonics-screening-check-resources" TargetMode="External"/><Relationship Id="rId2" Type="http://schemas.openxmlformats.org/officeDocument/2006/relationships/hyperlink" Target="https://www.youtube.com/channel/UCP_FbjYUP_UtldV2K_-niWw/playlists"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oxfordowl.co.u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21" descr="New LB Redbridg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2429" y="5498696"/>
            <a:ext cx="126523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9177240" y="5267325"/>
            <a:ext cx="2958560" cy="806733"/>
            <a:chOff x="4251682" y="390740"/>
            <a:chExt cx="5864776" cy="1466194"/>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0264" y="390740"/>
              <a:ext cx="1466194" cy="1466194"/>
            </a:xfrm>
            <a:prstGeom prst="rect">
              <a:avLst/>
            </a:prstGeom>
            <a:ln w="12700">
              <a:solidFill>
                <a:schemeClr val="tx1"/>
              </a:solidFill>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1682" y="390740"/>
              <a:ext cx="1466194" cy="1466194"/>
            </a:xfrm>
            <a:prstGeom prst="rect">
              <a:avLst/>
            </a:prstGeom>
            <a:ln w="12700">
              <a:solidFill>
                <a:schemeClr val="tx1"/>
              </a:solidFill>
            </a:ln>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7876" y="390740"/>
              <a:ext cx="1466194" cy="1466194"/>
            </a:xfrm>
            <a:prstGeom prst="rect">
              <a:avLst/>
            </a:prstGeom>
            <a:ln w="12700">
              <a:solidFill>
                <a:schemeClr val="tx1"/>
              </a:solidFill>
            </a:ln>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4362" y="390740"/>
              <a:ext cx="1485902" cy="1466194"/>
            </a:xfrm>
            <a:prstGeom prst="rect">
              <a:avLst/>
            </a:prstGeom>
            <a:ln w="12700">
              <a:solidFill>
                <a:schemeClr val="tx1"/>
              </a:solidFill>
            </a:ln>
          </p:spPr>
        </p:pic>
      </p:grpSp>
      <p:sp>
        <p:nvSpPr>
          <p:cNvPr id="13" name="Title 12"/>
          <p:cNvSpPr>
            <a:spLocks noGrp="1"/>
          </p:cNvSpPr>
          <p:nvPr>
            <p:ph type="ctrTitle"/>
          </p:nvPr>
        </p:nvSpPr>
        <p:spPr>
          <a:xfrm>
            <a:off x="1069848" y="1298448"/>
            <a:ext cx="7315200" cy="2682709"/>
          </a:xfrm>
        </p:spPr>
        <p:txBody>
          <a:bodyPr anchor="t" anchorCtr="1">
            <a:normAutofit fontScale="90000"/>
          </a:bodyPr>
          <a:lstStyle/>
          <a:p>
            <a:pPr algn="ctr"/>
            <a:r>
              <a:rPr lang="en-GB" b="1" dirty="0">
                <a:solidFill>
                  <a:schemeClr val="bg1"/>
                </a:solidFill>
              </a:rPr>
              <a:t>Parent </a:t>
            </a:r>
            <a:br>
              <a:rPr lang="en-GB" b="1" dirty="0">
                <a:solidFill>
                  <a:schemeClr val="bg1"/>
                </a:solidFill>
              </a:rPr>
            </a:br>
            <a:r>
              <a:rPr lang="en-GB" b="1" dirty="0">
                <a:solidFill>
                  <a:schemeClr val="bg1"/>
                </a:solidFill>
              </a:rPr>
              <a:t>Curriculum </a:t>
            </a:r>
            <a:br>
              <a:rPr lang="en-GB" b="1" dirty="0">
                <a:solidFill>
                  <a:schemeClr val="bg1"/>
                </a:solidFill>
              </a:rPr>
            </a:br>
            <a:r>
              <a:rPr lang="en-GB" b="1" dirty="0">
                <a:solidFill>
                  <a:schemeClr val="bg1"/>
                </a:solidFill>
              </a:rPr>
              <a:t>Meeting</a:t>
            </a:r>
            <a:br>
              <a:rPr lang="en-GB" b="1" dirty="0">
                <a:solidFill>
                  <a:schemeClr val="bg1"/>
                </a:solidFill>
              </a:rPr>
            </a:br>
            <a:br>
              <a:rPr lang="en-GB" dirty="0">
                <a:solidFill>
                  <a:schemeClr val="tx1"/>
                </a:solidFill>
              </a:rPr>
            </a:br>
            <a:r>
              <a:rPr lang="en-GB" dirty="0">
                <a:solidFill>
                  <a:schemeClr val="tx1"/>
                </a:solidFill>
              </a:rPr>
              <a:t>Year 1  </a:t>
            </a:r>
            <a:br>
              <a:rPr lang="en-GB" dirty="0">
                <a:solidFill>
                  <a:schemeClr val="tx1"/>
                </a:solidFill>
              </a:rPr>
            </a:br>
            <a:r>
              <a:rPr lang="en-GB" dirty="0">
                <a:solidFill>
                  <a:schemeClr val="tx1"/>
                </a:solidFill>
              </a:rPr>
              <a:t>Summer Term 2024</a:t>
            </a:r>
          </a:p>
        </p:txBody>
      </p:sp>
      <p:sp>
        <p:nvSpPr>
          <p:cNvPr id="17" name="Title 1"/>
          <p:cNvSpPr txBox="1">
            <a:spLocks/>
          </p:cNvSpPr>
          <p:nvPr/>
        </p:nvSpPr>
        <p:spPr>
          <a:xfrm>
            <a:off x="1704865" y="1768115"/>
            <a:ext cx="7315200" cy="1721612"/>
          </a:xfrm>
          <a:prstGeom prst="rect">
            <a:avLst/>
          </a:prstGeom>
        </p:spPr>
        <p:txBody>
          <a:bodyPr vert="horz" lIns="91440" tIns="45720" rIns="91440" bIns="45720" rtlCol="0" anchor="b">
            <a:normAutofit fontScale="82500" lnSpcReduction="20000"/>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br>
              <a:rPr lang="en-GB"/>
            </a:br>
            <a:br>
              <a:rPr lang="en-GB"/>
            </a:br>
            <a:endParaRPr lang="en-GB"/>
          </a:p>
        </p:txBody>
      </p:sp>
      <p:sp>
        <p:nvSpPr>
          <p:cNvPr id="15" name="Rectangle 14"/>
          <p:cNvSpPr/>
          <p:nvPr/>
        </p:nvSpPr>
        <p:spPr>
          <a:xfrm>
            <a:off x="9340653" y="5182285"/>
            <a:ext cx="2795146" cy="861774"/>
          </a:xfrm>
          <a:prstGeom prst="rect">
            <a:avLst/>
          </a:prstGeom>
        </p:spPr>
        <p:txBody>
          <a:bodyPr wrap="square">
            <a:spAutoFit/>
          </a:bodyPr>
          <a:lstStyle/>
          <a:p>
            <a:pPr algn="ctr"/>
            <a:br>
              <a:rPr lang="en-GB" sz="2500"/>
            </a:br>
            <a:endParaRPr lang="en-GB" sz="2500"/>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77239" y="703357"/>
            <a:ext cx="3014761" cy="2786370"/>
          </a:xfrm>
          <a:prstGeom prst="rect">
            <a:avLst/>
          </a:prstGeom>
        </p:spPr>
      </p:pic>
      <p:pic>
        <p:nvPicPr>
          <p:cNvPr id="19" name="Picture 18"/>
          <p:cNvPicPr>
            <a:picLocks noChangeAspect="1"/>
          </p:cNvPicPr>
          <p:nvPr/>
        </p:nvPicPr>
        <p:blipFill>
          <a:blip r:embed="rId8"/>
          <a:stretch>
            <a:fillRect/>
          </a:stretch>
        </p:blipFill>
        <p:spPr>
          <a:xfrm>
            <a:off x="9177240" y="3489727"/>
            <a:ext cx="2958560" cy="1777598"/>
          </a:xfrm>
          <a:prstGeom prst="rect">
            <a:avLst/>
          </a:prstGeom>
          <a:ln>
            <a:solidFill>
              <a:schemeClr val="tx1"/>
            </a:solidFill>
          </a:ln>
        </p:spPr>
      </p:pic>
    </p:spTree>
    <p:extLst>
      <p:ext uri="{BB962C8B-B14F-4D97-AF65-F5344CB8AC3E}">
        <p14:creationId xmlns:p14="http://schemas.microsoft.com/office/powerpoint/2010/main" val="1143175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2540737"/>
          </a:xfrm>
        </p:spPr>
        <p:txBody>
          <a:bodyPr/>
          <a:lstStyle/>
          <a:p>
            <a:r>
              <a:rPr lang="en-GB" b="1"/>
              <a:t>Foundation Subjects</a:t>
            </a:r>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1026" name="Picture 2" descr="Foundation Subjects | The Cathedral Catholic Primary School"/>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323" y="4089869"/>
            <a:ext cx="3368674" cy="1894879"/>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C5881516-DA16-490E-8763-A7D7A866999C}"/>
              </a:ext>
            </a:extLst>
          </p:cNvPr>
          <p:cNvSpPr>
            <a:spLocks noGrp="1"/>
          </p:cNvSpPr>
          <p:nvPr>
            <p:ph idx="1"/>
          </p:nvPr>
        </p:nvSpPr>
        <p:spPr>
          <a:xfrm>
            <a:off x="3834173" y="847416"/>
            <a:ext cx="7735785" cy="5634315"/>
          </a:xfrm>
        </p:spPr>
        <p:txBody>
          <a:bodyPr vert="horz" lIns="91440" tIns="45720" rIns="91440" bIns="45720" rtlCol="0" anchor="ctr">
            <a:noAutofit/>
          </a:bodyPr>
          <a:lstStyle/>
          <a:p>
            <a:pPr marL="0" indent="0">
              <a:buNone/>
            </a:pPr>
            <a:r>
              <a:rPr lang="en-US" b="1" dirty="0">
                <a:solidFill>
                  <a:schemeClr val="tx1"/>
                </a:solidFill>
              </a:rPr>
              <a:t>History</a:t>
            </a:r>
            <a:r>
              <a:rPr lang="en-US" dirty="0">
                <a:solidFill>
                  <a:schemeClr val="tx1"/>
                </a:solidFill>
              </a:rPr>
              <a:t>- Children will be comparing</a:t>
            </a:r>
            <a:r>
              <a:rPr lang="en-US" dirty="0">
                <a:solidFill>
                  <a:schemeClr val="tx1"/>
                </a:solidFill>
                <a:ea typeface="+mn-lt"/>
                <a:cs typeface="+mn-lt"/>
              </a:rPr>
              <a:t> the seaside from today and the past. We will also look at significant British Monarchs from the past such as Queen Victoria and Elizabeth I. We will be using timelines to make comparisons between various periods of history. </a:t>
            </a:r>
            <a:endParaRPr lang="en-US" dirty="0">
              <a:solidFill>
                <a:schemeClr val="tx1"/>
              </a:solidFill>
            </a:endParaRPr>
          </a:p>
          <a:p>
            <a:pPr marL="0" indent="0">
              <a:buNone/>
            </a:pPr>
            <a:r>
              <a:rPr lang="en-US" b="1" dirty="0">
                <a:solidFill>
                  <a:schemeClr val="tx1"/>
                </a:solidFill>
              </a:rPr>
              <a:t>Geography</a:t>
            </a:r>
            <a:r>
              <a:rPr lang="en-US" dirty="0">
                <a:solidFill>
                  <a:schemeClr val="tx1"/>
                </a:solidFill>
              </a:rPr>
              <a:t>-</a:t>
            </a:r>
            <a:r>
              <a:rPr lang="en-US" dirty="0">
                <a:solidFill>
                  <a:schemeClr val="tx1"/>
                </a:solidFill>
                <a:ea typeface="+mn-lt"/>
                <a:cs typeface="+mn-lt"/>
              </a:rPr>
              <a:t>geographical features of the seaside, both human and physical. Children will learn about seaside environments; finding out where they are located in the United Kingdom using maps. Children will learn about the similarities and differences between seaside resorts and our local area.</a:t>
            </a:r>
          </a:p>
          <a:p>
            <a:pPr marL="0" indent="0">
              <a:buNone/>
            </a:pPr>
            <a:r>
              <a:rPr lang="en-US" b="1" dirty="0">
                <a:solidFill>
                  <a:schemeClr val="tx1"/>
                </a:solidFill>
              </a:rPr>
              <a:t>RE-</a:t>
            </a:r>
            <a:r>
              <a:rPr lang="en-US" dirty="0">
                <a:solidFill>
                  <a:schemeClr val="tx1"/>
                </a:solidFill>
              </a:rPr>
              <a:t> In</a:t>
            </a:r>
            <a:r>
              <a:rPr lang="en-US" dirty="0">
                <a:solidFill>
                  <a:schemeClr val="tx1"/>
                </a:solidFill>
                <a:ea typeface="+mn-lt"/>
                <a:cs typeface="+mn-lt"/>
              </a:rPr>
              <a:t> what ways are a church and mosque important to believers? We will learn about the features and artefacts found in the church and the mosque and the importance of special or sacred places in their own lives. Who is a Christian and what do they believe</a:t>
            </a:r>
            <a:r>
              <a:rPr lang="en-US" dirty="0">
                <a:solidFill>
                  <a:schemeClr val="tx1"/>
                </a:solidFill>
              </a:rPr>
              <a:t>? </a:t>
            </a:r>
            <a:r>
              <a:rPr lang="en-US" dirty="0">
                <a:solidFill>
                  <a:schemeClr val="tx1"/>
                </a:solidFill>
                <a:ea typeface="+mn-lt"/>
                <a:cs typeface="+mn-lt"/>
              </a:rPr>
              <a:t>We will learn why the Bible is sacred for Christians and what this means and learn stories that Jesus told about how to live.</a:t>
            </a:r>
          </a:p>
          <a:p>
            <a:pPr marL="0" indent="0">
              <a:buNone/>
            </a:pPr>
            <a:endParaRPr lang="en-US" dirty="0"/>
          </a:p>
        </p:txBody>
      </p:sp>
    </p:spTree>
    <p:extLst>
      <p:ext uri="{BB962C8B-B14F-4D97-AF65-F5344CB8AC3E}">
        <p14:creationId xmlns:p14="http://schemas.microsoft.com/office/powerpoint/2010/main" val="1683707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0413B-0886-6E4D-B7CB-41D3CFAF5E59}"/>
              </a:ext>
            </a:extLst>
          </p:cNvPr>
          <p:cNvSpPr>
            <a:spLocks noGrp="1"/>
          </p:cNvSpPr>
          <p:nvPr>
            <p:ph type="title"/>
          </p:nvPr>
        </p:nvSpPr>
        <p:spPr/>
        <p:txBody>
          <a:bodyPr/>
          <a:lstStyle/>
          <a:p>
            <a:r>
              <a:rPr lang="en-GB" b="1"/>
              <a:t>Foundation Subjects</a:t>
            </a:r>
            <a:endParaRPr lang="en-US"/>
          </a:p>
        </p:txBody>
      </p:sp>
      <p:sp>
        <p:nvSpPr>
          <p:cNvPr id="3" name="Content Placeholder 2">
            <a:extLst>
              <a:ext uri="{FF2B5EF4-FFF2-40B4-BE49-F238E27FC236}">
                <a16:creationId xmlns:a16="http://schemas.microsoft.com/office/drawing/2014/main" id="{441D0F92-5721-3246-B970-6EC726674B14}"/>
              </a:ext>
            </a:extLst>
          </p:cNvPr>
          <p:cNvSpPr>
            <a:spLocks noGrp="1"/>
          </p:cNvSpPr>
          <p:nvPr>
            <p:ph idx="1"/>
          </p:nvPr>
        </p:nvSpPr>
        <p:spPr>
          <a:xfrm>
            <a:off x="3848003" y="868665"/>
            <a:ext cx="7315200" cy="5989335"/>
          </a:xfrm>
        </p:spPr>
        <p:txBody>
          <a:bodyPr>
            <a:normAutofit fontScale="92500" lnSpcReduction="20000"/>
          </a:bodyPr>
          <a:lstStyle/>
          <a:p>
            <a:pPr marL="0" indent="0">
              <a:buNone/>
            </a:pPr>
            <a:r>
              <a:rPr lang="en-US" sz="2600" b="1" dirty="0">
                <a:solidFill>
                  <a:schemeClr val="tx1"/>
                </a:solidFill>
              </a:rPr>
              <a:t>PSHE</a:t>
            </a:r>
            <a:r>
              <a:rPr lang="en-US" sz="2600" dirty="0">
                <a:solidFill>
                  <a:schemeClr val="tx1"/>
                </a:solidFill>
              </a:rPr>
              <a:t>- </a:t>
            </a:r>
            <a:r>
              <a:rPr lang="en-US" sz="2600" dirty="0">
                <a:solidFill>
                  <a:schemeClr val="tx1"/>
                </a:solidFill>
                <a:ea typeface="+mn-lt"/>
                <a:cs typeface="+mn-lt"/>
              </a:rPr>
              <a:t>Relationships, identifying their special people, communicating with others about their feelings. </a:t>
            </a:r>
          </a:p>
          <a:p>
            <a:pPr marL="0" indent="0">
              <a:lnSpc>
                <a:spcPct val="110000"/>
              </a:lnSpc>
              <a:spcBef>
                <a:spcPts val="0"/>
              </a:spcBef>
              <a:buNone/>
            </a:pPr>
            <a:r>
              <a:rPr lang="en-US" sz="2600" b="1" dirty="0">
                <a:solidFill>
                  <a:schemeClr val="tx1"/>
                </a:solidFill>
                <a:ea typeface="+mn-lt"/>
                <a:cs typeface="+mn-lt"/>
              </a:rPr>
              <a:t>RHE</a:t>
            </a:r>
            <a:r>
              <a:rPr lang="en-US" sz="2600" dirty="0">
                <a:solidFill>
                  <a:schemeClr val="tx1"/>
                </a:solidFill>
                <a:ea typeface="+mn-lt"/>
                <a:cs typeface="+mn-lt"/>
              </a:rPr>
              <a:t> - </a:t>
            </a:r>
            <a:r>
              <a:rPr lang="en-GB" sz="2800" dirty="0">
                <a:solidFill>
                  <a:schemeClr val="tx1"/>
                </a:solidFill>
              </a:rPr>
              <a:t>Understand that parts of our bodies that are covered are private.</a:t>
            </a:r>
          </a:p>
          <a:p>
            <a:pPr marL="0" indent="0">
              <a:lnSpc>
                <a:spcPct val="110000"/>
              </a:lnSpc>
              <a:spcBef>
                <a:spcPts val="0"/>
              </a:spcBef>
              <a:buNone/>
            </a:pPr>
            <a:r>
              <a:rPr lang="en-US" sz="2600" b="1" dirty="0">
                <a:solidFill>
                  <a:schemeClr val="tx1"/>
                </a:solidFill>
              </a:rPr>
              <a:t>Art/DT- </a:t>
            </a:r>
            <a:r>
              <a:rPr lang="en-US" sz="2600" dirty="0">
                <a:solidFill>
                  <a:schemeClr val="tx1"/>
                </a:solidFill>
              </a:rPr>
              <a:t>Use a range of materials and skills to design and create a placemat and a coaster. </a:t>
            </a:r>
          </a:p>
          <a:p>
            <a:pPr marL="0" indent="0">
              <a:buNone/>
            </a:pPr>
            <a:r>
              <a:rPr lang="en-GB" sz="2600" dirty="0">
                <a:solidFill>
                  <a:schemeClr val="tx1"/>
                </a:solidFill>
                <a:ea typeface="+mn-lt"/>
                <a:cs typeface="+mn-lt"/>
              </a:rPr>
              <a:t>Exploring and discussing artists work–  </a:t>
            </a:r>
            <a:r>
              <a:rPr lang="en-GB" sz="2600" dirty="0">
                <a:solidFill>
                  <a:schemeClr val="tx1"/>
                </a:solidFill>
              </a:rPr>
              <a:t>Eddy </a:t>
            </a:r>
            <a:r>
              <a:rPr lang="en-GB" sz="2600" dirty="0" err="1">
                <a:solidFill>
                  <a:schemeClr val="tx1"/>
                </a:solidFill>
              </a:rPr>
              <a:t>Kamaunga</a:t>
            </a:r>
            <a:r>
              <a:rPr lang="en-GB" sz="2600" dirty="0">
                <a:solidFill>
                  <a:schemeClr val="tx1"/>
                </a:solidFill>
              </a:rPr>
              <a:t> </a:t>
            </a:r>
            <a:r>
              <a:rPr lang="en-GB" sz="2600" dirty="0" err="1">
                <a:solidFill>
                  <a:schemeClr val="tx1"/>
                </a:solidFill>
              </a:rPr>
              <a:t>Illunga</a:t>
            </a:r>
            <a:r>
              <a:rPr lang="en-GB" sz="2600" dirty="0">
                <a:solidFill>
                  <a:schemeClr val="tx1"/>
                </a:solidFill>
              </a:rPr>
              <a:t>, Sayed Haider Raza and Gunta </a:t>
            </a:r>
            <a:r>
              <a:rPr lang="en-GB" sz="2600" dirty="0" err="1">
                <a:solidFill>
                  <a:schemeClr val="tx1"/>
                </a:solidFill>
              </a:rPr>
              <a:t>St¨olzl</a:t>
            </a:r>
            <a:r>
              <a:rPr lang="en-GB" sz="2600" dirty="0">
                <a:solidFill>
                  <a:schemeClr val="tx1"/>
                </a:solidFill>
              </a:rPr>
              <a:t> .</a:t>
            </a:r>
          </a:p>
          <a:p>
            <a:pPr marL="0" indent="0">
              <a:buNone/>
            </a:pPr>
            <a:r>
              <a:rPr lang="en-GB" sz="2600" dirty="0">
                <a:solidFill>
                  <a:schemeClr val="tx1"/>
                </a:solidFill>
              </a:rPr>
              <a:t>Exploring weaving from Pakistan</a:t>
            </a:r>
            <a:r>
              <a:rPr lang="en-GB" sz="2600">
                <a:solidFill>
                  <a:schemeClr val="tx1"/>
                </a:solidFill>
              </a:rPr>
              <a:t>, </a:t>
            </a:r>
            <a:r>
              <a:rPr lang="en-GB" sz="2600" dirty="0">
                <a:solidFill>
                  <a:schemeClr val="tx1"/>
                </a:solidFill>
              </a:rPr>
              <a:t>B</a:t>
            </a:r>
            <a:r>
              <a:rPr lang="en-GB" sz="2600">
                <a:solidFill>
                  <a:schemeClr val="tx1"/>
                </a:solidFill>
              </a:rPr>
              <a:t>angladesh</a:t>
            </a:r>
            <a:r>
              <a:rPr lang="en-GB" sz="2600" dirty="0">
                <a:solidFill>
                  <a:schemeClr val="tx1"/>
                </a:solidFill>
              </a:rPr>
              <a:t> </a:t>
            </a:r>
            <a:r>
              <a:rPr lang="en-GB" sz="2600">
                <a:solidFill>
                  <a:schemeClr val="tx1"/>
                </a:solidFill>
              </a:rPr>
              <a:t> </a:t>
            </a:r>
            <a:r>
              <a:rPr lang="en-GB" sz="2600" dirty="0">
                <a:solidFill>
                  <a:schemeClr val="tx1"/>
                </a:solidFill>
              </a:rPr>
              <a:t>and Africa.</a:t>
            </a:r>
          </a:p>
          <a:p>
            <a:pPr marL="0" indent="0">
              <a:buNone/>
            </a:pPr>
            <a:r>
              <a:rPr lang="en-US" sz="2600" b="1" dirty="0">
                <a:solidFill>
                  <a:schemeClr val="tx1"/>
                </a:solidFill>
              </a:rPr>
              <a:t>DT</a:t>
            </a:r>
            <a:r>
              <a:rPr lang="en-US" sz="2600" dirty="0">
                <a:solidFill>
                  <a:schemeClr val="tx1"/>
                </a:solidFill>
              </a:rPr>
              <a:t> children will learn about fruits and vegetables. They will then prepare and make a salad.</a:t>
            </a:r>
          </a:p>
          <a:p>
            <a:pPr marL="0" indent="0">
              <a:buNone/>
            </a:pPr>
            <a:r>
              <a:rPr lang="en-US" sz="2600" b="1" dirty="0">
                <a:solidFill>
                  <a:schemeClr val="tx1"/>
                </a:solidFill>
              </a:rPr>
              <a:t>Computing- </a:t>
            </a:r>
            <a:r>
              <a:rPr lang="en-US" sz="2600" dirty="0">
                <a:solidFill>
                  <a:schemeClr val="tx1"/>
                </a:solidFill>
              </a:rPr>
              <a:t>Record audio on a digital device, program sprites to playback recorded audio in Scratch, program Scratch to create repeating rhythms and experiment with a range of virtual instruments.</a:t>
            </a:r>
          </a:p>
          <a:p>
            <a:pPr>
              <a:buNone/>
            </a:pPr>
            <a:r>
              <a:rPr lang="en-US" sz="2600" b="1">
                <a:solidFill>
                  <a:schemeClr val="tx1"/>
                </a:solidFill>
                <a:ea typeface="+mn-lt"/>
                <a:cs typeface="+mn-lt"/>
              </a:rPr>
              <a:t>PE</a:t>
            </a:r>
            <a:r>
              <a:rPr lang="en-US" sz="2600">
                <a:solidFill>
                  <a:srgbClr val="000000"/>
                </a:solidFill>
              </a:rPr>
              <a:t>-</a:t>
            </a:r>
            <a:r>
              <a:rPr lang="en-US" sz="2600">
                <a:solidFill>
                  <a:schemeClr val="tx1"/>
                </a:solidFill>
                <a:ea typeface="+mn-lt"/>
                <a:cs typeface="+mn-lt"/>
              </a:rPr>
              <a:t> Outdoor and adventure activities, sports day, throwing and catching skills </a:t>
            </a:r>
            <a:endParaRPr lang="en-US"/>
          </a:p>
          <a:p>
            <a:pPr marL="0" indent="0">
              <a:buNone/>
            </a:pPr>
            <a:endParaRPr lang="en-US" sz="2600" dirty="0">
              <a:solidFill>
                <a:schemeClr val="tx1"/>
              </a:solidFill>
              <a:ea typeface="+mn-lt"/>
              <a:cs typeface="+mn-lt"/>
            </a:endParaRPr>
          </a:p>
          <a:p>
            <a:pPr marL="0" indent="0">
              <a:buNone/>
            </a:pPr>
            <a:endParaRPr lang="en-US" sz="2600" dirty="0">
              <a:solidFill>
                <a:srgbClr val="000000"/>
              </a:solidFill>
            </a:endParaRPr>
          </a:p>
          <a:p>
            <a:endParaRPr lang="en-US" dirty="0"/>
          </a:p>
        </p:txBody>
      </p:sp>
      <p:pic>
        <p:nvPicPr>
          <p:cNvPr id="4" name="Picture 2" descr="Foundation Subjects | The Cathedral Catholic Primary School">
            <a:extLst>
              <a:ext uri="{FF2B5EF4-FFF2-40B4-BE49-F238E27FC236}">
                <a16:creationId xmlns:a16="http://schemas.microsoft.com/office/drawing/2014/main" id="{2F939D5E-C0EB-A24F-A224-8DBC0470274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323" y="4089869"/>
            <a:ext cx="3368674" cy="1894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445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3086213"/>
          </a:xfrm>
        </p:spPr>
        <p:txBody>
          <a:bodyPr/>
          <a:lstStyle/>
          <a:p>
            <a:r>
              <a:rPr lang="en-GB" b="1"/>
              <a:t>Science</a:t>
            </a:r>
          </a:p>
        </p:txBody>
      </p:sp>
      <p:sp>
        <p:nvSpPr>
          <p:cNvPr id="3" name="Content Placeholder 2"/>
          <p:cNvSpPr>
            <a:spLocks noGrp="1"/>
          </p:cNvSpPr>
          <p:nvPr>
            <p:ph idx="1"/>
          </p:nvPr>
        </p:nvSpPr>
        <p:spPr>
          <a:xfrm>
            <a:off x="3474720" y="739433"/>
            <a:ext cx="8117058" cy="5405567"/>
          </a:xfrm>
        </p:spPr>
        <p:txBody>
          <a:bodyPr>
            <a:normAutofit/>
          </a:bodyPr>
          <a:lstStyle/>
          <a:p>
            <a:pPr marL="0" indent="0">
              <a:buNone/>
            </a:pPr>
            <a:r>
              <a:rPr lang="en-US" b="1" u="sng" dirty="0">
                <a:solidFill>
                  <a:schemeClr val="tx1"/>
                </a:solidFill>
              </a:rPr>
              <a:t>Science </a:t>
            </a:r>
          </a:p>
          <a:p>
            <a:pPr marL="0" indent="0">
              <a:buNone/>
            </a:pPr>
            <a:r>
              <a:rPr lang="en-US" b="1" dirty="0">
                <a:solidFill>
                  <a:schemeClr val="tx1"/>
                </a:solidFill>
              </a:rPr>
              <a:t>This term our Science topic is ‘ Plants and Seasons’. </a:t>
            </a:r>
          </a:p>
          <a:p>
            <a:pPr marL="0" indent="0">
              <a:buNone/>
            </a:pPr>
            <a:r>
              <a:rPr lang="en-US" dirty="0">
                <a:solidFill>
                  <a:schemeClr val="tx1"/>
                </a:solidFill>
              </a:rPr>
              <a:t>Children will be exploring and learning:</a:t>
            </a:r>
          </a:p>
          <a:p>
            <a:r>
              <a:rPr lang="en-US" sz="1700" dirty="0">
                <a:solidFill>
                  <a:srgbClr val="202124"/>
                </a:solidFill>
                <a:cs typeface="Arial" panose="020B0604020202020204" pitchFamily="34" charset="0"/>
              </a:rPr>
              <a:t>Different plants and </a:t>
            </a:r>
            <a:r>
              <a:rPr lang="en-GB" sz="1700" dirty="0">
                <a:solidFill>
                  <a:srgbClr val="202124"/>
                </a:solidFill>
                <a:cs typeface="Arial" panose="020B0604020202020204" pitchFamily="34" charset="0"/>
              </a:rPr>
              <a:t>name different parts of a plant. </a:t>
            </a:r>
            <a:endParaRPr lang="en-US" sz="1700" dirty="0">
              <a:solidFill>
                <a:srgbClr val="202124"/>
              </a:solidFill>
              <a:cs typeface="Arial" panose="020B0604020202020204" pitchFamily="34" charset="0"/>
            </a:endParaRPr>
          </a:p>
          <a:p>
            <a:r>
              <a:rPr lang="en-GB" sz="1700" dirty="0">
                <a:solidFill>
                  <a:srgbClr val="000000"/>
                </a:solidFill>
                <a:ea typeface="Calibri" panose="020F0502020204030204" pitchFamily="34" charset="0"/>
                <a:cs typeface="Arial" panose="020B0604020202020204" pitchFamily="34" charset="0"/>
              </a:rPr>
              <a:t>U</a:t>
            </a:r>
            <a:r>
              <a:rPr lang="en-GB" sz="1700" dirty="0">
                <a:solidFill>
                  <a:srgbClr val="000000"/>
                </a:solidFill>
                <a:effectLst/>
                <a:ea typeface="Calibri" panose="020F0502020204030204" pitchFamily="34" charset="0"/>
                <a:cs typeface="Arial" panose="020B0604020202020204" pitchFamily="34" charset="0"/>
              </a:rPr>
              <a:t>nderstand what plants need to grow and difference between evergreen and deciduous trees. </a:t>
            </a:r>
          </a:p>
          <a:p>
            <a:r>
              <a:rPr lang="en-GB" sz="1700" dirty="0">
                <a:solidFill>
                  <a:srgbClr val="000000"/>
                </a:solidFill>
                <a:effectLst/>
                <a:ea typeface="Calibri" panose="020F0502020204030204" pitchFamily="34" charset="0"/>
                <a:cs typeface="Arial" panose="020B0604020202020204" pitchFamily="34" charset="0"/>
              </a:rPr>
              <a:t>Name the four seasons and describe how they are different</a:t>
            </a:r>
          </a:p>
          <a:p>
            <a:r>
              <a:rPr lang="en-GB" sz="1700" dirty="0">
                <a:solidFill>
                  <a:srgbClr val="000000"/>
                </a:solidFill>
                <a:ea typeface="Calibri" panose="020F0502020204030204" pitchFamily="34" charset="0"/>
                <a:cs typeface="Arial" panose="020B0604020202020204" pitchFamily="34" charset="0"/>
              </a:rPr>
              <a:t>U</a:t>
            </a:r>
            <a:r>
              <a:rPr lang="en-GB" sz="1700" dirty="0">
                <a:solidFill>
                  <a:srgbClr val="000000"/>
                </a:solidFill>
                <a:effectLst/>
                <a:ea typeface="Calibri" panose="020F0502020204030204" pitchFamily="34" charset="0"/>
                <a:cs typeface="Arial" panose="020B0604020202020204" pitchFamily="34" charset="0"/>
              </a:rPr>
              <a:t>nderstand how trees change with the seasons. </a:t>
            </a:r>
            <a:endParaRPr lang="en-GB" sz="1700" dirty="0">
              <a:solidFill>
                <a:srgbClr val="000000"/>
              </a:solidFill>
              <a:ea typeface="Calibri" panose="020F0502020204030204" pitchFamily="34" charset="0"/>
              <a:cs typeface="Arial" panose="020B0604020202020204" pitchFamily="34" charset="0"/>
            </a:endParaRPr>
          </a:p>
          <a:p>
            <a:r>
              <a:rPr lang="en-GB" sz="1700" dirty="0">
                <a:solidFill>
                  <a:srgbClr val="000000"/>
                </a:solidFill>
                <a:cs typeface="Arial" panose="020B0604020202020204" pitchFamily="34" charset="0"/>
              </a:rPr>
              <a:t>Understand how seasonal changes affect humans and animals</a:t>
            </a:r>
          </a:p>
          <a:p>
            <a:r>
              <a:rPr lang="en-GB" sz="1700" dirty="0">
                <a:solidFill>
                  <a:srgbClr val="000000"/>
                </a:solidFill>
                <a:cs typeface="Arial" panose="020B0604020202020204" pitchFamily="34" charset="0"/>
              </a:rPr>
              <a:t>Explain how the length of the day varies by the seasons.</a:t>
            </a:r>
          </a:p>
          <a:p>
            <a:r>
              <a:rPr lang="en-GB" sz="1700" dirty="0">
                <a:solidFill>
                  <a:srgbClr val="000000"/>
                </a:solidFill>
                <a:cs typeface="Arial" panose="020B0604020202020204" pitchFamily="34" charset="0"/>
              </a:rPr>
              <a:t>Through this topic children will also develop scientific enquiry skills such as-predicting, observing and measuring, planning different enquiries, performing tests, using equipment, identifying and classifying </a:t>
            </a:r>
          </a:p>
          <a:p>
            <a:endParaRPr lang="en-GB" sz="1700" dirty="0">
              <a:solidFill>
                <a:srgbClr val="000000"/>
              </a:solidFill>
              <a:latin typeface="Arial" panose="020B0604020202020204" pitchFamily="34" charset="0"/>
              <a:cs typeface="Arial" panose="020B0604020202020204" pitchFamily="34" charset="0"/>
            </a:endParaRPr>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7" name="Picture 6"/>
          <p:cNvPicPr>
            <a:picLocks noChangeAspect="1"/>
          </p:cNvPicPr>
          <p:nvPr/>
        </p:nvPicPr>
        <p:blipFill>
          <a:blip r:embed="rId5"/>
          <a:stretch>
            <a:fillRect/>
          </a:stretch>
        </p:blipFill>
        <p:spPr>
          <a:xfrm>
            <a:off x="114300" y="3991219"/>
            <a:ext cx="3119431" cy="1733801"/>
          </a:xfrm>
          <a:prstGeom prst="rect">
            <a:avLst/>
          </a:prstGeom>
          <a:noFill/>
          <a:ln>
            <a:solidFill>
              <a:schemeClr val="tx1"/>
            </a:solidFill>
          </a:ln>
        </p:spPr>
      </p:pic>
    </p:spTree>
    <p:extLst>
      <p:ext uri="{BB962C8B-B14F-4D97-AF65-F5344CB8AC3E}">
        <p14:creationId xmlns:p14="http://schemas.microsoft.com/office/powerpoint/2010/main" val="1610519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59FBD-EC48-9389-68E2-E7A5C2104DAB}"/>
              </a:ext>
            </a:extLst>
          </p:cNvPr>
          <p:cNvSpPr>
            <a:spLocks noGrp="1"/>
          </p:cNvSpPr>
          <p:nvPr>
            <p:ph type="title"/>
          </p:nvPr>
        </p:nvSpPr>
        <p:spPr/>
        <p:txBody>
          <a:bodyPr/>
          <a:lstStyle/>
          <a:p>
            <a:r>
              <a:rPr lang="en-GB" dirty="0"/>
              <a:t>Vocabulary </a:t>
            </a:r>
            <a:endParaRPr lang="en-US" dirty="0"/>
          </a:p>
        </p:txBody>
      </p:sp>
      <p:sp>
        <p:nvSpPr>
          <p:cNvPr id="3" name="Content Placeholder 2">
            <a:extLst>
              <a:ext uri="{FF2B5EF4-FFF2-40B4-BE49-F238E27FC236}">
                <a16:creationId xmlns:a16="http://schemas.microsoft.com/office/drawing/2014/main" id="{22AD9AE0-F705-E1EF-1271-4E96216491BE}"/>
              </a:ext>
            </a:extLst>
          </p:cNvPr>
          <p:cNvSpPr>
            <a:spLocks noGrp="1"/>
          </p:cNvSpPr>
          <p:nvPr>
            <p:ph idx="1"/>
          </p:nvPr>
        </p:nvSpPr>
        <p:spPr>
          <a:xfrm>
            <a:off x="3869268" y="81232"/>
            <a:ext cx="7315200" cy="5903516"/>
          </a:xfrm>
        </p:spPr>
        <p:txBody>
          <a:bodyPr/>
          <a:lstStyle/>
          <a:p>
            <a:pPr>
              <a:buFont typeface="Arial" pitchFamily="18" charset="2"/>
              <a:buChar char="•"/>
            </a:pPr>
            <a:r>
              <a:rPr lang="en-GB" sz="1600" dirty="0">
                <a:solidFill>
                  <a:schemeClr val="tx1"/>
                </a:solidFill>
              </a:rPr>
              <a:t>Developing children’s vocabulary is a key priority in school this year.  Vocabulary and new words are explored across each subject. This term as part of our topic learning, children will explore the following words. </a:t>
            </a:r>
            <a:endParaRPr lang="en-US">
              <a:solidFill>
                <a:schemeClr val="tx1"/>
              </a:solidFill>
            </a:endParaRPr>
          </a:p>
          <a:p>
            <a:pPr>
              <a:buFont typeface="Arial" pitchFamily="18" charset="2"/>
              <a:buChar char="•"/>
            </a:pPr>
            <a:r>
              <a:rPr lang="en-GB" sz="1600" dirty="0">
                <a:solidFill>
                  <a:schemeClr val="tx1"/>
                </a:solidFill>
              </a:rPr>
              <a:t>Anchor words- words we are most likely familiar with </a:t>
            </a:r>
          </a:p>
          <a:p>
            <a:pPr>
              <a:buFont typeface="Arial" pitchFamily="18" charset="2"/>
              <a:buChar char="•"/>
            </a:pPr>
            <a:r>
              <a:rPr lang="en-GB" sz="1600" dirty="0">
                <a:solidFill>
                  <a:schemeClr val="tx1"/>
                </a:solidFill>
              </a:rPr>
              <a:t>Goldilocks words- new vocabulary that is just right to know for the topic </a:t>
            </a:r>
          </a:p>
          <a:p>
            <a:pPr>
              <a:buFont typeface="Arial" pitchFamily="18" charset="2"/>
              <a:buChar char="•"/>
            </a:pPr>
            <a:r>
              <a:rPr lang="en-GB" sz="1600" dirty="0">
                <a:solidFill>
                  <a:schemeClr val="tx1"/>
                </a:solidFill>
              </a:rPr>
              <a:t>Step on words- further challenging words. </a:t>
            </a:r>
          </a:p>
          <a:p>
            <a:pPr>
              <a:buFont typeface="Arial" pitchFamily="18" charset="2"/>
              <a:buChar char="•"/>
            </a:pPr>
            <a:endParaRPr lang="en-GB" dirty="0"/>
          </a:p>
          <a:p>
            <a:pPr>
              <a:buFont typeface="Arial" pitchFamily="18" charset="2"/>
              <a:buChar char="•"/>
            </a:pPr>
            <a:endParaRPr lang="en-GB" dirty="0"/>
          </a:p>
          <a:p>
            <a:pPr>
              <a:buFont typeface="Arial" pitchFamily="18" charset="2"/>
              <a:buChar char="•"/>
            </a:pPr>
            <a:endParaRPr lang="en-GB" dirty="0"/>
          </a:p>
          <a:p>
            <a:pPr>
              <a:buFont typeface="Arial" pitchFamily="18" charset="2"/>
              <a:buChar char="•"/>
            </a:pPr>
            <a:endParaRPr lang="en-GB"/>
          </a:p>
          <a:p>
            <a:pPr>
              <a:buFont typeface="Arial" pitchFamily="18" charset="2"/>
              <a:buChar char="•"/>
            </a:pPr>
            <a:endParaRPr lang="en-US" dirty="0"/>
          </a:p>
        </p:txBody>
      </p:sp>
      <p:pic>
        <p:nvPicPr>
          <p:cNvPr id="4" name="Picture 3" descr="A screenshot of a game&#10;&#10;Description automatically generated">
            <a:extLst>
              <a:ext uri="{FF2B5EF4-FFF2-40B4-BE49-F238E27FC236}">
                <a16:creationId xmlns:a16="http://schemas.microsoft.com/office/drawing/2014/main" id="{29C94660-DBFF-98AB-3306-4CB854489EB4}"/>
              </a:ext>
            </a:extLst>
          </p:cNvPr>
          <p:cNvPicPr>
            <a:picLocks noChangeAspect="1"/>
          </p:cNvPicPr>
          <p:nvPr/>
        </p:nvPicPr>
        <p:blipFill>
          <a:blip r:embed="rId2"/>
          <a:stretch>
            <a:fillRect/>
          </a:stretch>
        </p:blipFill>
        <p:spPr>
          <a:xfrm>
            <a:off x="3689049" y="2855193"/>
            <a:ext cx="7982856" cy="3874520"/>
          </a:xfrm>
          <a:prstGeom prst="rect">
            <a:avLst/>
          </a:prstGeom>
        </p:spPr>
      </p:pic>
    </p:spTree>
    <p:extLst>
      <p:ext uri="{BB962C8B-B14F-4D97-AF65-F5344CB8AC3E}">
        <p14:creationId xmlns:p14="http://schemas.microsoft.com/office/powerpoint/2010/main" val="2548764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6DCB7-2A07-469D-946F-2EE2CD7322BB}"/>
              </a:ext>
            </a:extLst>
          </p:cNvPr>
          <p:cNvSpPr>
            <a:spLocks noGrp="1"/>
          </p:cNvSpPr>
          <p:nvPr>
            <p:ph type="title"/>
          </p:nvPr>
        </p:nvSpPr>
        <p:spPr/>
        <p:txBody>
          <a:bodyPr/>
          <a:lstStyle/>
          <a:p>
            <a:r>
              <a:rPr lang="en-GB"/>
              <a:t>Homework</a:t>
            </a:r>
          </a:p>
        </p:txBody>
      </p:sp>
      <p:sp>
        <p:nvSpPr>
          <p:cNvPr id="3" name="Content Placeholder 2">
            <a:extLst>
              <a:ext uri="{FF2B5EF4-FFF2-40B4-BE49-F238E27FC236}">
                <a16:creationId xmlns:a16="http://schemas.microsoft.com/office/drawing/2014/main" id="{03D02856-50CE-48DA-BEC9-553709CDB00E}"/>
              </a:ext>
            </a:extLst>
          </p:cNvPr>
          <p:cNvSpPr>
            <a:spLocks noGrp="1"/>
          </p:cNvSpPr>
          <p:nvPr>
            <p:ph idx="1"/>
          </p:nvPr>
        </p:nvSpPr>
        <p:spPr/>
        <p:txBody>
          <a:bodyPr/>
          <a:lstStyle/>
          <a:p>
            <a:pPr marL="0" indent="0" algn="just">
              <a:buNone/>
            </a:pPr>
            <a:r>
              <a:rPr lang="en-GB" dirty="0">
                <a:solidFill>
                  <a:schemeClr val="bg1">
                    <a:lumMod val="10000"/>
                  </a:schemeClr>
                </a:solidFill>
              </a:rPr>
              <a:t>Homework is set every Friday on Purple Mash and should be completed in homework books and handed in by the following Wednesday. Homework activities may cover different subjects of the National Curriculum. These may be written, practical or creative tasks. The activities set will help to consolidate learning in class that week or to familiarise children with the following week’s learning in class. </a:t>
            </a:r>
          </a:p>
          <a:p>
            <a:pPr marL="0" indent="0" algn="just">
              <a:buNone/>
            </a:pPr>
            <a:endParaRPr lang="en-GB" dirty="0">
              <a:solidFill>
                <a:schemeClr val="bg1">
                  <a:lumMod val="10000"/>
                </a:schemeClr>
              </a:solidFill>
            </a:endParaRPr>
          </a:p>
          <a:p>
            <a:pPr marL="0" indent="0" algn="just">
              <a:buNone/>
            </a:pPr>
            <a:r>
              <a:rPr lang="en-GB" dirty="0">
                <a:solidFill>
                  <a:schemeClr val="bg1">
                    <a:lumMod val="10000"/>
                  </a:schemeClr>
                </a:solidFill>
              </a:rPr>
              <a:t>Weekly spellings are also given on Purple Mash every Friday and spelling tests take place the following Friday. </a:t>
            </a:r>
          </a:p>
          <a:p>
            <a:pPr marL="0" indent="0" algn="just">
              <a:buNone/>
            </a:pPr>
            <a:endParaRPr lang="en-GB" dirty="0">
              <a:solidFill>
                <a:schemeClr val="bg1">
                  <a:lumMod val="10000"/>
                </a:schemeClr>
              </a:solidFill>
            </a:endParaRPr>
          </a:p>
          <a:p>
            <a:pPr marL="0" indent="0" algn="just">
              <a:buNone/>
            </a:pPr>
            <a:r>
              <a:rPr lang="en-GB" dirty="0">
                <a:solidFill>
                  <a:schemeClr val="bg1">
                    <a:lumMod val="10000"/>
                  </a:schemeClr>
                </a:solidFill>
              </a:rPr>
              <a:t>This half </a:t>
            </a:r>
            <a:r>
              <a:rPr lang="en-GB">
                <a:solidFill>
                  <a:schemeClr val="bg1">
                    <a:lumMod val="10000"/>
                  </a:schemeClr>
                </a:solidFill>
              </a:rPr>
              <a:t>term children </a:t>
            </a:r>
            <a:r>
              <a:rPr lang="en-GB" dirty="0">
                <a:solidFill>
                  <a:schemeClr val="bg1">
                    <a:lumMod val="10000"/>
                  </a:schemeClr>
                </a:solidFill>
              </a:rPr>
              <a:t>will be preparing for their ‘Phonics Screening Check’ due in June. We will be giving children phonics activities to complete in their homework book.</a:t>
            </a:r>
            <a:endParaRPr lang="en-GB" dirty="0"/>
          </a:p>
        </p:txBody>
      </p:sp>
      <p:pic>
        <p:nvPicPr>
          <p:cNvPr id="4" name="Picture 3">
            <a:extLst>
              <a:ext uri="{FF2B5EF4-FFF2-40B4-BE49-F238E27FC236}">
                <a16:creationId xmlns:a16="http://schemas.microsoft.com/office/drawing/2014/main" id="{D827A645-616F-1D48-87D0-911BC2657C28}"/>
              </a:ext>
            </a:extLst>
          </p:cNvPr>
          <p:cNvPicPr>
            <a:picLocks noChangeAspect="1"/>
          </p:cNvPicPr>
          <p:nvPr/>
        </p:nvPicPr>
        <p:blipFill>
          <a:blip r:embed="rId3"/>
          <a:stretch>
            <a:fillRect/>
          </a:stretch>
        </p:blipFill>
        <p:spPr>
          <a:xfrm>
            <a:off x="252919" y="3980049"/>
            <a:ext cx="2431517" cy="1644137"/>
          </a:xfrm>
          <a:prstGeom prst="rect">
            <a:avLst/>
          </a:prstGeom>
        </p:spPr>
      </p:pic>
      <p:pic>
        <p:nvPicPr>
          <p:cNvPr id="5" name="Picture 2" descr="Final Letterhead 1">
            <a:extLst>
              <a:ext uri="{FF2B5EF4-FFF2-40B4-BE49-F238E27FC236}">
                <a16:creationId xmlns:a16="http://schemas.microsoft.com/office/drawing/2014/main" id="{7584516D-DC8B-61F1-340F-B96487E94B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939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8"/>
            <a:ext cx="2947482" cy="2981438"/>
          </a:xfrm>
        </p:spPr>
        <p:txBody>
          <a:bodyPr>
            <a:normAutofit/>
          </a:bodyPr>
          <a:lstStyle/>
          <a:p>
            <a:r>
              <a:rPr lang="en-GB" sz="3200" b="1"/>
              <a:t>Any questions?</a:t>
            </a:r>
          </a:p>
        </p:txBody>
      </p:sp>
      <p:sp>
        <p:nvSpPr>
          <p:cNvPr id="3" name="Content Placeholder 2"/>
          <p:cNvSpPr>
            <a:spLocks noGrp="1"/>
          </p:cNvSpPr>
          <p:nvPr>
            <p:ph idx="1"/>
          </p:nvPr>
        </p:nvSpPr>
        <p:spPr/>
        <p:txBody>
          <a:bodyPr>
            <a:normAutofit/>
          </a:bodyPr>
          <a:lstStyle/>
          <a:p>
            <a:pPr marL="0" indent="0" algn="ctr">
              <a:buNone/>
            </a:pPr>
            <a:endParaRPr lang="en-GB" b="1"/>
          </a:p>
          <a:p>
            <a:pPr marL="0" indent="0">
              <a:buNone/>
            </a:pPr>
            <a:endParaRPr lang="en-GB" b="1"/>
          </a:p>
          <a:p>
            <a:pPr marL="0" indent="0">
              <a:buNone/>
            </a:pPr>
            <a:endParaRPr lang="en-GB" b="1"/>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5" name="Picture 4"/>
          <p:cNvPicPr>
            <a:picLocks noChangeAspect="1"/>
          </p:cNvPicPr>
          <p:nvPr/>
        </p:nvPicPr>
        <p:blipFill rotWithShape="1">
          <a:blip r:embed="rId5"/>
          <a:srcRect r="20143" b="13486"/>
          <a:stretch/>
        </p:blipFill>
        <p:spPr>
          <a:xfrm>
            <a:off x="180976" y="4019550"/>
            <a:ext cx="3143249" cy="1915460"/>
          </a:xfrm>
          <a:prstGeom prst="rect">
            <a:avLst/>
          </a:prstGeom>
          <a:noFill/>
          <a:ln>
            <a:solidFill>
              <a:schemeClr val="tx1"/>
            </a:solidFill>
          </a:ln>
        </p:spPr>
      </p:pic>
    </p:spTree>
    <p:extLst>
      <p:ext uri="{BB962C8B-B14F-4D97-AF65-F5344CB8AC3E}">
        <p14:creationId xmlns:p14="http://schemas.microsoft.com/office/powerpoint/2010/main" val="3472375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8"/>
            <a:ext cx="2947482" cy="3812666"/>
          </a:xfrm>
        </p:spPr>
        <p:txBody>
          <a:bodyPr/>
          <a:lstStyle/>
          <a:p>
            <a:r>
              <a:rPr lang="en-GB" b="1"/>
              <a:t>School Vision and Motto</a:t>
            </a:r>
          </a:p>
        </p:txBody>
      </p:sp>
      <p:sp>
        <p:nvSpPr>
          <p:cNvPr id="3" name="Content Placeholder 2"/>
          <p:cNvSpPr>
            <a:spLocks noGrp="1"/>
          </p:cNvSpPr>
          <p:nvPr>
            <p:ph idx="1"/>
          </p:nvPr>
        </p:nvSpPr>
        <p:spPr/>
        <p:txBody>
          <a:bodyPr anchor="t"/>
          <a:lstStyle/>
          <a:p>
            <a:pPr marL="0" indent="0" algn="ctr">
              <a:buNone/>
            </a:pPr>
            <a:r>
              <a:rPr lang="en-US"/>
              <a:t>At Barley Lane Primary School it is important that we all work together to ensure that everyone feels happy, safe and ready to learn. </a:t>
            </a:r>
          </a:p>
          <a:p>
            <a:pPr marL="0" indent="0" algn="ctr">
              <a:buNone/>
            </a:pPr>
            <a:endParaRPr lang="en-US" b="1" u="sng"/>
          </a:p>
          <a:p>
            <a:pPr marL="0" indent="0" algn="ctr">
              <a:buNone/>
            </a:pPr>
            <a:r>
              <a:rPr lang="en-US" b="1" u="sng"/>
              <a:t>Our School Motto</a:t>
            </a:r>
            <a:endParaRPr lang="en-GB"/>
          </a:p>
          <a:p>
            <a:pPr marL="0" indent="0" algn="ctr">
              <a:buNone/>
            </a:pPr>
            <a:r>
              <a:rPr lang="en-US" sz="4000"/>
              <a:t>B</a:t>
            </a:r>
            <a:r>
              <a:rPr lang="en-US"/>
              <a:t>elieve in yourself, </a:t>
            </a:r>
            <a:r>
              <a:rPr lang="en-US" sz="4000"/>
              <a:t>L</a:t>
            </a:r>
            <a:r>
              <a:rPr lang="en-US"/>
              <a:t>earn together,</a:t>
            </a:r>
            <a:r>
              <a:rPr lang="en-US" sz="4000"/>
              <a:t> P</a:t>
            </a:r>
            <a:r>
              <a:rPr lang="en-US"/>
              <a:t>ersevere</a:t>
            </a:r>
            <a:r>
              <a:rPr lang="en-US" sz="4000"/>
              <a:t> </a:t>
            </a:r>
            <a:r>
              <a:rPr lang="en-US"/>
              <a:t>and </a:t>
            </a:r>
            <a:r>
              <a:rPr lang="en-US" sz="4000"/>
              <a:t>S</a:t>
            </a:r>
            <a:r>
              <a:rPr lang="en-US"/>
              <a:t>ucceed</a:t>
            </a:r>
            <a:endParaRPr lang="en-GB"/>
          </a:p>
          <a:p>
            <a:pPr algn="ctr"/>
            <a:endParaRPr lang="en-US"/>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3074" name="Picture 2" descr="long board 1000x8800mm c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2469" y="4737100"/>
            <a:ext cx="7283824" cy="825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ocial Distancing Primary School Signs and Dividers - Sussex Signs"/>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878" y="4936503"/>
            <a:ext cx="2693564" cy="1048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780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8"/>
            <a:ext cx="2947482" cy="3008430"/>
          </a:xfrm>
        </p:spPr>
        <p:txBody>
          <a:bodyPr/>
          <a:lstStyle/>
          <a:p>
            <a:r>
              <a:rPr lang="en-GB" b="1"/>
              <a:t>Meeting </a:t>
            </a:r>
            <a:br>
              <a:rPr lang="en-GB" b="1"/>
            </a:br>
            <a:r>
              <a:rPr lang="en-GB" b="1"/>
              <a:t>Outline</a:t>
            </a:r>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0772775" y="246151"/>
            <a:ext cx="848951" cy="931488"/>
          </a:xfrm>
          <a:prstGeom prst="rect">
            <a:avLst/>
          </a:prstGeom>
        </p:spPr>
      </p:pic>
      <p:sp>
        <p:nvSpPr>
          <p:cNvPr id="5" name="Content Placeholder 4"/>
          <p:cNvSpPr>
            <a:spLocks noGrp="1"/>
          </p:cNvSpPr>
          <p:nvPr>
            <p:ph idx="1"/>
          </p:nvPr>
        </p:nvSpPr>
        <p:spPr>
          <a:xfrm>
            <a:off x="3869268" y="889160"/>
            <a:ext cx="7315200" cy="5120640"/>
          </a:xfrm>
        </p:spPr>
        <p:txBody>
          <a:bodyPr/>
          <a:lstStyle/>
          <a:p>
            <a:pPr marL="457200" indent="-457200">
              <a:buFont typeface="+mj-lt"/>
              <a:buAutoNum type="arabicPeriod"/>
            </a:pPr>
            <a:r>
              <a:rPr lang="en-GB" dirty="0">
                <a:solidFill>
                  <a:schemeClr val="tx1"/>
                </a:solidFill>
              </a:rPr>
              <a:t>Summer Curriculum Topic and Big Question</a:t>
            </a:r>
          </a:p>
          <a:p>
            <a:pPr marL="457200" indent="-457200">
              <a:buFont typeface="+mj-lt"/>
              <a:buAutoNum type="arabicPeriod"/>
            </a:pPr>
            <a:r>
              <a:rPr lang="en-GB" dirty="0">
                <a:solidFill>
                  <a:schemeClr val="tx1"/>
                </a:solidFill>
              </a:rPr>
              <a:t>Phonics</a:t>
            </a:r>
          </a:p>
          <a:p>
            <a:pPr marL="457200" indent="-457200">
              <a:buFont typeface="+mj-lt"/>
              <a:buAutoNum type="arabicPeriod"/>
            </a:pPr>
            <a:r>
              <a:rPr lang="en-GB" dirty="0">
                <a:solidFill>
                  <a:schemeClr val="tx1"/>
                </a:solidFill>
              </a:rPr>
              <a:t>Reading</a:t>
            </a:r>
          </a:p>
          <a:p>
            <a:pPr marL="457200" indent="-457200">
              <a:buFont typeface="+mj-lt"/>
              <a:buAutoNum type="arabicPeriod"/>
            </a:pPr>
            <a:r>
              <a:rPr lang="en-GB" dirty="0">
                <a:solidFill>
                  <a:schemeClr val="tx1"/>
                </a:solidFill>
              </a:rPr>
              <a:t>English </a:t>
            </a:r>
          </a:p>
          <a:p>
            <a:pPr marL="457200" indent="-457200">
              <a:buFont typeface="+mj-lt"/>
              <a:buAutoNum type="arabicPeriod"/>
            </a:pPr>
            <a:r>
              <a:rPr lang="en-GB" dirty="0">
                <a:solidFill>
                  <a:schemeClr val="tx1"/>
                </a:solidFill>
              </a:rPr>
              <a:t>Maths</a:t>
            </a:r>
          </a:p>
          <a:p>
            <a:pPr marL="457200" indent="-457200">
              <a:buFont typeface="+mj-lt"/>
              <a:buAutoNum type="arabicPeriod"/>
            </a:pPr>
            <a:r>
              <a:rPr lang="en-GB" dirty="0">
                <a:solidFill>
                  <a:schemeClr val="tx1"/>
                </a:solidFill>
              </a:rPr>
              <a:t>Foundation Subjects</a:t>
            </a:r>
          </a:p>
          <a:p>
            <a:pPr marL="457200" indent="-457200">
              <a:buFont typeface="+mj-lt"/>
              <a:buAutoNum type="arabicPeriod"/>
            </a:pPr>
            <a:r>
              <a:rPr lang="en-GB" dirty="0">
                <a:solidFill>
                  <a:schemeClr val="tx1"/>
                </a:solidFill>
              </a:rPr>
              <a:t>Science</a:t>
            </a:r>
          </a:p>
          <a:p>
            <a:pPr marL="457200" indent="-457200">
              <a:buFont typeface="+mj-lt"/>
              <a:buAutoNum type="arabicPeriod"/>
            </a:pPr>
            <a:r>
              <a:rPr lang="en-GB" dirty="0">
                <a:solidFill>
                  <a:schemeClr val="tx1"/>
                </a:solidFill>
              </a:rPr>
              <a:t>Vocabulary </a:t>
            </a:r>
          </a:p>
          <a:p>
            <a:pPr marL="457200" indent="-457200">
              <a:buFont typeface="+mj-lt"/>
              <a:buAutoNum type="arabicPeriod"/>
            </a:pPr>
            <a:r>
              <a:rPr lang="en-GB" dirty="0">
                <a:solidFill>
                  <a:schemeClr val="tx1"/>
                </a:solidFill>
              </a:rPr>
              <a:t>Homework</a:t>
            </a:r>
          </a:p>
          <a:p>
            <a:pPr algn="ctr"/>
            <a:endParaRPr lang="en-GB" dirty="0"/>
          </a:p>
        </p:txBody>
      </p:sp>
      <p:pic>
        <p:nvPicPr>
          <p:cNvPr id="9" name="Picture 2" descr="Poets board 765x1200mm copy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919" y="4051160"/>
            <a:ext cx="2880806" cy="1834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320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8"/>
            <a:ext cx="2947482" cy="3482534"/>
          </a:xfrm>
        </p:spPr>
        <p:txBody>
          <a:bodyPr>
            <a:normAutofit/>
          </a:bodyPr>
          <a:lstStyle/>
          <a:p>
            <a:br>
              <a:rPr lang="en-GB" b="1" dirty="0"/>
            </a:br>
            <a:br>
              <a:rPr lang="en-GB" b="1" dirty="0"/>
            </a:br>
            <a:br>
              <a:rPr lang="en-GB" b="1" dirty="0"/>
            </a:br>
            <a:br>
              <a:rPr lang="en-GB" b="1" dirty="0"/>
            </a:br>
            <a:br>
              <a:rPr lang="en-GB" b="1" dirty="0"/>
            </a:br>
            <a:r>
              <a:rPr lang="en-GB" sz="3100" b="1" dirty="0"/>
              <a:t>Summer Curriculum Topic</a:t>
            </a:r>
          </a:p>
        </p:txBody>
      </p:sp>
      <p:sp>
        <p:nvSpPr>
          <p:cNvPr id="3" name="Content Placeholder 2"/>
          <p:cNvSpPr>
            <a:spLocks noGrp="1"/>
          </p:cNvSpPr>
          <p:nvPr>
            <p:ph idx="1"/>
          </p:nvPr>
        </p:nvSpPr>
        <p:spPr>
          <a:xfrm>
            <a:off x="3854021" y="618362"/>
            <a:ext cx="7558088" cy="5405567"/>
          </a:xfrm>
          <a:ln>
            <a:noFill/>
          </a:ln>
        </p:spPr>
        <p:txBody>
          <a:bodyPr anchor="t" anchorCtr="0">
            <a:normAutofit/>
          </a:bodyPr>
          <a:lstStyle/>
          <a:p>
            <a:pPr marL="0" indent="0">
              <a:buNone/>
            </a:pPr>
            <a:r>
              <a:rPr lang="en-GB" sz="4000" b="1" dirty="0">
                <a:solidFill>
                  <a:srgbClr val="0070C0"/>
                </a:solidFill>
              </a:rPr>
              <a:t>Summer Topic: Wonderful World</a:t>
            </a:r>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r>
              <a:rPr lang="en-GB" sz="2800" b="1" dirty="0">
                <a:solidFill>
                  <a:srgbClr val="0070C0"/>
                </a:solidFill>
              </a:rPr>
              <a:t>Big Question: Is our world wonderful?</a:t>
            </a:r>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8" name="Picture 2" descr="Social distancing means standing 6 feet apart. Here's what that actually  looks lik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919" y="4735356"/>
            <a:ext cx="2280625" cy="12806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What a Wonderful World. Life on Earth is good, and getting… | by David  Piepgrass | Big Picture | Medium">
            <a:extLst>
              <a:ext uri="{FF2B5EF4-FFF2-40B4-BE49-F238E27FC236}">
                <a16:creationId xmlns:a16="http://schemas.microsoft.com/office/drawing/2014/main" id="{A16819D5-9978-7749-B612-D36139962F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8461" y="1543605"/>
            <a:ext cx="6648355" cy="319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317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13369C-50B8-3C48-8EFC-2DDF9620773B}"/>
              </a:ext>
            </a:extLst>
          </p:cNvPr>
          <p:cNvSpPr>
            <a:spLocks noGrp="1"/>
          </p:cNvSpPr>
          <p:nvPr>
            <p:ph idx="1"/>
          </p:nvPr>
        </p:nvSpPr>
        <p:spPr>
          <a:xfrm>
            <a:off x="3869268" y="926926"/>
            <a:ext cx="7315200" cy="5774500"/>
          </a:xfrm>
        </p:spPr>
        <p:txBody>
          <a:bodyPr>
            <a:normAutofit/>
          </a:bodyPr>
          <a:lstStyle/>
          <a:p>
            <a:r>
              <a:rPr lang="en-GB" sz="2400" dirty="0">
                <a:solidFill>
                  <a:schemeClr val="tx1"/>
                </a:solidFill>
              </a:rPr>
              <a:t>Phonics is a way of teaching children how to read and write. A  phonics session takes place each day in school.</a:t>
            </a:r>
          </a:p>
          <a:p>
            <a:r>
              <a:rPr lang="en-GB" sz="2400" dirty="0">
                <a:solidFill>
                  <a:schemeClr val="tx1"/>
                </a:solidFill>
              </a:rPr>
              <a:t>This term most children in year 1 will be taught phase 5 phonemes</a:t>
            </a:r>
            <a:endParaRPr lang="en-GB" sz="2400" dirty="0"/>
          </a:p>
          <a:p>
            <a:pPr marL="0" indent="0">
              <a:buNone/>
            </a:pPr>
            <a:r>
              <a:rPr lang="en-GB" sz="2400" dirty="0">
                <a:solidFill>
                  <a:schemeClr val="tx1"/>
                </a:solidFill>
              </a:rPr>
              <a:t>Children learn to- </a:t>
            </a:r>
          </a:p>
          <a:p>
            <a:r>
              <a:rPr lang="en-GB" sz="2400" dirty="0">
                <a:solidFill>
                  <a:schemeClr val="tx1"/>
                </a:solidFill>
              </a:rPr>
              <a:t>Segment words e.g   h </a:t>
            </a:r>
            <a:r>
              <a:rPr lang="en-GB" sz="2400" dirty="0" err="1">
                <a:solidFill>
                  <a:schemeClr val="tx1"/>
                </a:solidFill>
              </a:rPr>
              <a:t>ea</a:t>
            </a:r>
            <a:r>
              <a:rPr lang="en-GB" sz="2400" dirty="0">
                <a:solidFill>
                  <a:schemeClr val="tx1"/>
                </a:solidFill>
              </a:rPr>
              <a:t> d      </a:t>
            </a:r>
            <a:r>
              <a:rPr lang="en-GB" sz="2400" dirty="0" err="1">
                <a:solidFill>
                  <a:schemeClr val="tx1"/>
                </a:solidFill>
              </a:rPr>
              <a:t>qu</a:t>
            </a:r>
            <a:r>
              <a:rPr lang="en-GB" sz="2400" dirty="0">
                <a:solidFill>
                  <a:schemeClr val="tx1"/>
                </a:solidFill>
              </a:rPr>
              <a:t> i  </a:t>
            </a:r>
            <a:r>
              <a:rPr lang="en-GB" sz="2400" dirty="0" err="1">
                <a:solidFill>
                  <a:schemeClr val="tx1"/>
                </a:solidFill>
              </a:rPr>
              <a:t>ck</a:t>
            </a:r>
            <a:endParaRPr lang="en-GB" sz="2400" dirty="0">
              <a:solidFill>
                <a:schemeClr val="tx1"/>
              </a:solidFill>
            </a:endParaRPr>
          </a:p>
          <a:p>
            <a:r>
              <a:rPr lang="en-GB" sz="2400" dirty="0">
                <a:solidFill>
                  <a:schemeClr val="tx1"/>
                </a:solidFill>
              </a:rPr>
              <a:t>Blend the sounds (phonemes) of letters (grapheme) together to read unfamiliar words.</a:t>
            </a:r>
          </a:p>
          <a:p>
            <a:r>
              <a:rPr lang="en-GB" sz="2400" dirty="0">
                <a:solidFill>
                  <a:schemeClr val="tx1"/>
                </a:solidFill>
              </a:rPr>
              <a:t>Write and spell words containing sounds learnt</a:t>
            </a:r>
          </a:p>
          <a:p>
            <a:r>
              <a:rPr lang="en-GB" sz="2400" dirty="0">
                <a:solidFill>
                  <a:schemeClr val="tx1"/>
                </a:solidFill>
              </a:rPr>
              <a:t>Read  words accurately </a:t>
            </a:r>
          </a:p>
          <a:p>
            <a:r>
              <a:rPr lang="en-GB" sz="2400" dirty="0">
                <a:solidFill>
                  <a:schemeClr val="tx1"/>
                </a:solidFill>
              </a:rPr>
              <a:t>Recognise and use alternative ways of pronouncing the graphemes (visual symbol) and spelling the phonemes (oral sound) already taught</a:t>
            </a:r>
          </a:p>
          <a:p>
            <a:endParaRPr lang="en-US" dirty="0"/>
          </a:p>
        </p:txBody>
      </p:sp>
      <p:sp>
        <p:nvSpPr>
          <p:cNvPr id="4" name="TextBox 3">
            <a:extLst>
              <a:ext uri="{FF2B5EF4-FFF2-40B4-BE49-F238E27FC236}">
                <a16:creationId xmlns:a16="http://schemas.microsoft.com/office/drawing/2014/main" id="{25264F46-2BE7-5945-8783-EDBDEAE3FF60}"/>
              </a:ext>
            </a:extLst>
          </p:cNvPr>
          <p:cNvSpPr txBox="1"/>
          <p:nvPr/>
        </p:nvSpPr>
        <p:spPr>
          <a:xfrm>
            <a:off x="168199" y="1276770"/>
            <a:ext cx="1678665" cy="646331"/>
          </a:xfrm>
          <a:prstGeom prst="rect">
            <a:avLst/>
          </a:prstGeom>
          <a:noFill/>
        </p:spPr>
        <p:txBody>
          <a:bodyPr wrap="none" rtlCol="0">
            <a:spAutoFit/>
          </a:bodyPr>
          <a:lstStyle/>
          <a:p>
            <a:r>
              <a:rPr lang="en-US" sz="3600" dirty="0">
                <a:solidFill>
                  <a:schemeClr val="bg1"/>
                </a:solidFill>
              </a:rPr>
              <a:t>Phonics</a:t>
            </a:r>
            <a:endParaRPr lang="en-US" dirty="0">
              <a:solidFill>
                <a:schemeClr val="bg1"/>
              </a:solidFill>
            </a:endParaRPr>
          </a:p>
        </p:txBody>
      </p:sp>
      <p:pic>
        <p:nvPicPr>
          <p:cNvPr id="5" name="Picture 4" descr="Table&#10;&#10;Description automatically generated with low confidence">
            <a:extLst>
              <a:ext uri="{FF2B5EF4-FFF2-40B4-BE49-F238E27FC236}">
                <a16:creationId xmlns:a16="http://schemas.microsoft.com/office/drawing/2014/main" id="{7ED68EE5-D709-8918-3605-B8DA01477E61}"/>
              </a:ext>
            </a:extLst>
          </p:cNvPr>
          <p:cNvPicPr>
            <a:picLocks noChangeAspect="1"/>
          </p:cNvPicPr>
          <p:nvPr/>
        </p:nvPicPr>
        <p:blipFill>
          <a:blip r:embed="rId2"/>
          <a:stretch>
            <a:fillRect/>
          </a:stretch>
        </p:blipFill>
        <p:spPr>
          <a:xfrm>
            <a:off x="0" y="2144110"/>
            <a:ext cx="3405352" cy="3815752"/>
          </a:xfrm>
          <a:prstGeom prst="rect">
            <a:avLst/>
          </a:prstGeom>
        </p:spPr>
      </p:pic>
    </p:spTree>
    <p:extLst>
      <p:ext uri="{BB962C8B-B14F-4D97-AF65-F5344CB8AC3E}">
        <p14:creationId xmlns:p14="http://schemas.microsoft.com/office/powerpoint/2010/main" val="3456021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264F46-2BE7-5945-8783-EDBDEAE3FF60}"/>
              </a:ext>
            </a:extLst>
          </p:cNvPr>
          <p:cNvSpPr txBox="1"/>
          <p:nvPr/>
        </p:nvSpPr>
        <p:spPr>
          <a:xfrm>
            <a:off x="168199" y="1276770"/>
            <a:ext cx="1678665" cy="646331"/>
          </a:xfrm>
          <a:prstGeom prst="rect">
            <a:avLst/>
          </a:prstGeom>
          <a:noFill/>
        </p:spPr>
        <p:txBody>
          <a:bodyPr wrap="none" rtlCol="0">
            <a:spAutoFit/>
          </a:bodyPr>
          <a:lstStyle/>
          <a:p>
            <a:r>
              <a:rPr lang="en-US" sz="3600" dirty="0">
                <a:solidFill>
                  <a:schemeClr val="bg1"/>
                </a:solidFill>
              </a:rPr>
              <a:t>Phonics</a:t>
            </a:r>
            <a:endParaRPr lang="en-US" dirty="0">
              <a:solidFill>
                <a:schemeClr val="bg1"/>
              </a:solidFill>
            </a:endParaRPr>
          </a:p>
        </p:txBody>
      </p:sp>
      <p:sp>
        <p:nvSpPr>
          <p:cNvPr id="6" name="TextBox 5">
            <a:extLst>
              <a:ext uri="{FF2B5EF4-FFF2-40B4-BE49-F238E27FC236}">
                <a16:creationId xmlns:a16="http://schemas.microsoft.com/office/drawing/2014/main" id="{C3823A77-932D-BB7B-81A2-13D2DEFFE1DC}"/>
              </a:ext>
            </a:extLst>
          </p:cNvPr>
          <p:cNvSpPr txBox="1"/>
          <p:nvPr/>
        </p:nvSpPr>
        <p:spPr>
          <a:xfrm>
            <a:off x="4446994" y="677673"/>
            <a:ext cx="6618674" cy="6340197"/>
          </a:xfrm>
          <a:prstGeom prst="rect">
            <a:avLst/>
          </a:prstGeom>
          <a:noFill/>
        </p:spPr>
        <p:txBody>
          <a:bodyPr wrap="square" rtlCol="0">
            <a:spAutoFit/>
          </a:bodyPr>
          <a:lstStyle/>
          <a:p>
            <a:r>
              <a:rPr lang="en-US" sz="1900" dirty="0"/>
              <a:t>This term we will be preparing children for </a:t>
            </a:r>
            <a:r>
              <a:rPr lang="en-GB" sz="1900" dirty="0"/>
              <a:t>the ‘</a:t>
            </a:r>
            <a:r>
              <a:rPr lang="en-US" sz="1900" dirty="0"/>
              <a:t>Phonics Screening Check’ </a:t>
            </a:r>
          </a:p>
          <a:p>
            <a:endParaRPr lang="en-GB" sz="1900" dirty="0"/>
          </a:p>
          <a:p>
            <a:r>
              <a:rPr lang="en-GB" sz="1900" dirty="0"/>
              <a:t>The Year 1 Phonics Screening Check is designed to identify which pupils need additional support with certain areas of phonics as they progress.</a:t>
            </a:r>
            <a:endParaRPr lang="en-GB" altLang="en-US" sz="1900" dirty="0"/>
          </a:p>
          <a:p>
            <a:endParaRPr lang="en-US" sz="1900" dirty="0"/>
          </a:p>
          <a:p>
            <a:r>
              <a:rPr lang="en-US" sz="1900" dirty="0"/>
              <a:t>Children need to learn phase 5 phonemes in order to pass the phonics screening test. </a:t>
            </a:r>
          </a:p>
          <a:p>
            <a:endParaRPr lang="en-US" sz="1900" dirty="0"/>
          </a:p>
          <a:p>
            <a:r>
              <a:rPr lang="en-GB" sz="1900" dirty="0"/>
              <a:t>Encourage your child to ‘sound out’ when reading or writing.  Focusing particularly on spotting more unusual sound patterns.</a:t>
            </a:r>
          </a:p>
          <a:p>
            <a:endParaRPr lang="en-US" sz="1900" dirty="0"/>
          </a:p>
          <a:p>
            <a:pPr>
              <a:spcBef>
                <a:spcPct val="50000"/>
              </a:spcBef>
            </a:pPr>
            <a:r>
              <a:rPr lang="en-GB" altLang="en-US" sz="1900" dirty="0">
                <a:cs typeface="Calibri" panose="020F0502020204030204" pitchFamily="34" charset="0"/>
              </a:rPr>
              <a:t>Letters and Sounds for Home and School – Year 1 Phonics Screening Check past paper</a:t>
            </a:r>
          </a:p>
          <a:p>
            <a:pPr>
              <a:spcBef>
                <a:spcPct val="50000"/>
              </a:spcBef>
            </a:pPr>
            <a:r>
              <a:rPr lang="en-GB" altLang="en-US" sz="1900" dirty="0">
                <a:latin typeface="Comic Sans MS" panose="030F0902030302020204" pitchFamily="66" charset="0"/>
                <a:hlinkClick r:id="rId2"/>
              </a:rPr>
              <a:t>https://www.youtube.com/channel/UCP_FbjYUP_UtldV2K_-niWw/playlists</a:t>
            </a:r>
            <a:endParaRPr lang="en-GB" altLang="en-US" sz="1900" dirty="0">
              <a:latin typeface="Comic Sans MS" panose="030F0902030302020204" pitchFamily="66" charset="0"/>
            </a:endParaRPr>
          </a:p>
          <a:p>
            <a:endParaRPr lang="en-US" sz="1600" dirty="0"/>
          </a:p>
          <a:p>
            <a:r>
              <a:rPr lang="en-US" sz="1600" dirty="0">
                <a:hlinkClick r:id="rId3"/>
              </a:rPr>
              <a:t>https://www.gov.uk/government/collections/national-curriculum-assessments-practice-materials#phonics-screening-check-resources</a:t>
            </a:r>
            <a:endParaRPr lang="en-GB" sz="1600" dirty="0"/>
          </a:p>
          <a:p>
            <a:endParaRPr lang="en-US" sz="1600" dirty="0"/>
          </a:p>
        </p:txBody>
      </p:sp>
      <p:pic>
        <p:nvPicPr>
          <p:cNvPr id="2" name="Picture 1">
            <a:extLst>
              <a:ext uri="{FF2B5EF4-FFF2-40B4-BE49-F238E27FC236}">
                <a16:creationId xmlns:a16="http://schemas.microsoft.com/office/drawing/2014/main" id="{45DC9D87-EB79-46D2-B3A5-5E0A3A8FF5DE}"/>
              </a:ext>
            </a:extLst>
          </p:cNvPr>
          <p:cNvPicPr>
            <a:picLocks noChangeAspect="1"/>
          </p:cNvPicPr>
          <p:nvPr/>
        </p:nvPicPr>
        <p:blipFill rotWithShape="1">
          <a:blip r:embed="rId4"/>
          <a:srcRect l="16613" t="22223" r="18226" b="11805"/>
          <a:stretch/>
        </p:blipFill>
        <p:spPr>
          <a:xfrm>
            <a:off x="17399" y="2270530"/>
            <a:ext cx="3392129" cy="2106240"/>
          </a:xfrm>
          <a:prstGeom prst="rect">
            <a:avLst/>
          </a:prstGeom>
        </p:spPr>
      </p:pic>
    </p:spTree>
    <p:extLst>
      <p:ext uri="{BB962C8B-B14F-4D97-AF65-F5344CB8AC3E}">
        <p14:creationId xmlns:p14="http://schemas.microsoft.com/office/powerpoint/2010/main" val="2038129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C306FB-59D3-434F-898B-AD983139EF46}"/>
              </a:ext>
            </a:extLst>
          </p:cNvPr>
          <p:cNvSpPr>
            <a:spLocks noGrp="1"/>
          </p:cNvSpPr>
          <p:nvPr>
            <p:ph idx="1"/>
          </p:nvPr>
        </p:nvSpPr>
        <p:spPr>
          <a:xfrm>
            <a:off x="3869268" y="335280"/>
            <a:ext cx="7315200" cy="6106160"/>
          </a:xfrm>
        </p:spPr>
        <p:txBody>
          <a:bodyPr>
            <a:normAutofit fontScale="62500" lnSpcReduction="20000"/>
          </a:bodyPr>
          <a:lstStyle/>
          <a:p>
            <a:endParaRPr lang="en-GB" dirty="0">
              <a:solidFill>
                <a:schemeClr val="tx1"/>
              </a:solidFill>
            </a:endParaRPr>
          </a:p>
          <a:p>
            <a:pPr marL="0" indent="0">
              <a:buNone/>
            </a:pPr>
            <a:r>
              <a:rPr lang="en-GB" sz="2900" b="1" dirty="0">
                <a:solidFill>
                  <a:schemeClr val="tx1"/>
                </a:solidFill>
              </a:rPr>
              <a:t>Reading sessions takes place daily during the afternoon</a:t>
            </a:r>
          </a:p>
          <a:p>
            <a:pPr marL="0" indent="0">
              <a:buNone/>
            </a:pPr>
            <a:endParaRPr lang="en-GB" sz="2300" dirty="0">
              <a:solidFill>
                <a:schemeClr val="tx1"/>
              </a:solidFill>
            </a:endParaRPr>
          </a:p>
          <a:p>
            <a:r>
              <a:rPr lang="en-GB" sz="2600" dirty="0">
                <a:solidFill>
                  <a:schemeClr val="tx1"/>
                </a:solidFill>
              </a:rPr>
              <a:t>Develop comprehension skills  through questions.</a:t>
            </a:r>
          </a:p>
          <a:p>
            <a:r>
              <a:rPr lang="en-GB" sz="2600" dirty="0">
                <a:solidFill>
                  <a:schemeClr val="tx1"/>
                </a:solidFill>
              </a:rPr>
              <a:t>Explain clearly their understanding of what is read to them</a:t>
            </a:r>
          </a:p>
          <a:p>
            <a:r>
              <a:rPr lang="en-GB" sz="2600" dirty="0">
                <a:solidFill>
                  <a:schemeClr val="tx1"/>
                </a:solidFill>
              </a:rPr>
              <a:t>Predict what might happen on the basis of what has been read so far</a:t>
            </a:r>
          </a:p>
          <a:p>
            <a:r>
              <a:rPr lang="en-GB" sz="2600" dirty="0">
                <a:solidFill>
                  <a:schemeClr val="tx1"/>
                </a:solidFill>
              </a:rPr>
              <a:t>Encourage children to read with expression, noticing punctuation – Exclamation marks, question marks, and full stops.</a:t>
            </a:r>
          </a:p>
          <a:p>
            <a:r>
              <a:rPr lang="en-US" sz="2600" dirty="0">
                <a:solidFill>
                  <a:schemeClr val="tx1"/>
                </a:solidFill>
              </a:rPr>
              <a:t>Begin to draw inferences from the text and/or the illustrations.</a:t>
            </a:r>
            <a:r>
              <a:rPr lang="en-GB" sz="2600" dirty="0">
                <a:solidFill>
                  <a:schemeClr val="tx1"/>
                </a:solidFill>
              </a:rPr>
              <a:t> </a:t>
            </a:r>
          </a:p>
          <a:p>
            <a:r>
              <a:rPr lang="en-GB" sz="2600" dirty="0">
                <a:solidFill>
                  <a:schemeClr val="tx1"/>
                </a:solidFill>
              </a:rPr>
              <a:t>Re-read books to build up their fluency and confidence in word  reading.</a:t>
            </a:r>
          </a:p>
          <a:p>
            <a:r>
              <a:rPr lang="en-GB" sz="2600" dirty="0">
                <a:solidFill>
                  <a:schemeClr val="tx1"/>
                </a:solidFill>
              </a:rPr>
              <a:t>Reading books are given each week and should be returned by your child‘s allocated day. Children should read their reading book at home three times to build up their fluency.</a:t>
            </a:r>
          </a:p>
          <a:p>
            <a:r>
              <a:rPr lang="en-GB" sz="2600" dirty="0">
                <a:solidFill>
                  <a:schemeClr val="tx1"/>
                </a:solidFill>
              </a:rPr>
              <a:t>We recommend you read or listen to your child read at least for 10 minutes a day. </a:t>
            </a:r>
          </a:p>
          <a:p>
            <a:r>
              <a:rPr lang="en-GB" sz="2600" dirty="0">
                <a:solidFill>
                  <a:schemeClr val="tx1"/>
                </a:solidFill>
              </a:rPr>
              <a:t>Oxford Reading Tree - </a:t>
            </a:r>
            <a:r>
              <a:rPr lang="en-GB" sz="2600" dirty="0">
                <a:solidFill>
                  <a:schemeClr val="tx1"/>
                </a:solidFill>
                <a:hlinkClick r:id="rId2">
                  <a:extLst>
                    <a:ext uri="{A12FA001-AC4F-418D-AE19-62706E023703}">
                      <ahyp:hlinkClr xmlns:ahyp="http://schemas.microsoft.com/office/drawing/2018/hyperlinkcolor" val="tx"/>
                    </a:ext>
                  </a:extLst>
                </a:hlinkClick>
              </a:rPr>
              <a:t>https://www.oxfordowl.co.uk</a:t>
            </a:r>
            <a:endParaRPr lang="en-GB" sz="2600" dirty="0">
              <a:solidFill>
                <a:schemeClr val="tx1"/>
              </a:solidFill>
            </a:endParaRPr>
          </a:p>
          <a:p>
            <a:pPr marL="0" indent="0">
              <a:buNone/>
            </a:pPr>
            <a:endParaRPr lang="en-GB" sz="2600" dirty="0">
              <a:solidFill>
                <a:schemeClr val="tx1"/>
              </a:solidFill>
            </a:endParaRPr>
          </a:p>
          <a:p>
            <a:pPr marL="0" indent="0">
              <a:buNone/>
            </a:pPr>
            <a:r>
              <a:rPr lang="en-GB" sz="2600" dirty="0">
                <a:solidFill>
                  <a:srgbClr val="FF0000"/>
                </a:solidFill>
              </a:rPr>
              <a:t>Please sign the reading records to inform us of how your child is getting on with reading at home each week.  After three books have been read and signed by an adult at home, your child will receive a house point.</a:t>
            </a:r>
          </a:p>
          <a:p>
            <a:pPr marL="0" indent="0">
              <a:buNone/>
            </a:pPr>
            <a:endParaRPr lang="en-GB" sz="2600" dirty="0"/>
          </a:p>
          <a:p>
            <a:pPr>
              <a:buFont typeface="Arial" panose="020B0604020202020204" pitchFamily="34" charset="0"/>
              <a:buChar char="•"/>
            </a:pPr>
            <a:r>
              <a:rPr lang="en-GB" sz="2600" dirty="0"/>
              <a:t>Children visit the school library to borrow a book weekly. </a:t>
            </a:r>
          </a:p>
          <a:p>
            <a:pPr marL="0" indent="0">
              <a:buNone/>
            </a:pPr>
            <a:endParaRPr lang="en-US" dirty="0"/>
          </a:p>
        </p:txBody>
      </p:sp>
      <p:sp>
        <p:nvSpPr>
          <p:cNvPr id="12" name="TextBox 11">
            <a:extLst>
              <a:ext uri="{FF2B5EF4-FFF2-40B4-BE49-F238E27FC236}">
                <a16:creationId xmlns:a16="http://schemas.microsoft.com/office/drawing/2014/main" id="{553C490D-74E3-4F4F-9D78-BDAFFDC3C1C7}"/>
              </a:ext>
            </a:extLst>
          </p:cNvPr>
          <p:cNvSpPr txBox="1"/>
          <p:nvPr/>
        </p:nvSpPr>
        <p:spPr>
          <a:xfrm>
            <a:off x="252919" y="2424414"/>
            <a:ext cx="1746568" cy="646331"/>
          </a:xfrm>
          <a:prstGeom prst="rect">
            <a:avLst/>
          </a:prstGeom>
          <a:noFill/>
        </p:spPr>
        <p:txBody>
          <a:bodyPr wrap="none" rtlCol="0">
            <a:spAutoFit/>
          </a:bodyPr>
          <a:lstStyle/>
          <a:p>
            <a:r>
              <a:rPr lang="en-US" sz="3600">
                <a:solidFill>
                  <a:schemeClr val="bg1"/>
                </a:solidFill>
              </a:rPr>
              <a:t>Reading</a:t>
            </a:r>
            <a:endParaRPr lang="en-US">
              <a:solidFill>
                <a:schemeClr val="bg1"/>
              </a:solidFill>
            </a:endParaRPr>
          </a:p>
        </p:txBody>
      </p:sp>
      <p:pic>
        <p:nvPicPr>
          <p:cNvPr id="1026" name="Picture 2" descr="Reading Programmes: the art of reading for the OED | Oxford English  Dictionary">
            <a:extLst>
              <a:ext uri="{FF2B5EF4-FFF2-40B4-BE49-F238E27FC236}">
                <a16:creationId xmlns:a16="http://schemas.microsoft.com/office/drawing/2014/main" id="{5608100A-EC38-F646-8B93-F0CC6ACE91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13" y="3937000"/>
            <a:ext cx="3029710" cy="2023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582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3067163"/>
          </a:xfrm>
        </p:spPr>
        <p:txBody>
          <a:bodyPr/>
          <a:lstStyle/>
          <a:p>
            <a:r>
              <a:rPr lang="en-GB" b="1"/>
              <a:t>English</a:t>
            </a:r>
          </a:p>
        </p:txBody>
      </p:sp>
      <p:sp>
        <p:nvSpPr>
          <p:cNvPr id="3" name="Content Placeholder 2"/>
          <p:cNvSpPr>
            <a:spLocks noGrp="1"/>
          </p:cNvSpPr>
          <p:nvPr>
            <p:ph idx="1"/>
          </p:nvPr>
        </p:nvSpPr>
        <p:spPr>
          <a:xfrm>
            <a:off x="3853303" y="0"/>
            <a:ext cx="8069814" cy="5863771"/>
          </a:xfrm>
        </p:spPr>
        <p:txBody>
          <a:bodyPr numCol="2">
            <a:normAutofit lnSpcReduction="10000"/>
          </a:bodyPr>
          <a:lstStyle/>
          <a:p>
            <a:r>
              <a:rPr lang="en-GB" sz="1800" b="1" dirty="0">
                <a:solidFill>
                  <a:srgbClr val="0070C0"/>
                </a:solidFill>
              </a:rPr>
              <a:t>Our key texts this term are : ‘Snail and the Whale’  and ‘On a Magical Do Nothing Day’. This links with our Science topic  on ‘Plants’ and ‘seasonal changes’ as well as other areas of the curriculum such as geography </a:t>
            </a:r>
          </a:p>
          <a:p>
            <a:r>
              <a:rPr lang="en-GB" sz="1800" dirty="0">
                <a:solidFill>
                  <a:schemeClr val="tx1"/>
                </a:solidFill>
              </a:rPr>
              <a:t>Through this text, children will be taught  many reading  skills  such as making predictions, making inferences, retelling, clarifying meanings of words and asking and answering questions. </a:t>
            </a:r>
          </a:p>
          <a:p>
            <a:pPr marL="0" indent="0">
              <a:buNone/>
            </a:pPr>
            <a:r>
              <a:rPr lang="en-GB" sz="1800" b="1" dirty="0">
                <a:solidFill>
                  <a:schemeClr val="tx1"/>
                </a:solidFill>
              </a:rPr>
              <a:t>Children will be encouraged to write sentences:</a:t>
            </a:r>
          </a:p>
          <a:p>
            <a:r>
              <a:rPr lang="en-GB" sz="1800" dirty="0">
                <a:solidFill>
                  <a:schemeClr val="tx1"/>
                </a:solidFill>
              </a:rPr>
              <a:t>Saying out loud what they are going to write about</a:t>
            </a:r>
          </a:p>
          <a:p>
            <a:r>
              <a:rPr lang="en-GB" sz="1800" dirty="0">
                <a:solidFill>
                  <a:schemeClr val="tx1"/>
                </a:solidFill>
              </a:rPr>
              <a:t>Re-reading what they have written to check that it makes sense.</a:t>
            </a:r>
          </a:p>
          <a:p>
            <a:r>
              <a:rPr lang="en-GB" sz="1800" dirty="0">
                <a:solidFill>
                  <a:schemeClr val="tx1"/>
                </a:solidFill>
              </a:rPr>
              <a:t>Discuss what they have written with the teacher or other pupils</a:t>
            </a:r>
          </a:p>
          <a:p>
            <a:r>
              <a:rPr lang="en-GB" sz="1800" dirty="0">
                <a:solidFill>
                  <a:schemeClr val="tx1"/>
                </a:solidFill>
              </a:rPr>
              <a:t>Writing in first person by taking on the role of the character. </a:t>
            </a:r>
          </a:p>
          <a:p>
            <a:r>
              <a:rPr lang="en-GB" sz="1800" dirty="0">
                <a:solidFill>
                  <a:schemeClr val="tx1"/>
                </a:solidFill>
              </a:rPr>
              <a:t>Spell common exception words</a:t>
            </a:r>
          </a:p>
          <a:p>
            <a:r>
              <a:rPr lang="en-GB" sz="1800" dirty="0">
                <a:solidFill>
                  <a:schemeClr val="tx1"/>
                </a:solidFill>
              </a:rPr>
              <a:t>They will be encouraged to ‘write independently and have a go’ at spelling, by phonetically sounding out words. </a:t>
            </a:r>
          </a:p>
          <a:p>
            <a:r>
              <a:rPr lang="en-GB" sz="1800" dirty="0">
                <a:solidFill>
                  <a:schemeClr val="tx1"/>
                </a:solidFill>
              </a:rPr>
              <a:t>Using persuasive language</a:t>
            </a:r>
          </a:p>
          <a:p>
            <a:pPr lvl="0"/>
            <a:r>
              <a:rPr lang="en-GB" sz="1800" dirty="0">
                <a:solidFill>
                  <a:schemeClr val="tx1"/>
                </a:solidFill>
              </a:rPr>
              <a:t>Practise letter formation</a:t>
            </a:r>
          </a:p>
          <a:p>
            <a:r>
              <a:rPr lang="en-GB" sz="1800" dirty="0">
                <a:solidFill>
                  <a:schemeClr val="tx1"/>
                </a:solidFill>
              </a:rPr>
              <a:t>Punctuate sentences</a:t>
            </a:r>
          </a:p>
          <a:p>
            <a:r>
              <a:rPr lang="en-GB" sz="1800" dirty="0">
                <a:solidFill>
                  <a:schemeClr val="tx1"/>
                </a:solidFill>
              </a:rPr>
              <a:t>Conjunction ‘and’</a:t>
            </a:r>
          </a:p>
          <a:p>
            <a:r>
              <a:rPr lang="en-GB" sz="1800" dirty="0">
                <a:solidFill>
                  <a:schemeClr val="tx1"/>
                </a:solidFill>
              </a:rPr>
              <a:t>Children will be writing for different purposes and writing in different genres such as story writing, persuasive letters, instructions .</a:t>
            </a:r>
          </a:p>
          <a:p>
            <a:r>
              <a:rPr lang="en-GB" sz="1800" dirty="0">
                <a:solidFill>
                  <a:schemeClr val="tx1"/>
                </a:solidFill>
              </a:rPr>
              <a:t>Using a capital letter for names of people, places, the days of the week, and the personal pronoun ‘I’ .</a:t>
            </a:r>
          </a:p>
          <a:p>
            <a:r>
              <a:rPr lang="en-GB" sz="1800" dirty="0">
                <a:solidFill>
                  <a:schemeClr val="tx1"/>
                </a:solidFill>
              </a:rPr>
              <a:t>Use the suffixes – </a:t>
            </a:r>
            <a:r>
              <a:rPr lang="en-GB" sz="1800" dirty="0" err="1">
                <a:solidFill>
                  <a:schemeClr val="tx1"/>
                </a:solidFill>
              </a:rPr>
              <a:t>ed,ing</a:t>
            </a:r>
            <a:r>
              <a:rPr lang="en-GB" sz="1800" dirty="0">
                <a:solidFill>
                  <a:schemeClr val="tx1"/>
                </a:solidFill>
              </a:rPr>
              <a:t>, es, </a:t>
            </a:r>
          </a:p>
          <a:p>
            <a:r>
              <a:rPr lang="en-GB" sz="1800" dirty="0">
                <a:solidFill>
                  <a:schemeClr val="tx1"/>
                </a:solidFill>
              </a:rPr>
              <a:t>Use the prefix un</a:t>
            </a:r>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096000"/>
            <a:ext cx="4558937" cy="76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5" name="Picture 4"/>
          <p:cNvPicPr>
            <a:picLocks noChangeAspect="1"/>
          </p:cNvPicPr>
          <p:nvPr/>
        </p:nvPicPr>
        <p:blipFill>
          <a:blip r:embed="rId5"/>
          <a:stretch>
            <a:fillRect/>
          </a:stretch>
        </p:blipFill>
        <p:spPr>
          <a:xfrm>
            <a:off x="114300" y="4013200"/>
            <a:ext cx="3153301" cy="1971548"/>
          </a:xfrm>
          <a:prstGeom prst="rect">
            <a:avLst/>
          </a:prstGeom>
          <a:noFill/>
          <a:ln>
            <a:solidFill>
              <a:schemeClr val="tx1"/>
            </a:solidFill>
          </a:ln>
        </p:spPr>
      </p:pic>
    </p:spTree>
    <p:extLst>
      <p:ext uri="{BB962C8B-B14F-4D97-AF65-F5344CB8AC3E}">
        <p14:creationId xmlns:p14="http://schemas.microsoft.com/office/powerpoint/2010/main" val="495087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8"/>
            <a:ext cx="2947482" cy="2619488"/>
          </a:xfrm>
        </p:spPr>
        <p:txBody>
          <a:bodyPr/>
          <a:lstStyle/>
          <a:p>
            <a:r>
              <a:rPr lang="en-GB" b="1"/>
              <a:t>Maths</a:t>
            </a:r>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9" name="Picture 8"/>
          <p:cNvPicPr>
            <a:picLocks noChangeAspect="1"/>
          </p:cNvPicPr>
          <p:nvPr/>
        </p:nvPicPr>
        <p:blipFill rotWithShape="1">
          <a:blip r:embed="rId5"/>
          <a:srcRect l="19504" t="3374" r="9142" b="11609"/>
          <a:stretch/>
        </p:blipFill>
        <p:spPr>
          <a:xfrm>
            <a:off x="180975" y="3743325"/>
            <a:ext cx="3165449" cy="2121524"/>
          </a:xfrm>
          <a:prstGeom prst="rect">
            <a:avLst/>
          </a:prstGeom>
          <a:noFill/>
          <a:ln>
            <a:solidFill>
              <a:schemeClr val="tx1"/>
            </a:solidFill>
          </a:ln>
        </p:spPr>
      </p:pic>
      <p:sp>
        <p:nvSpPr>
          <p:cNvPr id="7" name="Content Placeholder 2">
            <a:extLst>
              <a:ext uri="{FF2B5EF4-FFF2-40B4-BE49-F238E27FC236}">
                <a16:creationId xmlns:a16="http://schemas.microsoft.com/office/drawing/2014/main" id="{FF89E2AB-145A-4DFD-82FC-21A80B4E56D9}"/>
              </a:ext>
            </a:extLst>
          </p:cNvPr>
          <p:cNvSpPr>
            <a:spLocks noGrp="1"/>
          </p:cNvSpPr>
          <p:nvPr>
            <p:ph idx="1"/>
          </p:nvPr>
        </p:nvSpPr>
        <p:spPr>
          <a:xfrm>
            <a:off x="3519324" y="430454"/>
            <a:ext cx="8328075" cy="5865210"/>
          </a:xfrm>
        </p:spPr>
        <p:txBody>
          <a:bodyPr>
            <a:normAutofit fontScale="32500" lnSpcReduction="20000"/>
          </a:bodyPr>
          <a:lstStyle/>
          <a:p>
            <a:pPr marL="0" indent="0">
              <a:buNone/>
            </a:pPr>
            <a:r>
              <a:rPr lang="en-GB" sz="4900" dirty="0">
                <a:solidFill>
                  <a:schemeClr val="tx1"/>
                </a:solidFill>
                <a:effectLst/>
                <a:ea typeface="Calibri" panose="020F0502020204030204" pitchFamily="34" charset="0"/>
                <a:cs typeface="Times New Roman" panose="02020603050405020304" pitchFamily="18" charset="0"/>
              </a:rPr>
              <a:t>Mathematics is important in everyday life, and with this in mind, we intend to provide a curriculum which is inclusive and caters for the needs of individuals.</a:t>
            </a:r>
          </a:p>
          <a:p>
            <a:pPr marL="0" indent="0">
              <a:buNone/>
            </a:pPr>
            <a:r>
              <a:rPr lang="en-GB" sz="4900" dirty="0">
                <a:solidFill>
                  <a:schemeClr val="tx1"/>
                </a:solidFill>
                <a:ea typeface="Calibri" panose="020F0502020204030204" pitchFamily="34" charset="0"/>
                <a:cs typeface="Times New Roman" panose="02020603050405020304" pitchFamily="18" charset="0"/>
              </a:rPr>
              <a:t>The focus of mathematical teaching in Year 1 is to ensure that children develop confidence and mental fluency with whole numbers, counting and place value.</a:t>
            </a:r>
            <a:endParaRPr lang="en-GB" sz="4900" dirty="0">
              <a:solidFill>
                <a:schemeClr val="tx1"/>
              </a:solidFill>
              <a:effectLst/>
              <a:ea typeface="Calibri" panose="020F0502020204030204" pitchFamily="34" charset="0"/>
              <a:cs typeface="Times New Roman" panose="02020603050405020304" pitchFamily="18" charset="0"/>
            </a:endParaRPr>
          </a:p>
          <a:p>
            <a:pPr marL="0" indent="0">
              <a:buNone/>
            </a:pPr>
            <a:r>
              <a:rPr lang="en-GB" sz="4900" b="1" dirty="0">
                <a:solidFill>
                  <a:schemeClr val="tx1"/>
                </a:solidFill>
                <a:effectLst/>
                <a:ea typeface="Calibri" panose="020F0502020204030204" pitchFamily="34" charset="0"/>
                <a:cs typeface="Times New Roman" panose="02020603050405020304" pitchFamily="18" charset="0"/>
              </a:rPr>
              <a:t>The following topics will be covered this term:</a:t>
            </a:r>
          </a:p>
          <a:p>
            <a:pPr marL="0" indent="0">
              <a:lnSpc>
                <a:spcPct val="115000"/>
              </a:lnSpc>
              <a:spcBef>
                <a:spcPts val="0"/>
              </a:spcBef>
              <a:buNone/>
            </a:pPr>
            <a:endParaRPr lang="en-GB" sz="4900" b="1" dirty="0">
              <a:solidFill>
                <a:schemeClr val="tx1"/>
              </a:solidFill>
              <a:effectLst/>
              <a:ea typeface="Calibri" panose="020F0502020204030204" pitchFamily="34" charset="0"/>
              <a:cs typeface="Times New Roman" panose="02020603050405020304" pitchFamily="18" charset="0"/>
            </a:endParaRPr>
          </a:p>
          <a:p>
            <a:pPr marL="0" indent="0">
              <a:lnSpc>
                <a:spcPct val="115000"/>
              </a:lnSpc>
              <a:spcBef>
                <a:spcPts val="0"/>
              </a:spcBef>
              <a:buNone/>
            </a:pPr>
            <a:r>
              <a:rPr lang="en-GB" sz="4900" b="1" dirty="0">
                <a:solidFill>
                  <a:schemeClr val="tx1"/>
                </a:solidFill>
                <a:effectLst/>
                <a:ea typeface="Calibri" panose="020F0502020204030204" pitchFamily="34" charset="0"/>
                <a:cs typeface="Times New Roman" panose="02020603050405020304" pitchFamily="18" charset="0"/>
              </a:rPr>
              <a:t>Place value </a:t>
            </a:r>
            <a:r>
              <a:rPr lang="en-GB" sz="4900" dirty="0">
                <a:solidFill>
                  <a:schemeClr val="tx1"/>
                </a:solidFill>
                <a:effectLst/>
                <a:ea typeface="Calibri" panose="020F0502020204030204" pitchFamily="34" charset="0"/>
                <a:cs typeface="Times New Roman" panose="02020603050405020304" pitchFamily="18" charset="0"/>
              </a:rPr>
              <a:t>:  </a:t>
            </a:r>
          </a:p>
          <a:p>
            <a:pPr>
              <a:lnSpc>
                <a:spcPct val="115000"/>
              </a:lnSpc>
              <a:spcBef>
                <a:spcPts val="0"/>
              </a:spcBef>
            </a:pPr>
            <a:r>
              <a:rPr lang="en-GB" sz="4900" dirty="0">
                <a:solidFill>
                  <a:schemeClr val="tx1"/>
                </a:solidFill>
                <a:effectLst/>
                <a:ea typeface="Calibri" panose="020F0502020204030204" pitchFamily="34" charset="0"/>
                <a:cs typeface="Times New Roman" panose="02020603050405020304" pitchFamily="18" charset="0"/>
              </a:rPr>
              <a:t>Count, read and write numbers to 100 in numerals and count in multiples of</a:t>
            </a:r>
            <a:r>
              <a:rPr lang="en-GB" sz="4900" dirty="0">
                <a:solidFill>
                  <a:schemeClr val="tx1"/>
                </a:solidFill>
                <a:ea typeface="Calibri" panose="020F0502020204030204" pitchFamily="34" charset="0"/>
                <a:cs typeface="Times New Roman" panose="02020603050405020304" pitchFamily="18" charset="0"/>
              </a:rPr>
              <a:t> </a:t>
            </a:r>
            <a:r>
              <a:rPr lang="en-GB" sz="4900" dirty="0">
                <a:solidFill>
                  <a:schemeClr val="tx1"/>
                </a:solidFill>
                <a:cs typeface="Times New Roman" panose="02020603050405020304" pitchFamily="18" charset="0"/>
              </a:rPr>
              <a:t>twos, fives and tens.</a:t>
            </a:r>
          </a:p>
          <a:p>
            <a:pPr>
              <a:lnSpc>
                <a:spcPct val="115000"/>
              </a:lnSpc>
              <a:spcBef>
                <a:spcPts val="0"/>
              </a:spcBef>
            </a:pPr>
            <a:r>
              <a:rPr lang="en-GB" sz="4900" dirty="0">
                <a:solidFill>
                  <a:schemeClr val="tx1"/>
                </a:solidFill>
                <a:effectLst/>
                <a:ea typeface="Calibri" panose="020F0502020204030204" pitchFamily="34" charset="0"/>
                <a:cs typeface="Times New Roman" panose="02020603050405020304" pitchFamily="18" charset="0"/>
              </a:rPr>
              <a:t>Represent and use number bonds and related subtraction facts within 20, partition numbers into tens and ones</a:t>
            </a:r>
          </a:p>
          <a:p>
            <a:pPr>
              <a:lnSpc>
                <a:spcPct val="115000"/>
              </a:lnSpc>
              <a:spcBef>
                <a:spcPts val="0"/>
              </a:spcBef>
            </a:pPr>
            <a:endParaRPr lang="en-GB" sz="4900" dirty="0">
              <a:solidFill>
                <a:schemeClr val="tx1"/>
              </a:solidFill>
              <a:effectLst/>
              <a:ea typeface="Calibri" panose="020F0502020204030204" pitchFamily="34" charset="0"/>
              <a:cs typeface="Times New Roman" panose="02020603050405020304" pitchFamily="18" charset="0"/>
            </a:endParaRPr>
          </a:p>
          <a:p>
            <a:pPr marL="0" indent="0">
              <a:lnSpc>
                <a:spcPct val="115000"/>
              </a:lnSpc>
              <a:spcBef>
                <a:spcPts val="0"/>
              </a:spcBef>
              <a:buNone/>
            </a:pPr>
            <a:r>
              <a:rPr lang="en-GB" sz="4900" b="1" dirty="0">
                <a:solidFill>
                  <a:schemeClr val="tx1"/>
                </a:solidFill>
                <a:effectLst/>
                <a:ea typeface="Calibri" panose="020F0502020204030204" pitchFamily="34" charset="0"/>
                <a:cs typeface="Times New Roman" panose="02020603050405020304" pitchFamily="18" charset="0"/>
              </a:rPr>
              <a:t>Addition and subtraction </a:t>
            </a:r>
            <a:r>
              <a:rPr lang="en-GB" sz="4900" dirty="0">
                <a:solidFill>
                  <a:schemeClr val="tx1"/>
                </a:solidFill>
                <a:effectLst/>
                <a:ea typeface="Calibri" panose="020F0502020204030204" pitchFamily="34" charset="0"/>
                <a:cs typeface="Times New Roman" panose="02020603050405020304" pitchFamily="18" charset="0"/>
              </a:rPr>
              <a:t>:</a:t>
            </a:r>
          </a:p>
          <a:p>
            <a:pPr>
              <a:lnSpc>
                <a:spcPct val="115000"/>
              </a:lnSpc>
              <a:spcBef>
                <a:spcPts val="0"/>
              </a:spcBef>
            </a:pPr>
            <a:r>
              <a:rPr lang="en-GB" sz="4900" dirty="0">
                <a:solidFill>
                  <a:schemeClr val="tx1"/>
                </a:solidFill>
                <a:effectLst/>
                <a:ea typeface="Calibri" panose="020F0502020204030204" pitchFamily="34" charset="0"/>
                <a:cs typeface="Times New Roman" panose="02020603050405020304" pitchFamily="18" charset="0"/>
              </a:rPr>
              <a:t>Solve one-step problems that involve addition and subtraction using concrete objects, pictorial representations and missing number problems.</a:t>
            </a:r>
          </a:p>
          <a:p>
            <a:pPr marL="0" indent="0">
              <a:lnSpc>
                <a:spcPct val="115000"/>
              </a:lnSpc>
              <a:spcBef>
                <a:spcPts val="0"/>
              </a:spcBef>
              <a:buNone/>
            </a:pPr>
            <a:endParaRPr lang="en-GB" sz="4900" dirty="0">
              <a:solidFill>
                <a:schemeClr val="tx1"/>
              </a:solidFill>
              <a:effectLst/>
              <a:ea typeface="Calibri" panose="020F0502020204030204" pitchFamily="34" charset="0"/>
              <a:cs typeface="Times New Roman" panose="02020603050405020304" pitchFamily="18" charset="0"/>
            </a:endParaRPr>
          </a:p>
          <a:p>
            <a:pPr marL="0" indent="0">
              <a:lnSpc>
                <a:spcPct val="115000"/>
              </a:lnSpc>
              <a:spcBef>
                <a:spcPts val="0"/>
              </a:spcBef>
              <a:buNone/>
            </a:pPr>
            <a:r>
              <a:rPr lang="en-GB" sz="4900" b="1" dirty="0">
                <a:solidFill>
                  <a:schemeClr val="tx1"/>
                </a:solidFill>
                <a:cs typeface="Times New Roman" panose="02020603050405020304" pitchFamily="18" charset="0"/>
              </a:rPr>
              <a:t>Measurement: </a:t>
            </a:r>
            <a:r>
              <a:rPr lang="en-US" sz="4900" dirty="0">
                <a:solidFill>
                  <a:schemeClr val="tx1"/>
                </a:solidFill>
                <a:cs typeface="Times New Roman" panose="02020603050405020304" pitchFamily="18" charset="0"/>
              </a:rPr>
              <a:t>Measure and begin to record capacity and volume </a:t>
            </a:r>
            <a:endParaRPr lang="en-GB" sz="4900" dirty="0">
              <a:solidFill>
                <a:schemeClr val="tx1"/>
              </a:solidFill>
              <a:cs typeface="Times New Roman" panose="02020603050405020304" pitchFamily="18" charset="0"/>
            </a:endParaRPr>
          </a:p>
          <a:p>
            <a:pPr marL="0" indent="0">
              <a:lnSpc>
                <a:spcPct val="115000"/>
              </a:lnSpc>
              <a:spcAft>
                <a:spcPts val="1000"/>
              </a:spcAft>
              <a:buNone/>
            </a:pPr>
            <a:r>
              <a:rPr lang="en-GB" sz="4900" b="1" dirty="0">
                <a:solidFill>
                  <a:schemeClr val="tx1"/>
                </a:solidFill>
                <a:effectLst/>
                <a:ea typeface="Calibri" panose="020F0502020204030204" pitchFamily="34" charset="0"/>
                <a:cs typeface="Times New Roman" panose="02020603050405020304" pitchFamily="18" charset="0"/>
              </a:rPr>
              <a:t>Fractions</a:t>
            </a:r>
            <a:r>
              <a:rPr lang="en-GB" sz="4900" dirty="0">
                <a:solidFill>
                  <a:schemeClr val="tx1"/>
                </a:solidFill>
                <a:effectLst/>
                <a:ea typeface="Calibri" panose="020F0502020204030204" pitchFamily="34" charset="0"/>
                <a:cs typeface="Times New Roman" panose="02020603050405020304" pitchFamily="18" charset="0"/>
              </a:rPr>
              <a:t>: Recognise, find and name a half and quarter as of a number, shape and quantity </a:t>
            </a:r>
          </a:p>
          <a:p>
            <a:pPr marL="0" indent="0">
              <a:lnSpc>
                <a:spcPct val="115000"/>
              </a:lnSpc>
              <a:spcAft>
                <a:spcPts val="1000"/>
              </a:spcAft>
              <a:buNone/>
            </a:pPr>
            <a:r>
              <a:rPr lang="en-GB" sz="4900" b="1" dirty="0">
                <a:solidFill>
                  <a:schemeClr val="tx1"/>
                </a:solidFill>
                <a:ea typeface="Calibri" panose="020F0502020204030204" pitchFamily="34" charset="0"/>
                <a:cs typeface="Times New Roman" panose="02020603050405020304" pitchFamily="18" charset="0"/>
              </a:rPr>
              <a:t>Time</a:t>
            </a:r>
            <a:r>
              <a:rPr lang="en-GB" sz="4900" dirty="0">
                <a:solidFill>
                  <a:schemeClr val="tx1"/>
                </a:solidFill>
                <a:ea typeface="Calibri" panose="020F0502020204030204" pitchFamily="34" charset="0"/>
                <a:cs typeface="Times New Roman" panose="02020603050405020304" pitchFamily="18" charset="0"/>
              </a:rPr>
              <a:t> : Measure and begin to record time to the hour and half past the hour</a:t>
            </a:r>
          </a:p>
          <a:p>
            <a:pPr marL="0" indent="0">
              <a:lnSpc>
                <a:spcPct val="115000"/>
              </a:lnSpc>
              <a:spcAft>
                <a:spcPts val="1000"/>
              </a:spcAft>
              <a:buNone/>
            </a:pPr>
            <a:r>
              <a:rPr lang="en-GB" sz="4900" b="1" dirty="0">
                <a:solidFill>
                  <a:schemeClr val="tx1"/>
                </a:solidFill>
                <a:effectLst/>
                <a:ea typeface="Calibri" panose="020F0502020204030204" pitchFamily="34" charset="0"/>
                <a:cs typeface="Times New Roman" panose="02020603050405020304" pitchFamily="18" charset="0"/>
              </a:rPr>
              <a:t>Money</a:t>
            </a:r>
            <a:r>
              <a:rPr lang="en-GB" sz="4900" dirty="0">
                <a:solidFill>
                  <a:schemeClr val="tx1"/>
                </a:solidFill>
                <a:effectLst/>
                <a:ea typeface="Calibri" panose="020F0502020204030204" pitchFamily="34" charset="0"/>
                <a:cs typeface="Times New Roman" panose="02020603050405020304" pitchFamily="18" charset="0"/>
              </a:rPr>
              <a:t>: Recognise and know the value of different denominations of coins and notes</a:t>
            </a:r>
          </a:p>
          <a:p>
            <a:endParaRPr lang="en-GB" b="1" dirty="0"/>
          </a:p>
        </p:txBody>
      </p:sp>
    </p:spTree>
    <p:extLst>
      <p:ext uri="{BB962C8B-B14F-4D97-AF65-F5344CB8AC3E}">
        <p14:creationId xmlns:p14="http://schemas.microsoft.com/office/powerpoint/2010/main" val="3447267352"/>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15F272A04F3C4AAD824D549BE5B228" ma:contentTypeVersion="19" ma:contentTypeDescription="Create a new document." ma:contentTypeScope="" ma:versionID="55122af58a00328cc708bf35059292fe">
  <xsd:schema xmlns:xsd="http://www.w3.org/2001/XMLSchema" xmlns:xs="http://www.w3.org/2001/XMLSchema" xmlns:p="http://schemas.microsoft.com/office/2006/metadata/properties" xmlns:ns2="b40d121a-adb5-4ec6-b8f2-521efbd64b66" xmlns:ns3="16651c52-4f11-4f9b-9041-51df56c73f9c" targetNamespace="http://schemas.microsoft.com/office/2006/metadata/properties" ma:root="true" ma:fieldsID="96767b8764f602c4f62be1f198aab50b" ns2:_="" ns3:_="">
    <xsd:import namespace="b40d121a-adb5-4ec6-b8f2-521efbd64b66"/>
    <xsd:import namespace="16651c52-4f11-4f9b-9041-51df56c73f9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Shared_x0020_with"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0d121a-adb5-4ec6-b8f2-521efbd64b6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Shared_x0020_with" ma:index="20" nillable="true" ma:displayName="Shared with" ma:list="UserInfo" ma:SearchPeopleOnly="false" ma:SharePointGroup="0" ma:internalName="Shared_x0020_with"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ff5ef56-57b2-4114-a744-e35a9ea4e6c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651c52-4f11-4f9b-9041-51df56c73f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c14b4200-d525-44c9-9c52-dbd07f9d16b4}" ma:internalName="TaxCatchAll" ma:showField="CatchAllData" ma:web="16651c52-4f11-4f9b-9041-51df56c73f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_x0020_with xmlns="b40d121a-adb5-4ec6-b8f2-521efbd64b66">
      <UserInfo>
        <DisplayName/>
        <AccountId xsi:nil="true"/>
        <AccountType/>
      </UserInfo>
    </Shared_x0020_with>
    <lcf76f155ced4ddcb4097134ff3c332f xmlns="b40d121a-adb5-4ec6-b8f2-521efbd64b66">
      <Terms xmlns="http://schemas.microsoft.com/office/infopath/2007/PartnerControls"/>
    </lcf76f155ced4ddcb4097134ff3c332f>
    <TaxCatchAll xmlns="16651c52-4f11-4f9b-9041-51df56c73f9c" xsi:nil="true"/>
  </documentManagement>
</p:properties>
</file>

<file path=customXml/itemProps1.xml><?xml version="1.0" encoding="utf-8"?>
<ds:datastoreItem xmlns:ds="http://schemas.openxmlformats.org/officeDocument/2006/customXml" ds:itemID="{1071B4CB-D911-405F-83F8-EB070360EE3F}">
  <ds:schemaRefs>
    <ds:schemaRef ds:uri="http://schemas.microsoft.com/sharepoint/v3/contenttype/forms"/>
  </ds:schemaRefs>
</ds:datastoreItem>
</file>

<file path=customXml/itemProps2.xml><?xml version="1.0" encoding="utf-8"?>
<ds:datastoreItem xmlns:ds="http://schemas.openxmlformats.org/officeDocument/2006/customXml" ds:itemID="{832F56C8-FB98-44ED-89CC-A24B73407BE8}">
  <ds:schemaRefs>
    <ds:schemaRef ds:uri="http://schemas.microsoft.com/office/2006/metadata/contentType"/>
    <ds:schemaRef ds:uri="http://schemas.microsoft.com/office/2006/metadata/properties/metaAttributes"/>
    <ds:schemaRef ds:uri="http://www.w3.org/2000/xmlns/"/>
    <ds:schemaRef ds:uri="http://www.w3.org/2001/XMLSchema"/>
    <ds:schemaRef ds:uri="b40d121a-adb5-4ec6-b8f2-521efbd64b66"/>
    <ds:schemaRef ds:uri="16651c52-4f11-4f9b-9041-51df56c73f9c"/>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A7780B-72A8-49BC-9E94-9EB3761D4101}">
  <ds:schemaRefs>
    <ds:schemaRef ds:uri="http://purl.org/dc/terms/"/>
    <ds:schemaRef ds:uri="http://purl.org/dc/elements/1.1/"/>
    <ds:schemaRef ds:uri="http://www.w3.org/XML/1998/namespace"/>
    <ds:schemaRef ds:uri="http://schemas.openxmlformats.org/package/2006/metadata/core-properties"/>
    <ds:schemaRef ds:uri="http://purl.org/dc/dcmitype/"/>
    <ds:schemaRef ds:uri="b40d121a-adb5-4ec6-b8f2-521efbd64b66"/>
    <ds:schemaRef ds:uri="http://schemas.microsoft.com/office/2006/documentManagement/types"/>
    <ds:schemaRef ds:uri="http://schemas.microsoft.com/office/2006/metadata/properties"/>
    <ds:schemaRef ds:uri="http://schemas.microsoft.com/office/infopath/2007/PartnerControls"/>
    <ds:schemaRef ds:uri="16651c52-4f11-4f9b-9041-51df56c73f9c"/>
  </ds:schemaRefs>
</ds:datastoreItem>
</file>

<file path=docProps/app.xml><?xml version="1.0" encoding="utf-8"?>
<Properties xmlns="http://schemas.openxmlformats.org/officeDocument/2006/extended-properties" xmlns:vt="http://schemas.openxmlformats.org/officeDocument/2006/docPropsVTypes">
  <Template>TM03457475[[fn=Frame]]</Template>
  <TotalTime>479</TotalTime>
  <Words>1685</Words>
  <Application>Microsoft Office PowerPoint</Application>
  <PresentationFormat>Widescreen</PresentationFormat>
  <Paragraphs>168</Paragraphs>
  <Slides>15</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Comic Sans MS</vt:lpstr>
      <vt:lpstr>Corbel</vt:lpstr>
      <vt:lpstr>Wingdings 2</vt:lpstr>
      <vt:lpstr>Frame</vt:lpstr>
      <vt:lpstr>Parent  Curriculum  Meeting  Year 1   Summer Term 2024</vt:lpstr>
      <vt:lpstr>School Vision and Motto</vt:lpstr>
      <vt:lpstr>Meeting  Outline</vt:lpstr>
      <vt:lpstr>     Summer Curriculum Topic</vt:lpstr>
      <vt:lpstr>PowerPoint Presentation</vt:lpstr>
      <vt:lpstr>PowerPoint Presentation</vt:lpstr>
      <vt:lpstr>PowerPoint Presentation</vt:lpstr>
      <vt:lpstr>English</vt:lpstr>
      <vt:lpstr>Maths</vt:lpstr>
      <vt:lpstr>Foundation Subjects</vt:lpstr>
      <vt:lpstr>Foundation Subjects</vt:lpstr>
      <vt:lpstr>Science</vt:lpstr>
      <vt:lpstr>Vocabulary </vt:lpstr>
      <vt:lpstr>Homework</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dc:title>
  <dc:creator>MR Henry</dc:creator>
  <cp:lastModifiedBy>P Arya</cp:lastModifiedBy>
  <cp:revision>25</cp:revision>
  <dcterms:created xsi:type="dcterms:W3CDTF">2018-08-31T18:43:56Z</dcterms:created>
  <dcterms:modified xsi:type="dcterms:W3CDTF">2024-04-18T11:28:52Z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0x0101005A15F272A04F3C4AAD824D549BE5B228</vt:lpwstr>
  </property>
  <property fmtid="{D5CDD505-2E9C-101B-9397-08002B2CF9AE}" pid="3" name="MediaServiceImageTags">
    <vt:lpwstr/>
  </property>
</Properties>
</file>