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6" r:id="rId5"/>
    <p:sldId id="270" r:id="rId6"/>
    <p:sldId id="280" r:id="rId7"/>
    <p:sldId id="281" r:id="rId8"/>
    <p:sldId id="282" r:id="rId9"/>
    <p:sldId id="277" r:id="rId10"/>
    <p:sldId id="278" r:id="rId11"/>
    <p:sldId id="279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4EFA08-EE2B-2625-16A8-D20E98332A3F}" v="33" dt="2024-04-16T16:05:24.336"/>
    <p1510:client id="{D8675D93-1FC7-17F6-0613-E2C550DAEA2C}" v="63" dt="2024-04-16T16:03:17.562"/>
    <p1510:client id="{EE3B1411-C82D-734A-C20B-EAA6DB96927A}" v="3" dt="2024-04-16T16:02:05.788"/>
    <p1510:client id="{F78993ED-8C04-83E8-BDAA-6F243ADE3908}" v="305" dt="2024-04-17T08:09:54.7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5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5"/>
          </a:xfrm>
          <a:prstGeom prst="rect">
            <a:avLst/>
          </a:prstGeom>
        </p:spPr>
        <p:txBody>
          <a:bodyPr vert="horz" lIns="95555" tIns="47777" rIns="95555" bIns="47777" rtlCol="0"/>
          <a:lstStyle>
            <a:lvl1pPr algn="r">
              <a:defRPr sz="1300"/>
            </a:lvl1pPr>
          </a:lstStyle>
          <a:p>
            <a:fld id="{907AE452-7229-48D9-ADDC-4F317B2F52F9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5" tIns="47777" rIns="95555" bIns="4777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5555" tIns="47777" rIns="95555" bIns="4777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4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4"/>
          </a:xfrm>
          <a:prstGeom prst="rect">
            <a:avLst/>
          </a:prstGeom>
        </p:spPr>
        <p:txBody>
          <a:bodyPr vert="horz" lIns="95555" tIns="47777" rIns="95555" bIns="47777" rtlCol="0" anchor="b"/>
          <a:lstStyle>
            <a:lvl1pPr algn="r">
              <a:defRPr sz="1300"/>
            </a:lvl1pPr>
          </a:lstStyle>
          <a:p>
            <a:fld id="{B5EAEF18-E627-4B4C-A6AB-7BC0DB52D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3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AEF18-E627-4B4C-A6AB-7BC0DB52D6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974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AEF18-E627-4B4C-A6AB-7BC0DB52D62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3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097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52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5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5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6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64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5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6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1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251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8F7B1-50BC-476F-94F1-CA5973850E2D}" type="datetimeFigureOut">
              <a:rPr lang="en-GB" smtClean="0"/>
              <a:t>17/05/2024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9CA36-E41B-498B-9FA6-9967A72B9D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57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012" y="1686357"/>
            <a:ext cx="6957969" cy="1103459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Parent Forum</a:t>
            </a:r>
            <a:br>
              <a:rPr lang="en-GB" b="1" dirty="0">
                <a:cs typeface="Calibri"/>
              </a:rPr>
            </a:br>
            <a:r>
              <a:rPr lang="en-GB" b="1" dirty="0"/>
              <a:t>April 17</a:t>
            </a:r>
            <a:r>
              <a:rPr lang="en-GB" b="1" baseline="30000" dirty="0"/>
              <a:t>th</a:t>
            </a:r>
            <a:r>
              <a:rPr lang="en-GB" b="1" dirty="0"/>
              <a:t> 2024</a:t>
            </a:r>
            <a:br>
              <a:rPr lang="en-GB" b="1" dirty="0">
                <a:cs typeface="Calibri"/>
              </a:rPr>
            </a:br>
            <a:r>
              <a:rPr lang="en-GB" b="1" i="1" dirty="0"/>
              <a:t>Parent Survey Results</a:t>
            </a:r>
            <a:endParaRPr lang="en-US" i="1" dirty="0">
              <a:cs typeface="Calibri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55" t="31442" r="33154" b="16196"/>
          <a:stretch/>
        </p:blipFill>
        <p:spPr>
          <a:xfrm>
            <a:off x="5477964" y="3130475"/>
            <a:ext cx="1236072" cy="135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894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30E9-D1C3-41C4-8AF1-66ABB750D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298" y="1165084"/>
            <a:ext cx="11083724" cy="51468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60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65A8C6-A449-4E37-AB16-7C272283F9CC}"/>
              </a:ext>
            </a:extLst>
          </p:cNvPr>
          <p:cNvSpPr txBox="1"/>
          <p:nvPr/>
        </p:nvSpPr>
        <p:spPr>
          <a:xfrm>
            <a:off x="173057" y="6311900"/>
            <a:ext cx="5473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/>
              <a:t>MH</a:t>
            </a:r>
          </a:p>
        </p:txBody>
      </p:sp>
      <p:pic>
        <p:nvPicPr>
          <p:cNvPr id="2" name="Picture 1" descr="A screenshot of a survey&#10;&#10;Description automatically generated">
            <a:extLst>
              <a:ext uri="{FF2B5EF4-FFF2-40B4-BE49-F238E27FC236}">
                <a16:creationId xmlns:a16="http://schemas.microsoft.com/office/drawing/2014/main" id="{BFEA3624-5870-E2BF-F178-3B81F77EC1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4277" y="359684"/>
            <a:ext cx="6432047" cy="5753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50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CF32-3DEC-32D4-81F5-BC17DAAC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90s %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16A5-811F-340B-6BE0-B549A131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93%: My child is happy at school</a:t>
            </a:r>
          </a:p>
          <a:p>
            <a:r>
              <a:rPr lang="en-US" dirty="0">
                <a:ea typeface="Calibri"/>
                <a:cs typeface="Calibri"/>
              </a:rPr>
              <a:t>92%: My child feels safe at school</a:t>
            </a:r>
          </a:p>
          <a:p>
            <a:r>
              <a:rPr lang="en-US" dirty="0">
                <a:ea typeface="Calibri"/>
                <a:cs typeface="Calibri"/>
              </a:rPr>
              <a:t>92%: The school makes me aware of what my child will learn during the year</a:t>
            </a:r>
          </a:p>
          <a:p>
            <a:r>
              <a:rPr lang="en-US" dirty="0">
                <a:ea typeface="Calibri"/>
                <a:cs typeface="Calibri"/>
              </a:rPr>
              <a:t>91%: My child does well at this school</a:t>
            </a:r>
          </a:p>
          <a:p>
            <a:r>
              <a:rPr lang="en-US" dirty="0">
                <a:ea typeface="Calibri"/>
                <a:cs typeface="Calibri"/>
              </a:rPr>
              <a:t>90%: I would recommend the school to other parents</a:t>
            </a: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6236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CF32-3DEC-32D4-81F5-BC17DAAC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80s%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16A5-811F-340B-6BE0-B549A131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88%: There is a good range of subjects available for my child at this school</a:t>
            </a:r>
          </a:p>
          <a:p>
            <a:r>
              <a:rPr lang="en-US" dirty="0">
                <a:ea typeface="Calibri"/>
                <a:cs typeface="Calibri"/>
              </a:rPr>
              <a:t>87%: The school makes sure its pupils are well behaved</a:t>
            </a:r>
          </a:p>
          <a:p>
            <a:r>
              <a:rPr lang="en-US" dirty="0">
                <a:ea typeface="Calibri"/>
                <a:cs typeface="Calibri"/>
              </a:rPr>
              <a:t>85%: My child can take part in clubs and activities at this school</a:t>
            </a:r>
          </a:p>
          <a:p>
            <a:r>
              <a:rPr lang="en-US" dirty="0">
                <a:ea typeface="Calibri"/>
                <a:cs typeface="Calibri"/>
              </a:rPr>
              <a:t>80%: The school lets me know how my child is doing</a:t>
            </a:r>
          </a:p>
          <a:p>
            <a:r>
              <a:rPr lang="en-US" dirty="0">
                <a:ea typeface="Calibri"/>
                <a:cs typeface="Calibri"/>
              </a:rPr>
              <a:t>80%: The school supports my child's wider personal development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904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6CF32-3DEC-32D4-81F5-BC17DAAC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70s%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216A5-811F-340B-6BE0-B549A13153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77%: When I have raised concerns with the school they have been dealt with properly</a:t>
            </a:r>
            <a:endParaRPr lang="en-US" dirty="0"/>
          </a:p>
          <a:p>
            <a:r>
              <a:rPr lang="en-US" dirty="0">
                <a:ea typeface="Calibri"/>
                <a:cs typeface="Calibri"/>
              </a:rPr>
              <a:t>75%: My child has SEN and the school gives the support they need (out of 12 responses) There is a good range of subjects available for my child at this school</a:t>
            </a:r>
            <a:endParaRPr lang="en-US"/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8407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table with numbers and text&#10;&#10;Description automatically generated">
            <a:extLst>
              <a:ext uri="{FF2B5EF4-FFF2-40B4-BE49-F238E27FC236}">
                <a16:creationId xmlns:a16="http://schemas.microsoft.com/office/drawing/2014/main" id="{FE8663D2-D4A4-570E-5D85-23EC7070DB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2303" y="1196181"/>
            <a:ext cx="8997290" cy="3264848"/>
          </a:xfrm>
        </p:spPr>
      </p:pic>
    </p:spTree>
    <p:extLst>
      <p:ext uri="{BB962C8B-B14F-4D97-AF65-F5344CB8AC3E}">
        <p14:creationId xmlns:p14="http://schemas.microsoft.com/office/powerpoint/2010/main" val="1486047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and blue sheet with black text&#10;&#10;Description automatically generated">
            <a:extLst>
              <a:ext uri="{FF2B5EF4-FFF2-40B4-BE49-F238E27FC236}">
                <a16:creationId xmlns:a16="http://schemas.microsoft.com/office/drawing/2014/main" id="{F5C77675-8B47-92CC-8461-77E241011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2690" y="452186"/>
            <a:ext cx="9671397" cy="4742928"/>
          </a:xfrm>
        </p:spPr>
      </p:pic>
    </p:spTree>
    <p:extLst>
      <p:ext uri="{BB962C8B-B14F-4D97-AF65-F5344CB8AC3E}">
        <p14:creationId xmlns:p14="http://schemas.microsoft.com/office/powerpoint/2010/main" val="243876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white text on a black background&#10;&#10;Description automatically generated">
            <a:extLst>
              <a:ext uri="{FF2B5EF4-FFF2-40B4-BE49-F238E27FC236}">
                <a16:creationId xmlns:a16="http://schemas.microsoft.com/office/drawing/2014/main" id="{07F99CC5-C79A-93C6-88F9-60268F726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569" y="236554"/>
            <a:ext cx="6808332" cy="6211804"/>
          </a:xfrm>
        </p:spPr>
      </p:pic>
    </p:spTree>
    <p:extLst>
      <p:ext uri="{BB962C8B-B14F-4D97-AF65-F5344CB8AC3E}">
        <p14:creationId xmlns:p14="http://schemas.microsoft.com/office/powerpoint/2010/main" val="18059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34935128730640B9690BC502037A42" ma:contentTypeVersion="18" ma:contentTypeDescription="Create a new document." ma:contentTypeScope="" ma:versionID="cb6a0e96c69a3b90d714992f2b37a30e">
  <xsd:schema xmlns:xsd="http://www.w3.org/2001/XMLSchema" xmlns:xs="http://www.w3.org/2001/XMLSchema" xmlns:p="http://schemas.microsoft.com/office/2006/metadata/properties" xmlns:ns2="8d1e7624-2656-4a39-9eff-d1646675e061" xmlns:ns3="16651c52-4f11-4f9b-9041-51df56c73f9c" targetNamespace="http://schemas.microsoft.com/office/2006/metadata/properties" ma:root="true" ma:fieldsID="3b6a2d52bf2b7f85588d7d537072f2d0" ns2:_="" ns3:_="">
    <xsd:import namespace="8d1e7624-2656-4a39-9eff-d1646675e061"/>
    <xsd:import namespace="16651c52-4f11-4f9b-9041-51df56c73f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1e7624-2656-4a39-9eff-d1646675e0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ff5ef56-57b2-4114-a744-e35a9ea4e6c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651c52-4f11-4f9b-9041-51df56c73f9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14b4200-d525-44c9-9c52-dbd07f9d16b4}" ma:internalName="TaxCatchAll" ma:showField="CatchAllData" ma:web="16651c52-4f11-4f9b-9041-51df56c73f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651c52-4f11-4f9b-9041-51df56c73f9c" xsi:nil="true"/>
    <lcf76f155ced4ddcb4097134ff3c332f xmlns="8d1e7624-2656-4a39-9eff-d1646675e06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9B5CF3E-AD20-458D-A899-169A1789A10F}">
  <ds:schemaRefs>
    <ds:schemaRef ds:uri="16651c52-4f11-4f9b-9041-51df56c73f9c"/>
    <ds:schemaRef ds:uri="8d1e7624-2656-4a39-9eff-d1646675e06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75F1A60A-2E39-4210-A353-C5266304E9B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993E8D-9124-4ADF-A0C7-9D8DB3181A9F}">
  <ds:schemaRefs>
    <ds:schemaRef ds:uri="http://schemas.microsoft.com/office/infopath/2007/PartnerControls"/>
    <ds:schemaRef ds:uri="http://purl.org/dc/dcmitype/"/>
    <ds:schemaRef ds:uri="http://www.w3.org/XML/1998/namespace"/>
    <ds:schemaRef ds:uri="http://purl.org/dc/terms/"/>
    <ds:schemaRef ds:uri="16651c52-4f11-4f9b-9041-51df56c73f9c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8d1e7624-2656-4a39-9eff-d1646675e06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184</Words>
  <Application>Microsoft Office PowerPoint</Application>
  <PresentationFormat>Widescreen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Parent Forum April 17th 2024 Parent Survey Results</vt:lpstr>
      <vt:lpstr>PowerPoint Presentation</vt:lpstr>
      <vt:lpstr>90s %</vt:lpstr>
      <vt:lpstr>80s%</vt:lpstr>
      <vt:lpstr>70s%</vt:lpstr>
      <vt:lpstr>PowerPoint Presentation</vt:lpstr>
      <vt:lpstr>PowerPoint Presentation</vt:lpstr>
      <vt:lpstr>PowerPoint Presentation</vt:lpstr>
    </vt:vector>
  </TitlesOfParts>
  <Company>Barley Lane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Henry</dc:creator>
  <cp:lastModifiedBy>M Henry</cp:lastModifiedBy>
  <cp:revision>88</cp:revision>
  <cp:lastPrinted>2024-04-15T07:10:51Z</cp:lastPrinted>
  <dcterms:created xsi:type="dcterms:W3CDTF">2021-07-21T20:22:51Z</dcterms:created>
  <dcterms:modified xsi:type="dcterms:W3CDTF">2024-05-17T15:44:54Z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0x010100E334935128730640B9690BC502037A42</vt:lpwstr>
  </property>
  <property fmtid="{D5CDD505-2E9C-101B-9397-08002B2CF9AE}" pid="3" name="MediaServiceImageTags">
    <vt:lpwstr/>
  </property>
</Properties>
</file>