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notesMasterIdLst>
    <p:notesMasterId r:id="rId16"/>
  </p:notesMasterIdLst>
  <p:sldIdLst>
    <p:sldId id="256" r:id="rId5"/>
    <p:sldId id="290" r:id="rId6"/>
    <p:sldId id="271" r:id="rId7"/>
    <p:sldId id="282" r:id="rId8"/>
    <p:sldId id="317" r:id="rId9"/>
    <p:sldId id="320" r:id="rId10"/>
    <p:sldId id="318" r:id="rId11"/>
    <p:sldId id="319" r:id="rId12"/>
    <p:sldId id="323" r:id="rId13"/>
    <p:sldId id="321" r:id="rId14"/>
    <p:sldId id="322"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A94BAD-82D7-FB3D-B2E8-360A8FDD12D6}" v="180" dt="2024-01-16T15:42:10.6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461" autoAdjust="0"/>
  </p:normalViewPr>
  <p:slideViewPr>
    <p:cSldViewPr snapToGrid="0">
      <p:cViewPr varScale="1">
        <p:scale>
          <a:sx n="89" d="100"/>
          <a:sy n="89" d="100"/>
        </p:scale>
        <p:origin x="174" y="7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31D3B0-241D-4E5F-BD18-FF34E1FA0A34}" type="datetimeFigureOut">
              <a:rPr lang="en-GB" smtClean="0"/>
              <a:t>26/01/2024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543821-5DB9-4AF2-86C6-D22CCEE25B15}" type="slidenum">
              <a:rPr lang="en-GB" smtClean="0"/>
              <a:t>‹#›</a:t>
            </a:fld>
            <a:endParaRPr lang="en-GB"/>
          </a:p>
        </p:txBody>
      </p:sp>
    </p:spTree>
    <p:extLst>
      <p:ext uri="{BB962C8B-B14F-4D97-AF65-F5344CB8AC3E}">
        <p14:creationId xmlns:p14="http://schemas.microsoft.com/office/powerpoint/2010/main" val="2729477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543821-5DB9-4AF2-86C6-D22CCEE25B15}" type="slidenum">
              <a:rPr lang="en-GB" smtClean="0"/>
              <a:t>4</a:t>
            </a:fld>
            <a:endParaRPr lang="en-GB"/>
          </a:p>
        </p:txBody>
      </p:sp>
    </p:spTree>
    <p:extLst>
      <p:ext uri="{BB962C8B-B14F-4D97-AF65-F5344CB8AC3E}">
        <p14:creationId xmlns:p14="http://schemas.microsoft.com/office/powerpoint/2010/main" val="4107025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8543821-5DB9-4AF2-86C6-D22CCEE25B15}" type="slidenum">
              <a:rPr lang="en-GB" smtClean="0"/>
              <a:t>5</a:t>
            </a:fld>
            <a:endParaRPr lang="en-GB"/>
          </a:p>
        </p:txBody>
      </p:sp>
    </p:spTree>
    <p:extLst>
      <p:ext uri="{BB962C8B-B14F-4D97-AF65-F5344CB8AC3E}">
        <p14:creationId xmlns:p14="http://schemas.microsoft.com/office/powerpoint/2010/main" val="3766973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8543821-5DB9-4AF2-86C6-D22CCEE25B15}" type="slidenum">
              <a:rPr lang="en-GB" smtClean="0"/>
              <a:t>6</a:t>
            </a:fld>
            <a:endParaRPr lang="en-GB"/>
          </a:p>
        </p:txBody>
      </p:sp>
    </p:spTree>
    <p:extLst>
      <p:ext uri="{BB962C8B-B14F-4D97-AF65-F5344CB8AC3E}">
        <p14:creationId xmlns:p14="http://schemas.microsoft.com/office/powerpoint/2010/main" val="464740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8543821-5DB9-4AF2-86C6-D22CCEE25B15}" type="slidenum">
              <a:rPr lang="en-GB" smtClean="0"/>
              <a:t>7</a:t>
            </a:fld>
            <a:endParaRPr lang="en-GB"/>
          </a:p>
        </p:txBody>
      </p:sp>
    </p:spTree>
    <p:extLst>
      <p:ext uri="{BB962C8B-B14F-4D97-AF65-F5344CB8AC3E}">
        <p14:creationId xmlns:p14="http://schemas.microsoft.com/office/powerpoint/2010/main" val="2467424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8543821-5DB9-4AF2-86C6-D22CCEE25B15}" type="slidenum">
              <a:rPr lang="en-GB" smtClean="0"/>
              <a:t>8</a:t>
            </a:fld>
            <a:endParaRPr lang="en-GB"/>
          </a:p>
        </p:txBody>
      </p:sp>
    </p:spTree>
    <p:extLst>
      <p:ext uri="{BB962C8B-B14F-4D97-AF65-F5344CB8AC3E}">
        <p14:creationId xmlns:p14="http://schemas.microsoft.com/office/powerpoint/2010/main" val="4258274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8543821-5DB9-4AF2-86C6-D22CCEE25B15}" type="slidenum">
              <a:rPr lang="en-GB" smtClean="0"/>
              <a:t>9</a:t>
            </a:fld>
            <a:endParaRPr lang="en-GB"/>
          </a:p>
        </p:txBody>
      </p:sp>
    </p:spTree>
    <p:extLst>
      <p:ext uri="{BB962C8B-B14F-4D97-AF65-F5344CB8AC3E}">
        <p14:creationId xmlns:p14="http://schemas.microsoft.com/office/powerpoint/2010/main" val="991543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8543821-5DB9-4AF2-86C6-D22CCEE25B15}" type="slidenum">
              <a:rPr lang="en-GB" smtClean="0"/>
              <a:t>10</a:t>
            </a:fld>
            <a:endParaRPr lang="en-GB"/>
          </a:p>
        </p:txBody>
      </p:sp>
    </p:spTree>
    <p:extLst>
      <p:ext uri="{BB962C8B-B14F-4D97-AF65-F5344CB8AC3E}">
        <p14:creationId xmlns:p14="http://schemas.microsoft.com/office/powerpoint/2010/main" val="1926407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543821-5DB9-4AF2-86C6-D22CCEE25B15}" type="slidenum">
              <a:rPr lang="en-GB" smtClean="0"/>
              <a:t>11</a:t>
            </a:fld>
            <a:endParaRPr lang="en-GB"/>
          </a:p>
        </p:txBody>
      </p:sp>
    </p:spTree>
    <p:extLst>
      <p:ext uri="{BB962C8B-B14F-4D97-AF65-F5344CB8AC3E}">
        <p14:creationId xmlns:p14="http://schemas.microsoft.com/office/powerpoint/2010/main" val="3346539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586B75A-687E-405C-8A0B-8D00578BA2C3}" type="datetimeFigureOut">
              <a:rPr lang="en-US" dirty="0"/>
              <a:pPr/>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1/26/2024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1/26/2024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B75A-687E-405C-8A0B-8D00578BA2C3}" type="datetimeFigureOut">
              <a:rPr lang="en-US" dirty="0"/>
              <a:pPr/>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5586B75A-687E-405C-8A0B-8D00578BA2C3}" type="datetimeFigureOut">
              <a:rPr lang="en-US" dirty="0"/>
              <a:pPr/>
              <a:t>1/26/2024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5586B75A-687E-405C-8A0B-8D00578BA2C3}" type="datetimeFigureOut">
              <a:rPr lang="en-US" dirty="0"/>
              <a:pPr/>
              <a:t>1/26/2024</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5586B75A-687E-405C-8A0B-8D00578BA2C3}" type="datetimeFigureOut">
              <a:rPr lang="en-US" dirty="0"/>
              <a:pPr/>
              <a:t>1/26/2024</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1/26/2024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1/26/2024</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1/26/2024</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21" descr="New LB Redbridge"/>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52429" y="5498696"/>
            <a:ext cx="126523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p:cNvGrpSpPr/>
          <p:nvPr/>
        </p:nvGrpSpPr>
        <p:grpSpPr>
          <a:xfrm>
            <a:off x="9177240" y="5267325"/>
            <a:ext cx="2958560" cy="806733"/>
            <a:chOff x="4251682" y="390740"/>
            <a:chExt cx="5864776" cy="1466194"/>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0264" y="390740"/>
              <a:ext cx="1466194" cy="1466194"/>
            </a:xfrm>
            <a:prstGeom prst="rect">
              <a:avLst/>
            </a:prstGeom>
            <a:ln w="12700">
              <a:solidFill>
                <a:schemeClr val="tx1"/>
              </a:solidFill>
            </a:ln>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1682" y="390740"/>
              <a:ext cx="1466194" cy="1466194"/>
            </a:xfrm>
            <a:prstGeom prst="rect">
              <a:avLst/>
            </a:prstGeom>
            <a:ln w="12700">
              <a:solidFill>
                <a:schemeClr val="tx1"/>
              </a:solidFill>
            </a:ln>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7876" y="390740"/>
              <a:ext cx="1466194" cy="1466194"/>
            </a:xfrm>
            <a:prstGeom prst="rect">
              <a:avLst/>
            </a:prstGeom>
            <a:ln w="12700">
              <a:solidFill>
                <a:schemeClr val="tx1"/>
              </a:solidFill>
            </a:ln>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64362" y="390740"/>
              <a:ext cx="1485902" cy="1466194"/>
            </a:xfrm>
            <a:prstGeom prst="rect">
              <a:avLst/>
            </a:prstGeom>
            <a:ln w="12700">
              <a:solidFill>
                <a:schemeClr val="tx1"/>
              </a:solidFill>
            </a:ln>
          </p:spPr>
        </p:pic>
      </p:grpSp>
      <p:sp>
        <p:nvSpPr>
          <p:cNvPr id="13" name="Title 12"/>
          <p:cNvSpPr>
            <a:spLocks noGrp="1"/>
          </p:cNvSpPr>
          <p:nvPr>
            <p:ph type="ctrTitle"/>
          </p:nvPr>
        </p:nvSpPr>
        <p:spPr/>
        <p:txBody>
          <a:bodyPr anchor="t" anchorCtr="1">
            <a:normAutofit fontScale="90000"/>
          </a:bodyPr>
          <a:lstStyle/>
          <a:p>
            <a:pPr algn="ctr"/>
            <a:r>
              <a:rPr lang="en-GB" b="1" dirty="0">
                <a:solidFill>
                  <a:schemeClr val="bg1"/>
                </a:solidFill>
              </a:rPr>
              <a:t>Parent </a:t>
            </a:r>
            <a:br>
              <a:rPr lang="en-GB" b="1" dirty="0">
                <a:solidFill>
                  <a:schemeClr val="bg1"/>
                </a:solidFill>
              </a:rPr>
            </a:br>
            <a:r>
              <a:rPr lang="en-GB" b="1" dirty="0">
                <a:solidFill>
                  <a:schemeClr val="bg1"/>
                </a:solidFill>
              </a:rPr>
              <a:t>Curriculum </a:t>
            </a:r>
            <a:br>
              <a:rPr lang="en-GB" b="1" dirty="0">
                <a:solidFill>
                  <a:schemeClr val="bg1"/>
                </a:solidFill>
              </a:rPr>
            </a:br>
            <a:r>
              <a:rPr lang="en-GB" b="1" dirty="0">
                <a:solidFill>
                  <a:schemeClr val="bg1"/>
                </a:solidFill>
              </a:rPr>
              <a:t>Information</a:t>
            </a:r>
            <a:br>
              <a:rPr lang="en-GB" b="1" dirty="0">
                <a:solidFill>
                  <a:schemeClr val="bg1"/>
                </a:solidFill>
              </a:rPr>
            </a:br>
            <a:br>
              <a:rPr lang="en-GB" dirty="0">
                <a:solidFill>
                  <a:schemeClr val="tx1"/>
                </a:solidFill>
              </a:rPr>
            </a:br>
            <a:r>
              <a:rPr lang="en-GB" dirty="0">
                <a:solidFill>
                  <a:schemeClr val="tx1"/>
                </a:solidFill>
              </a:rPr>
              <a:t>Year 5  Spring 2024</a:t>
            </a:r>
          </a:p>
        </p:txBody>
      </p:sp>
      <p:sp>
        <p:nvSpPr>
          <p:cNvPr id="17" name="Title 1"/>
          <p:cNvSpPr txBox="1">
            <a:spLocks/>
          </p:cNvSpPr>
          <p:nvPr/>
        </p:nvSpPr>
        <p:spPr>
          <a:xfrm>
            <a:off x="1704865" y="1768115"/>
            <a:ext cx="7315200" cy="1721612"/>
          </a:xfrm>
          <a:prstGeom prst="rect">
            <a:avLst/>
          </a:prstGeom>
        </p:spPr>
        <p:txBody>
          <a:bodyPr vert="horz" lIns="91440" tIns="45720" rIns="91440" bIns="45720" rtlCol="0" anchor="b">
            <a:normAutofit fontScale="82500" lnSpcReduction="20000"/>
          </a:bodyPr>
          <a:lstStyle>
            <a:lvl1pPr algn="l" defTabSz="914400" rtl="0" eaLnBrk="1" latinLnBrk="0" hangingPunct="1">
              <a:lnSpc>
                <a:spcPct val="90000"/>
              </a:lnSpc>
              <a:spcBef>
                <a:spcPct val="0"/>
              </a:spcBef>
              <a:buNone/>
              <a:defRPr sz="5900" kern="1200" spc="-100" baseline="0">
                <a:solidFill>
                  <a:srgbClr val="FFFFFF"/>
                </a:solidFill>
                <a:latin typeface="+mj-lt"/>
                <a:ea typeface="+mj-ea"/>
                <a:cs typeface="+mj-cs"/>
              </a:defRPr>
            </a:lvl1pPr>
          </a:lstStyle>
          <a:p>
            <a:br>
              <a:rPr lang="en-GB"/>
            </a:br>
            <a:br>
              <a:rPr lang="en-GB"/>
            </a:br>
            <a:endParaRPr lang="en-GB"/>
          </a:p>
        </p:txBody>
      </p:sp>
      <p:sp>
        <p:nvSpPr>
          <p:cNvPr id="15" name="Rectangle 14"/>
          <p:cNvSpPr/>
          <p:nvPr/>
        </p:nvSpPr>
        <p:spPr>
          <a:xfrm>
            <a:off x="9340653" y="5182285"/>
            <a:ext cx="2795146" cy="861774"/>
          </a:xfrm>
          <a:prstGeom prst="rect">
            <a:avLst/>
          </a:prstGeom>
        </p:spPr>
        <p:txBody>
          <a:bodyPr wrap="square">
            <a:spAutoFit/>
          </a:bodyPr>
          <a:lstStyle/>
          <a:p>
            <a:pPr algn="ctr"/>
            <a:br>
              <a:rPr lang="en-GB" sz="2500"/>
            </a:br>
            <a:endParaRPr lang="en-GB" sz="2500"/>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77239" y="703357"/>
            <a:ext cx="3014761" cy="2786370"/>
          </a:xfrm>
          <a:prstGeom prst="rect">
            <a:avLst/>
          </a:prstGeom>
        </p:spPr>
      </p:pic>
      <p:pic>
        <p:nvPicPr>
          <p:cNvPr id="19" name="Picture 18"/>
          <p:cNvPicPr>
            <a:picLocks noChangeAspect="1"/>
          </p:cNvPicPr>
          <p:nvPr/>
        </p:nvPicPr>
        <p:blipFill>
          <a:blip r:embed="rId8"/>
          <a:stretch>
            <a:fillRect/>
          </a:stretch>
        </p:blipFill>
        <p:spPr>
          <a:xfrm>
            <a:off x="9177240" y="3489727"/>
            <a:ext cx="2958560" cy="1777598"/>
          </a:xfrm>
          <a:prstGeom prst="rect">
            <a:avLst/>
          </a:prstGeom>
          <a:ln>
            <a:solidFill>
              <a:schemeClr val="tx1"/>
            </a:solidFill>
          </a:ln>
        </p:spPr>
      </p:pic>
    </p:spTree>
    <p:extLst>
      <p:ext uri="{BB962C8B-B14F-4D97-AF65-F5344CB8AC3E}">
        <p14:creationId xmlns:p14="http://schemas.microsoft.com/office/powerpoint/2010/main" val="1143175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Communication with Parents</a:t>
            </a:r>
          </a:p>
        </p:txBody>
      </p:sp>
      <p:sp>
        <p:nvSpPr>
          <p:cNvPr id="3" name="Content Placeholder 2"/>
          <p:cNvSpPr>
            <a:spLocks noGrp="1"/>
          </p:cNvSpPr>
          <p:nvPr>
            <p:ph idx="1"/>
          </p:nvPr>
        </p:nvSpPr>
        <p:spPr/>
        <p:txBody>
          <a:bodyPr>
            <a:normAutofit fontScale="85000" lnSpcReduction="10000"/>
          </a:bodyPr>
          <a:lstStyle/>
          <a:p>
            <a:pPr marL="0" indent="0">
              <a:lnSpc>
                <a:spcPct val="150000"/>
              </a:lnSpc>
              <a:buNone/>
            </a:pPr>
            <a:r>
              <a:rPr lang="en-GB" dirty="0"/>
              <a:t>Homework and spellings are set every Friday on Purple Mash, please support your children in completing their homework online/books . Children also have the option of taking a reading book home each week, which they can change when needed. Children also visit our school library once a fortnight, please remind children to bring library books to school on a Wednesday. In addition to supporting your child with their homework, please encourage them to read for at least fifteen minutes each day. </a:t>
            </a:r>
          </a:p>
          <a:p>
            <a:pPr marL="0" indent="0">
              <a:lnSpc>
                <a:spcPct val="150000"/>
              </a:lnSpc>
              <a:buNone/>
            </a:pPr>
            <a:r>
              <a:rPr lang="en-GB" dirty="0"/>
              <a:t>We hope that this information has given you an insight into our learning for this term. If you have any other questions about the curriculum, please arrange a meeting with your child’s class teacher, this can be done via the school office. </a:t>
            </a:r>
          </a:p>
          <a:p>
            <a:pPr marL="0" indent="0">
              <a:lnSpc>
                <a:spcPct val="150000"/>
              </a:lnSpc>
              <a:buNone/>
            </a:pPr>
            <a:r>
              <a:rPr lang="en-GB" dirty="0"/>
              <a:t>You can also find our Spring Topic Web on the school website, this will provide you with an overview of topics taught.</a:t>
            </a:r>
          </a:p>
        </p:txBody>
      </p:sp>
      <p:pic>
        <p:nvPicPr>
          <p:cNvPr id="4" name="Picture 2" descr="Final Letterhead 1"/>
          <p:cNvPicPr>
            <a:picLocks noChangeAspect="1" noChangeArrowheads="1"/>
          </p:cNvPicPr>
          <p:nvPr/>
        </p:nvPicPr>
        <p:blipFill rotWithShape="1">
          <a:blip r:embed="rId3">
            <a:extLst>
              <a:ext uri="{28A0092B-C50C-407E-A947-70E740481C1C}">
                <a14:useLocalDpi xmlns:a14="http://schemas.microsoft.com/office/drawing/2010/main" val="0"/>
              </a:ext>
            </a:extLst>
          </a:blip>
          <a:srcRect l="24536" b="43048"/>
          <a:stretch/>
        </p:blipFill>
        <p:spPr bwMode="auto">
          <a:xfrm>
            <a:off x="0" y="6145000"/>
            <a:ext cx="4558937" cy="7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3155" t="31442" r="33154" b="16196"/>
          <a:stretch/>
        </p:blipFill>
        <p:spPr>
          <a:xfrm>
            <a:off x="114300" y="121476"/>
            <a:ext cx="563201" cy="617957"/>
          </a:xfrm>
          <a:prstGeom prst="rect">
            <a:avLst/>
          </a:prstGeom>
        </p:spPr>
      </p:pic>
      <p:pic>
        <p:nvPicPr>
          <p:cNvPr id="7" name="Picture 2" descr="Social Distancing Primary School Signs and Dividers - Sussex Signs"/>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9878" y="4936503"/>
            <a:ext cx="2693564" cy="1048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9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8"/>
            <a:ext cx="2947482" cy="2981438"/>
          </a:xfrm>
        </p:spPr>
        <p:txBody>
          <a:bodyPr>
            <a:normAutofit/>
          </a:bodyPr>
          <a:lstStyle/>
          <a:p>
            <a:r>
              <a:rPr lang="en-GB" sz="3200" b="1"/>
              <a:t>Any questions?</a:t>
            </a:r>
          </a:p>
        </p:txBody>
      </p:sp>
      <p:sp>
        <p:nvSpPr>
          <p:cNvPr id="3" name="Content Placeholder 2"/>
          <p:cNvSpPr>
            <a:spLocks noGrp="1"/>
          </p:cNvSpPr>
          <p:nvPr>
            <p:ph idx="1"/>
          </p:nvPr>
        </p:nvSpPr>
        <p:spPr/>
        <p:txBody>
          <a:bodyPr>
            <a:normAutofit/>
          </a:bodyPr>
          <a:lstStyle/>
          <a:p>
            <a:pPr marL="0" indent="0">
              <a:buNone/>
            </a:pPr>
            <a:r>
              <a:rPr lang="en-GB" b="1" dirty="0"/>
              <a:t>Please do not hesitate to contact us if you have any further questions.</a:t>
            </a:r>
          </a:p>
          <a:p>
            <a:pPr marL="0" indent="0">
              <a:buNone/>
            </a:pPr>
            <a:endParaRPr lang="en-GB" b="1" dirty="0"/>
          </a:p>
          <a:p>
            <a:pPr marL="0" indent="0">
              <a:buNone/>
            </a:pPr>
            <a:r>
              <a:rPr lang="en-GB" b="1" dirty="0"/>
              <a:t>We hope you found the information shared useful.</a:t>
            </a:r>
          </a:p>
          <a:p>
            <a:pPr marL="0" indent="0">
              <a:buNone/>
            </a:pPr>
            <a:endParaRPr lang="en-GB" b="1" dirty="0"/>
          </a:p>
          <a:p>
            <a:pPr marL="0" indent="0">
              <a:buNone/>
            </a:pPr>
            <a:r>
              <a:rPr lang="en-GB" b="1" dirty="0"/>
              <a:t>Thank you for joining.</a:t>
            </a:r>
          </a:p>
        </p:txBody>
      </p:sp>
      <p:pic>
        <p:nvPicPr>
          <p:cNvPr id="4" name="Picture 2" descr="Final Letterhead 1"/>
          <p:cNvPicPr>
            <a:picLocks noChangeAspect="1" noChangeArrowheads="1"/>
          </p:cNvPicPr>
          <p:nvPr/>
        </p:nvPicPr>
        <p:blipFill rotWithShape="1">
          <a:blip r:embed="rId3">
            <a:extLst>
              <a:ext uri="{28A0092B-C50C-407E-A947-70E740481C1C}">
                <a14:useLocalDpi xmlns:a14="http://schemas.microsoft.com/office/drawing/2010/main" val="0"/>
              </a:ext>
            </a:extLst>
          </a:blip>
          <a:srcRect l="24536" b="43048"/>
          <a:stretch/>
        </p:blipFill>
        <p:spPr bwMode="auto">
          <a:xfrm>
            <a:off x="0" y="6145000"/>
            <a:ext cx="4558937" cy="7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3155" t="31442" r="33154" b="16196"/>
          <a:stretch/>
        </p:blipFill>
        <p:spPr>
          <a:xfrm>
            <a:off x="114300" y="121476"/>
            <a:ext cx="563201" cy="617957"/>
          </a:xfrm>
          <a:prstGeom prst="rect">
            <a:avLst/>
          </a:prstGeom>
        </p:spPr>
      </p:pic>
      <p:pic>
        <p:nvPicPr>
          <p:cNvPr id="5" name="Picture 4"/>
          <p:cNvPicPr>
            <a:picLocks noChangeAspect="1"/>
          </p:cNvPicPr>
          <p:nvPr/>
        </p:nvPicPr>
        <p:blipFill rotWithShape="1">
          <a:blip r:embed="rId5"/>
          <a:srcRect r="20143" b="13486"/>
          <a:stretch/>
        </p:blipFill>
        <p:spPr>
          <a:xfrm>
            <a:off x="180976" y="4019550"/>
            <a:ext cx="3143249" cy="1915460"/>
          </a:xfrm>
          <a:prstGeom prst="rect">
            <a:avLst/>
          </a:prstGeom>
          <a:noFill/>
          <a:ln>
            <a:solidFill>
              <a:schemeClr val="tx1"/>
            </a:solidFill>
          </a:ln>
        </p:spPr>
      </p:pic>
    </p:spTree>
    <p:extLst>
      <p:ext uri="{BB962C8B-B14F-4D97-AF65-F5344CB8AC3E}">
        <p14:creationId xmlns:p14="http://schemas.microsoft.com/office/powerpoint/2010/main" val="3472375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8"/>
            <a:ext cx="2947482" cy="3812666"/>
          </a:xfrm>
        </p:spPr>
        <p:txBody>
          <a:bodyPr/>
          <a:lstStyle/>
          <a:p>
            <a:r>
              <a:rPr lang="en-GB" b="1"/>
              <a:t>School Vision and Motto</a:t>
            </a:r>
          </a:p>
        </p:txBody>
      </p:sp>
      <p:sp>
        <p:nvSpPr>
          <p:cNvPr id="3" name="Content Placeholder 2"/>
          <p:cNvSpPr>
            <a:spLocks noGrp="1"/>
          </p:cNvSpPr>
          <p:nvPr>
            <p:ph idx="1"/>
          </p:nvPr>
        </p:nvSpPr>
        <p:spPr/>
        <p:txBody>
          <a:bodyPr anchor="t"/>
          <a:lstStyle/>
          <a:p>
            <a:pPr marL="0" indent="0" algn="ctr">
              <a:buNone/>
            </a:pPr>
            <a:r>
              <a:rPr lang="en-US"/>
              <a:t>At Barley Lane Primary School it is important that we all work together to ensure that everyone feels happy, safe and ready to learn. </a:t>
            </a:r>
          </a:p>
          <a:p>
            <a:pPr marL="0" indent="0" algn="ctr">
              <a:buNone/>
            </a:pPr>
            <a:endParaRPr lang="en-US" b="1" u="sng"/>
          </a:p>
          <a:p>
            <a:pPr marL="0" indent="0" algn="ctr">
              <a:buNone/>
            </a:pPr>
            <a:r>
              <a:rPr lang="en-US" b="1" u="sng"/>
              <a:t>Our School Motto</a:t>
            </a:r>
            <a:endParaRPr lang="en-GB"/>
          </a:p>
          <a:p>
            <a:pPr marL="0" indent="0" algn="ctr">
              <a:buNone/>
            </a:pPr>
            <a:r>
              <a:rPr lang="en-US" sz="4000"/>
              <a:t>B</a:t>
            </a:r>
            <a:r>
              <a:rPr lang="en-US"/>
              <a:t>elieve in yourself, </a:t>
            </a:r>
            <a:r>
              <a:rPr lang="en-US" sz="4000"/>
              <a:t>L</a:t>
            </a:r>
            <a:r>
              <a:rPr lang="en-US"/>
              <a:t>earn together,</a:t>
            </a:r>
            <a:r>
              <a:rPr lang="en-US" sz="4000"/>
              <a:t> P</a:t>
            </a:r>
            <a:r>
              <a:rPr lang="en-US"/>
              <a:t>ersevere</a:t>
            </a:r>
            <a:r>
              <a:rPr lang="en-US" sz="4000"/>
              <a:t> </a:t>
            </a:r>
            <a:r>
              <a:rPr lang="en-US"/>
              <a:t>and </a:t>
            </a:r>
            <a:r>
              <a:rPr lang="en-US" sz="4000"/>
              <a:t>S</a:t>
            </a:r>
            <a:r>
              <a:rPr lang="en-US"/>
              <a:t>ucceed</a:t>
            </a:r>
            <a:endParaRPr lang="en-GB"/>
          </a:p>
          <a:p>
            <a:pPr algn="ctr"/>
            <a:endParaRPr lang="en-US"/>
          </a:p>
        </p:txBody>
      </p:sp>
      <p:pic>
        <p:nvPicPr>
          <p:cNvPr id="4" name="Picture 2" descr="Final Letterhead 1"/>
          <p:cNvPicPr>
            <a:picLocks noChangeAspect="1" noChangeArrowheads="1"/>
          </p:cNvPicPr>
          <p:nvPr/>
        </p:nvPicPr>
        <p:blipFill rotWithShape="1">
          <a:blip r:embed="rId2">
            <a:extLst>
              <a:ext uri="{28A0092B-C50C-407E-A947-70E740481C1C}">
                <a14:useLocalDpi xmlns:a14="http://schemas.microsoft.com/office/drawing/2010/main" val="0"/>
              </a:ext>
            </a:extLst>
          </a:blip>
          <a:srcRect l="24536" b="43048"/>
          <a:stretch/>
        </p:blipFill>
        <p:spPr bwMode="auto">
          <a:xfrm>
            <a:off x="0" y="6145000"/>
            <a:ext cx="4558937" cy="7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3155" t="31442" r="33154" b="16196"/>
          <a:stretch/>
        </p:blipFill>
        <p:spPr>
          <a:xfrm>
            <a:off x="114300" y="121476"/>
            <a:ext cx="563201" cy="617957"/>
          </a:xfrm>
          <a:prstGeom prst="rect">
            <a:avLst/>
          </a:prstGeom>
        </p:spPr>
      </p:pic>
      <p:pic>
        <p:nvPicPr>
          <p:cNvPr id="3074" name="Picture 2" descr="long board 1000x8800mm 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2469" y="4737100"/>
            <a:ext cx="7283824" cy="825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Social Distancing Primary School Signs and Dividers - Sussex Signs"/>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9878" y="4936503"/>
            <a:ext cx="2693564" cy="1048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780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8"/>
            <a:ext cx="2947482" cy="3008430"/>
          </a:xfrm>
        </p:spPr>
        <p:txBody>
          <a:bodyPr/>
          <a:lstStyle/>
          <a:p>
            <a:r>
              <a:rPr lang="en-GB" b="1"/>
              <a:t>Meeting </a:t>
            </a:r>
            <a:br>
              <a:rPr lang="en-GB" b="1"/>
            </a:br>
            <a:r>
              <a:rPr lang="en-GB" b="1"/>
              <a:t>Outline</a:t>
            </a:r>
          </a:p>
        </p:txBody>
      </p:sp>
      <p:pic>
        <p:nvPicPr>
          <p:cNvPr id="4" name="Picture 2" descr="Final Letterhead 1"/>
          <p:cNvPicPr>
            <a:picLocks noChangeAspect="1" noChangeArrowheads="1"/>
          </p:cNvPicPr>
          <p:nvPr/>
        </p:nvPicPr>
        <p:blipFill rotWithShape="1">
          <a:blip r:embed="rId2">
            <a:extLst>
              <a:ext uri="{28A0092B-C50C-407E-A947-70E740481C1C}">
                <a14:useLocalDpi xmlns:a14="http://schemas.microsoft.com/office/drawing/2010/main" val="0"/>
              </a:ext>
            </a:extLst>
          </a:blip>
          <a:srcRect l="24536" b="43048"/>
          <a:stretch/>
        </p:blipFill>
        <p:spPr bwMode="auto">
          <a:xfrm>
            <a:off x="0" y="6145000"/>
            <a:ext cx="4558937" cy="7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3155" t="31442" r="33154" b="16196"/>
          <a:stretch/>
        </p:blipFill>
        <p:spPr>
          <a:xfrm>
            <a:off x="10772775" y="246151"/>
            <a:ext cx="848951" cy="931488"/>
          </a:xfrm>
          <a:prstGeom prst="rect">
            <a:avLst/>
          </a:prstGeom>
        </p:spPr>
      </p:pic>
      <p:sp>
        <p:nvSpPr>
          <p:cNvPr id="5" name="Content Placeholder 4"/>
          <p:cNvSpPr>
            <a:spLocks noGrp="1"/>
          </p:cNvSpPr>
          <p:nvPr>
            <p:ph idx="1"/>
          </p:nvPr>
        </p:nvSpPr>
        <p:spPr/>
        <p:txBody>
          <a:bodyPr/>
          <a:lstStyle/>
          <a:p>
            <a:r>
              <a:rPr lang="en-GB" dirty="0"/>
              <a:t>1. Welcome</a:t>
            </a:r>
          </a:p>
          <a:p>
            <a:r>
              <a:rPr lang="en-GB" dirty="0"/>
              <a:t>2. Spring Curriculum Topics and Big Question</a:t>
            </a:r>
          </a:p>
          <a:p>
            <a:r>
              <a:rPr lang="en-GB" dirty="0"/>
              <a:t>3. English </a:t>
            </a:r>
          </a:p>
          <a:p>
            <a:r>
              <a:rPr lang="en-GB" dirty="0"/>
              <a:t>4. Maths</a:t>
            </a:r>
          </a:p>
          <a:p>
            <a:r>
              <a:rPr lang="en-GB" dirty="0"/>
              <a:t>5. Science</a:t>
            </a:r>
          </a:p>
          <a:p>
            <a:r>
              <a:rPr lang="en-GB" dirty="0"/>
              <a:t>6. Foundation Subjects</a:t>
            </a:r>
          </a:p>
          <a:p>
            <a:r>
              <a:rPr lang="en-GB" dirty="0"/>
              <a:t>7. Communication</a:t>
            </a:r>
          </a:p>
          <a:p>
            <a:r>
              <a:rPr lang="en-GB" dirty="0"/>
              <a:t>8. Questions</a:t>
            </a:r>
          </a:p>
          <a:p>
            <a:pPr algn="ctr"/>
            <a:endParaRPr lang="en-GB" dirty="0"/>
          </a:p>
        </p:txBody>
      </p:sp>
      <p:pic>
        <p:nvPicPr>
          <p:cNvPr id="9" name="Picture 2" descr="Poets board 765x1200mm copy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9" y="4051160"/>
            <a:ext cx="2880806" cy="1834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320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60367" y="1474901"/>
            <a:ext cx="7037318" cy="1702793"/>
          </a:xfrm>
          <a:ln>
            <a:noFill/>
          </a:ln>
        </p:spPr>
        <p:txBody>
          <a:bodyPr anchor="t" anchorCtr="0">
            <a:normAutofit fontScale="40000" lnSpcReduction="20000"/>
          </a:bodyPr>
          <a:lstStyle/>
          <a:p>
            <a:pPr marL="0" indent="0">
              <a:buNone/>
            </a:pPr>
            <a:r>
              <a:rPr lang="en-GB" sz="7200" b="1" dirty="0"/>
              <a:t>Spring Topic: To infinity and beyond </a:t>
            </a:r>
          </a:p>
          <a:p>
            <a:pPr marL="0" indent="0">
              <a:buNone/>
            </a:pPr>
            <a:endParaRPr lang="en-GB" sz="7000" b="1" dirty="0"/>
          </a:p>
          <a:p>
            <a:pPr marL="0" indent="0">
              <a:buNone/>
            </a:pPr>
            <a:r>
              <a:rPr lang="en-GB" sz="7000" b="1" dirty="0"/>
              <a:t>Big Question: Does exploration know no boundaries?</a:t>
            </a:r>
          </a:p>
          <a:p>
            <a:pPr marL="0" indent="0">
              <a:buNone/>
            </a:pPr>
            <a:endParaRPr lang="en-GB" sz="3200" b="1" dirty="0"/>
          </a:p>
          <a:p>
            <a:pPr marL="0" indent="0">
              <a:buNone/>
            </a:pPr>
            <a:endParaRPr lang="en-GB" sz="3200" b="1" dirty="0"/>
          </a:p>
        </p:txBody>
      </p:sp>
      <p:sp>
        <p:nvSpPr>
          <p:cNvPr id="2" name="Title 1"/>
          <p:cNvSpPr>
            <a:spLocks noGrp="1"/>
          </p:cNvSpPr>
          <p:nvPr>
            <p:ph type="title"/>
          </p:nvPr>
        </p:nvSpPr>
        <p:spPr>
          <a:xfrm>
            <a:off x="252919" y="1123838"/>
            <a:ext cx="2947482" cy="3482534"/>
          </a:xfrm>
        </p:spPr>
        <p:txBody>
          <a:bodyPr/>
          <a:lstStyle/>
          <a:p>
            <a:r>
              <a:rPr lang="en-GB" b="1"/>
              <a:t>Spring</a:t>
            </a:r>
            <a:br>
              <a:rPr lang="en-GB" b="1" dirty="0"/>
            </a:br>
            <a:r>
              <a:rPr lang="en-GB" b="1" dirty="0"/>
              <a:t>Curriculum Topics</a:t>
            </a:r>
          </a:p>
        </p:txBody>
      </p:sp>
      <p:pic>
        <p:nvPicPr>
          <p:cNvPr id="4" name="Picture 2" descr="Final Letterhead 1"/>
          <p:cNvPicPr>
            <a:picLocks noChangeAspect="1" noChangeArrowheads="1"/>
          </p:cNvPicPr>
          <p:nvPr/>
        </p:nvPicPr>
        <p:blipFill rotWithShape="1">
          <a:blip r:embed="rId3">
            <a:extLst>
              <a:ext uri="{28A0092B-C50C-407E-A947-70E740481C1C}">
                <a14:useLocalDpi xmlns:a14="http://schemas.microsoft.com/office/drawing/2010/main" val="0"/>
              </a:ext>
            </a:extLst>
          </a:blip>
          <a:srcRect l="24536" b="43048"/>
          <a:stretch/>
        </p:blipFill>
        <p:spPr bwMode="auto">
          <a:xfrm>
            <a:off x="0" y="6145000"/>
            <a:ext cx="4558937" cy="7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3155" t="31442" r="33154" b="16196"/>
          <a:stretch/>
        </p:blipFill>
        <p:spPr>
          <a:xfrm>
            <a:off x="114300" y="121476"/>
            <a:ext cx="563201" cy="617957"/>
          </a:xfrm>
          <a:prstGeom prst="rect">
            <a:avLst/>
          </a:prstGeom>
        </p:spPr>
      </p:pic>
      <p:pic>
        <p:nvPicPr>
          <p:cNvPr id="8" name="Picture 2" descr="Social distancing means standing 6 feet apart. Here's what that actually  looks lik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899" y="4606371"/>
            <a:ext cx="2280625" cy="12806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Was There Life On Mars? NASA's $2 Billion 'Bot Launches This Week On Unique  'Sample Return' Mission">
            <a:extLst>
              <a:ext uri="{FF2B5EF4-FFF2-40B4-BE49-F238E27FC236}">
                <a16:creationId xmlns:a16="http://schemas.microsoft.com/office/drawing/2014/main" id="{C02AAE39-3174-4718-A9BD-DF36EA6791E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0367" y="3304434"/>
            <a:ext cx="4820590" cy="2711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317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7"/>
            <a:ext cx="2947482" cy="3067163"/>
          </a:xfrm>
        </p:spPr>
        <p:txBody>
          <a:bodyPr/>
          <a:lstStyle/>
          <a:p>
            <a:r>
              <a:rPr lang="en-GB" b="1"/>
              <a:t>English</a:t>
            </a:r>
          </a:p>
        </p:txBody>
      </p:sp>
      <p:pic>
        <p:nvPicPr>
          <p:cNvPr id="4" name="Picture 2" descr="Final Letterhead 1"/>
          <p:cNvPicPr>
            <a:picLocks noChangeAspect="1" noChangeArrowheads="1"/>
          </p:cNvPicPr>
          <p:nvPr/>
        </p:nvPicPr>
        <p:blipFill rotWithShape="1">
          <a:blip r:embed="rId3">
            <a:extLst>
              <a:ext uri="{28A0092B-C50C-407E-A947-70E740481C1C}">
                <a14:useLocalDpi xmlns:a14="http://schemas.microsoft.com/office/drawing/2010/main" val="0"/>
              </a:ext>
            </a:extLst>
          </a:blip>
          <a:srcRect l="24536" b="43048"/>
          <a:stretch/>
        </p:blipFill>
        <p:spPr bwMode="auto">
          <a:xfrm>
            <a:off x="0" y="6145000"/>
            <a:ext cx="4558937" cy="7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3155" t="31442" r="33154" b="16196"/>
          <a:stretch/>
        </p:blipFill>
        <p:spPr>
          <a:xfrm>
            <a:off x="114300" y="121476"/>
            <a:ext cx="563201" cy="617957"/>
          </a:xfrm>
          <a:prstGeom prst="rect">
            <a:avLst/>
          </a:prstGeom>
        </p:spPr>
      </p:pic>
      <p:pic>
        <p:nvPicPr>
          <p:cNvPr id="5" name="Picture 4"/>
          <p:cNvPicPr>
            <a:picLocks noChangeAspect="1"/>
          </p:cNvPicPr>
          <p:nvPr/>
        </p:nvPicPr>
        <p:blipFill>
          <a:blip r:embed="rId5"/>
          <a:stretch>
            <a:fillRect/>
          </a:stretch>
        </p:blipFill>
        <p:spPr>
          <a:xfrm>
            <a:off x="114300" y="4013200"/>
            <a:ext cx="3153301" cy="1971548"/>
          </a:xfrm>
          <a:prstGeom prst="rect">
            <a:avLst/>
          </a:prstGeom>
          <a:noFill/>
          <a:ln>
            <a:solidFill>
              <a:schemeClr val="tx1"/>
            </a:solidFill>
          </a:ln>
        </p:spPr>
      </p:pic>
      <p:sp>
        <p:nvSpPr>
          <p:cNvPr id="7" name="TextBox 6">
            <a:extLst>
              <a:ext uri="{FF2B5EF4-FFF2-40B4-BE49-F238E27FC236}">
                <a16:creationId xmlns:a16="http://schemas.microsoft.com/office/drawing/2014/main" id="{58406143-39D4-2E4A-8C7F-1962FDD3B02F}"/>
              </a:ext>
            </a:extLst>
          </p:cNvPr>
          <p:cNvSpPr txBox="1"/>
          <p:nvPr/>
        </p:nvSpPr>
        <p:spPr>
          <a:xfrm>
            <a:off x="3557906" y="434719"/>
            <a:ext cx="8025094" cy="5366355"/>
          </a:xfrm>
          <a:prstGeom prst="rect">
            <a:avLst/>
          </a:prstGeom>
          <a:noFill/>
        </p:spPr>
        <p:txBody>
          <a:bodyPr wrap="square" lIns="91440" tIns="45720" rIns="91440" bIns="45720" rtlCol="0" anchor="t">
            <a:spAutoFit/>
          </a:bodyPr>
          <a:lstStyle/>
          <a:p>
            <a:r>
              <a:rPr lang="en-US" dirty="0">
                <a:solidFill>
                  <a:schemeClr val="tx1">
                    <a:lumMod val="65000"/>
                    <a:lumOff val="35000"/>
                  </a:schemeClr>
                </a:solidFill>
              </a:rPr>
              <a:t>Our key texts are:  </a:t>
            </a:r>
          </a:p>
          <a:p>
            <a:r>
              <a:rPr lang="en-US" dirty="0">
                <a:solidFill>
                  <a:srgbClr val="FF0000"/>
                </a:solidFill>
              </a:rPr>
              <a:t>Writing focus-</a:t>
            </a:r>
            <a:r>
              <a:rPr lang="en-US" dirty="0">
                <a:solidFill>
                  <a:schemeClr val="tx1">
                    <a:lumMod val="65000"/>
                    <a:lumOff val="35000"/>
                  </a:schemeClr>
                </a:solidFill>
                <a:ea typeface="+mn-lt"/>
                <a:cs typeface="+mn-lt"/>
              </a:rPr>
              <a:t>Curiosity- The Story of a Mars Rover, All Summer in a Day, </a:t>
            </a:r>
            <a:endParaRPr lang="en-US" dirty="0">
              <a:solidFill>
                <a:schemeClr val="tx1">
                  <a:lumMod val="65000"/>
                  <a:lumOff val="35000"/>
                </a:schemeClr>
              </a:solidFill>
            </a:endParaRPr>
          </a:p>
          <a:p>
            <a:r>
              <a:rPr lang="en-US" dirty="0">
                <a:solidFill>
                  <a:srgbClr val="FF0000"/>
                </a:solidFill>
              </a:rPr>
              <a:t>Reading focus- </a:t>
            </a:r>
            <a:r>
              <a:rPr lang="en-US" dirty="0">
                <a:solidFill>
                  <a:schemeClr val="tx1">
                    <a:lumMod val="65000"/>
                    <a:lumOff val="35000"/>
                  </a:schemeClr>
                </a:solidFill>
                <a:ea typeface="+mn-lt"/>
                <a:cs typeface="+mn-lt"/>
              </a:rPr>
              <a:t>Shackleton's Journey</a:t>
            </a:r>
          </a:p>
          <a:p>
            <a:r>
              <a:rPr lang="en-US" dirty="0">
                <a:solidFill>
                  <a:srgbClr val="FF0000"/>
                </a:solidFill>
              </a:rPr>
              <a:t>Grammar focus- </a:t>
            </a:r>
            <a:r>
              <a:rPr lang="en-US" dirty="0">
                <a:solidFill>
                  <a:schemeClr val="tx1">
                    <a:lumMod val="65000"/>
                    <a:lumOff val="35000"/>
                  </a:schemeClr>
                </a:solidFill>
                <a:ea typeface="+mn-lt"/>
                <a:cs typeface="+mn-lt"/>
              </a:rPr>
              <a:t>relative clauses, brackets and dashes for </a:t>
            </a:r>
          </a:p>
          <a:p>
            <a:r>
              <a:rPr lang="en-US" dirty="0">
                <a:solidFill>
                  <a:schemeClr val="tx1">
                    <a:lumMod val="65000"/>
                    <a:lumOff val="35000"/>
                  </a:schemeClr>
                </a:solidFill>
                <a:ea typeface="+mn-lt"/>
                <a:cs typeface="+mn-lt"/>
              </a:rPr>
              <a:t>Parenthesis, commas for clarity.</a:t>
            </a:r>
          </a:p>
          <a:p>
            <a:r>
              <a:rPr lang="en-US" dirty="0">
                <a:solidFill>
                  <a:srgbClr val="FF0000"/>
                </a:solidFill>
              </a:rPr>
              <a:t>Speaking and listening- </a:t>
            </a:r>
            <a:r>
              <a:rPr lang="en-US" dirty="0"/>
              <a:t>Debate related to 'Does exploration know no boundaries?' Diversity- links to wider world and across historical eras. </a:t>
            </a:r>
          </a:p>
          <a:p>
            <a:endParaRPr lang="en-US" dirty="0">
              <a:solidFill>
                <a:srgbClr val="FF0000"/>
              </a:solidFill>
            </a:endParaRPr>
          </a:p>
          <a:p>
            <a:r>
              <a:rPr lang="en-US" dirty="0">
                <a:solidFill>
                  <a:schemeClr val="tx1">
                    <a:lumMod val="65000"/>
                    <a:lumOff val="35000"/>
                  </a:schemeClr>
                </a:solidFill>
              </a:rPr>
              <a:t>Our key texts for spring are ‘Curiosity: The Story of a Mars Rover’ by Markus</a:t>
            </a:r>
          </a:p>
          <a:p>
            <a:r>
              <a:rPr lang="en-US" dirty="0" err="1">
                <a:solidFill>
                  <a:schemeClr val="tx1">
                    <a:lumMod val="65000"/>
                    <a:lumOff val="35000"/>
                  </a:schemeClr>
                </a:solidFill>
              </a:rPr>
              <a:t>Motum</a:t>
            </a:r>
            <a:r>
              <a:rPr lang="en-US" dirty="0">
                <a:solidFill>
                  <a:schemeClr val="tx1">
                    <a:lumMod val="65000"/>
                    <a:lumOff val="35000"/>
                  </a:schemeClr>
                </a:solidFill>
              </a:rPr>
              <a:t> and ‘Shackleton’s Journey’ by William Grill. </a:t>
            </a:r>
          </a:p>
          <a:p>
            <a:endParaRPr lang="en-US" dirty="0">
              <a:solidFill>
                <a:schemeClr val="tx1">
                  <a:lumMod val="65000"/>
                  <a:lumOff val="35000"/>
                </a:schemeClr>
              </a:solidFill>
            </a:endParaRPr>
          </a:p>
          <a:p>
            <a:r>
              <a:rPr lang="en-US" dirty="0">
                <a:solidFill>
                  <a:schemeClr val="tx1">
                    <a:lumMod val="65000"/>
                    <a:lumOff val="35000"/>
                  </a:schemeClr>
                </a:solidFill>
              </a:rPr>
              <a:t>The key texts link to the topics that we are studying. ‘Curiosity’ is a story of NASA’s Space rover in search for life on Mars. ‘Shackleton’s Journey’ explores Shackleton’s expedition to the Antarctic.</a:t>
            </a:r>
          </a:p>
          <a:p>
            <a:endParaRPr lang="en-US" dirty="0">
              <a:solidFill>
                <a:schemeClr val="tx1">
                  <a:lumMod val="65000"/>
                  <a:lumOff val="35000"/>
                </a:schemeClr>
              </a:solidFill>
            </a:endParaRPr>
          </a:p>
          <a:p>
            <a:r>
              <a:rPr lang="en-US" dirty="0">
                <a:solidFill>
                  <a:schemeClr val="tx1">
                    <a:lumMod val="65000"/>
                    <a:lumOff val="35000"/>
                  </a:schemeClr>
                </a:solidFill>
              </a:rPr>
              <a:t>Using these texts children complete extended pieces of writing including job </a:t>
            </a:r>
            <a:r>
              <a:rPr lang="en-US" dirty="0" err="1">
                <a:solidFill>
                  <a:schemeClr val="tx1">
                    <a:lumMod val="65000"/>
                    <a:lumOff val="35000"/>
                  </a:schemeClr>
                </a:solidFill>
              </a:rPr>
              <a:t>job</a:t>
            </a:r>
            <a:r>
              <a:rPr lang="en-US" dirty="0">
                <a:solidFill>
                  <a:schemeClr val="tx1">
                    <a:lumMod val="65000"/>
                    <a:lumOff val="35000"/>
                  </a:schemeClr>
                </a:solidFill>
              </a:rPr>
              <a:t> application forms/cover letters, non-chronological report, descriptive writing, narrative writing and persuasive writing.</a:t>
            </a:r>
          </a:p>
          <a:p>
            <a:endParaRPr lang="en-US" dirty="0">
              <a:solidFill>
                <a:schemeClr val="tx1">
                  <a:lumMod val="65000"/>
                  <a:lumOff val="35000"/>
                </a:schemeClr>
              </a:solidFill>
            </a:endParaRPr>
          </a:p>
        </p:txBody>
      </p:sp>
      <p:pic>
        <p:nvPicPr>
          <p:cNvPr id="9" name="Picture 8">
            <a:extLst>
              <a:ext uri="{FF2B5EF4-FFF2-40B4-BE49-F238E27FC236}">
                <a16:creationId xmlns:a16="http://schemas.microsoft.com/office/drawing/2014/main" id="{9EE0987A-851D-4AC7-AEA9-5FAE023E7C9D}"/>
              </a:ext>
            </a:extLst>
          </p:cNvPr>
          <p:cNvPicPr>
            <a:picLocks noChangeAspect="1"/>
          </p:cNvPicPr>
          <p:nvPr/>
        </p:nvPicPr>
        <p:blipFill>
          <a:blip r:embed="rId6"/>
          <a:stretch>
            <a:fillRect/>
          </a:stretch>
        </p:blipFill>
        <p:spPr>
          <a:xfrm>
            <a:off x="9007750" y="5579004"/>
            <a:ext cx="1314509" cy="1066747"/>
          </a:xfrm>
          <a:prstGeom prst="rect">
            <a:avLst/>
          </a:prstGeom>
        </p:spPr>
      </p:pic>
      <p:pic>
        <p:nvPicPr>
          <p:cNvPr id="10" name="Picture 9">
            <a:extLst>
              <a:ext uri="{FF2B5EF4-FFF2-40B4-BE49-F238E27FC236}">
                <a16:creationId xmlns:a16="http://schemas.microsoft.com/office/drawing/2014/main" id="{3F9CDF31-791F-422C-8575-CB1B4858F9AA}"/>
              </a:ext>
            </a:extLst>
          </p:cNvPr>
          <p:cNvPicPr>
            <a:picLocks noChangeAspect="1"/>
          </p:cNvPicPr>
          <p:nvPr/>
        </p:nvPicPr>
        <p:blipFill>
          <a:blip r:embed="rId7"/>
          <a:stretch>
            <a:fillRect/>
          </a:stretch>
        </p:blipFill>
        <p:spPr>
          <a:xfrm>
            <a:off x="10376448" y="5112706"/>
            <a:ext cx="1301060" cy="1533046"/>
          </a:xfrm>
          <a:prstGeom prst="rect">
            <a:avLst/>
          </a:prstGeom>
        </p:spPr>
      </p:pic>
    </p:spTree>
    <p:extLst>
      <p:ext uri="{BB962C8B-B14F-4D97-AF65-F5344CB8AC3E}">
        <p14:creationId xmlns:p14="http://schemas.microsoft.com/office/powerpoint/2010/main" val="495087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7"/>
            <a:ext cx="2947482" cy="3086213"/>
          </a:xfrm>
        </p:spPr>
        <p:txBody>
          <a:bodyPr/>
          <a:lstStyle/>
          <a:p>
            <a:r>
              <a:rPr lang="en-GB" b="1"/>
              <a:t>Science</a:t>
            </a:r>
          </a:p>
        </p:txBody>
      </p:sp>
      <p:sp>
        <p:nvSpPr>
          <p:cNvPr id="3" name="Content Placeholder 2"/>
          <p:cNvSpPr>
            <a:spLocks noGrp="1"/>
          </p:cNvSpPr>
          <p:nvPr>
            <p:ph idx="1"/>
          </p:nvPr>
        </p:nvSpPr>
        <p:spPr>
          <a:xfrm>
            <a:off x="3790294" y="820438"/>
            <a:ext cx="7399866" cy="5698373"/>
          </a:xfrm>
        </p:spPr>
        <p:txBody>
          <a:bodyPr>
            <a:normAutofit fontScale="85000" lnSpcReduction="20000"/>
          </a:bodyPr>
          <a:lstStyle/>
          <a:p>
            <a:pPr marL="0" indent="0">
              <a:buNone/>
            </a:pPr>
            <a:r>
              <a:rPr lang="en-GB" b="1" dirty="0"/>
              <a:t>Spring 1 – Space ( To infinity and beyond)</a:t>
            </a:r>
          </a:p>
          <a:p>
            <a:pPr marL="0" indent="0">
              <a:buNone/>
            </a:pPr>
            <a:r>
              <a:rPr lang="en-GB" dirty="0"/>
              <a:t>Big question –  Does exploration know no boundaries?</a:t>
            </a:r>
            <a:endParaRPr lang="en-GB" i="1" dirty="0"/>
          </a:p>
          <a:p>
            <a:r>
              <a:rPr lang="en-GB" dirty="0"/>
              <a:t>Explore our solar system and their features </a:t>
            </a:r>
          </a:p>
          <a:p>
            <a:r>
              <a:rPr lang="en-GB" dirty="0">
                <a:ea typeface="+mn-lt"/>
                <a:cs typeface="+mn-lt"/>
              </a:rPr>
              <a:t>Develop scientific enquiry questions</a:t>
            </a:r>
          </a:p>
          <a:p>
            <a:r>
              <a:rPr lang="en-GB" dirty="0">
                <a:ea typeface="+mn-lt"/>
                <a:cs typeface="+mn-lt"/>
              </a:rPr>
              <a:t>Describe the movement of Earth/other planets as spherical bodies</a:t>
            </a:r>
            <a:endParaRPr lang="en-GB" dirty="0"/>
          </a:p>
          <a:p>
            <a:r>
              <a:rPr lang="en-GB" dirty="0">
                <a:ea typeface="+mn-lt"/>
                <a:cs typeface="+mn-lt"/>
              </a:rPr>
              <a:t>Understand the idea of the Earth rotating to explain day and night</a:t>
            </a:r>
          </a:p>
          <a:p>
            <a:r>
              <a:rPr lang="en-GB" dirty="0"/>
              <a:t>Observing, measure, record and identify patterns</a:t>
            </a:r>
          </a:p>
          <a:p>
            <a:r>
              <a:rPr lang="en-GB" dirty="0">
                <a:ea typeface="+mn-lt"/>
                <a:cs typeface="+mn-lt"/>
              </a:rPr>
              <a:t> Reporting and presenting findings from enquiries, including conclusions</a:t>
            </a:r>
            <a:endParaRPr lang="en-GB" dirty="0"/>
          </a:p>
          <a:p>
            <a:r>
              <a:rPr lang="en-GB" b="1" dirty="0"/>
              <a:t>We will be visiting the Science Museum this term. You will be hearing about this soon. </a:t>
            </a:r>
          </a:p>
          <a:p>
            <a:pPr marL="0" indent="0">
              <a:buNone/>
            </a:pPr>
            <a:r>
              <a:rPr lang="en-GB" b="1" dirty="0"/>
              <a:t>Spring 2 – Materials </a:t>
            </a:r>
          </a:p>
          <a:p>
            <a:r>
              <a:rPr lang="en-GB" dirty="0">
                <a:ea typeface="+mn-lt"/>
                <a:cs typeface="+mn-lt"/>
              </a:rPr>
              <a:t>Compare and group together everyday materials on the basis of their properties, including their hardness, transparency, and conductivity.</a:t>
            </a:r>
          </a:p>
          <a:p>
            <a:r>
              <a:rPr lang="en-GB" dirty="0">
                <a:ea typeface="+mn-lt"/>
                <a:cs typeface="+mn-lt"/>
              </a:rPr>
              <a:t>Investigate the insulating properties of a range of materials</a:t>
            </a:r>
          </a:p>
          <a:p>
            <a:r>
              <a:rPr lang="en-GB" dirty="0">
                <a:ea typeface="+mn-lt"/>
                <a:cs typeface="+mn-lt"/>
              </a:rPr>
              <a:t>Test a range of materials for their absorbency, strength and durability</a:t>
            </a:r>
          </a:p>
          <a:p>
            <a:r>
              <a:rPr lang="en-GB" dirty="0">
                <a:ea typeface="+mn-lt"/>
                <a:cs typeface="+mn-lt"/>
              </a:rPr>
              <a:t>Planning different types of scientific enquiries to answer questions, including recognising and controlling variables where necessary</a:t>
            </a:r>
          </a:p>
          <a:p>
            <a:r>
              <a:rPr lang="en-GB" dirty="0">
                <a:ea typeface="+mn-lt"/>
                <a:cs typeface="+mn-lt"/>
              </a:rPr>
              <a:t>Identify scientific evidence</a:t>
            </a:r>
            <a:endParaRPr lang="en-GB" dirty="0"/>
          </a:p>
          <a:p>
            <a:pPr marL="0" indent="0">
              <a:buNone/>
            </a:pPr>
            <a:endParaRPr lang="en-GB" b="1" dirty="0"/>
          </a:p>
        </p:txBody>
      </p:sp>
      <p:pic>
        <p:nvPicPr>
          <p:cNvPr id="4" name="Picture 2" descr="Final Letterhead 1"/>
          <p:cNvPicPr>
            <a:picLocks noChangeAspect="1" noChangeArrowheads="1"/>
          </p:cNvPicPr>
          <p:nvPr/>
        </p:nvPicPr>
        <p:blipFill rotWithShape="1">
          <a:blip r:embed="rId3">
            <a:extLst>
              <a:ext uri="{28A0092B-C50C-407E-A947-70E740481C1C}">
                <a14:useLocalDpi xmlns:a14="http://schemas.microsoft.com/office/drawing/2010/main" val="0"/>
              </a:ext>
            </a:extLst>
          </a:blip>
          <a:srcRect l="24365" t="12195" r="1269" b="43235"/>
          <a:stretch/>
        </p:blipFill>
        <p:spPr bwMode="auto">
          <a:xfrm>
            <a:off x="0" y="6331905"/>
            <a:ext cx="4223387" cy="52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3155" t="31442" r="33154" b="16196"/>
          <a:stretch/>
        </p:blipFill>
        <p:spPr>
          <a:xfrm>
            <a:off x="114300" y="121476"/>
            <a:ext cx="563201" cy="617957"/>
          </a:xfrm>
          <a:prstGeom prst="rect">
            <a:avLst/>
          </a:prstGeom>
        </p:spPr>
      </p:pic>
    </p:spTree>
    <p:extLst>
      <p:ext uri="{BB962C8B-B14F-4D97-AF65-F5344CB8AC3E}">
        <p14:creationId xmlns:p14="http://schemas.microsoft.com/office/powerpoint/2010/main" val="3389051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8"/>
            <a:ext cx="2947482" cy="2619488"/>
          </a:xfrm>
        </p:spPr>
        <p:txBody>
          <a:bodyPr/>
          <a:lstStyle/>
          <a:p>
            <a:r>
              <a:rPr lang="en-GB" b="1"/>
              <a:t>Maths</a:t>
            </a:r>
          </a:p>
        </p:txBody>
      </p:sp>
      <p:sp>
        <p:nvSpPr>
          <p:cNvPr id="3" name="Content Placeholder 2"/>
          <p:cNvSpPr>
            <a:spLocks noGrp="1"/>
          </p:cNvSpPr>
          <p:nvPr>
            <p:ph idx="1"/>
          </p:nvPr>
        </p:nvSpPr>
        <p:spPr>
          <a:xfrm>
            <a:off x="3789418" y="914400"/>
            <a:ext cx="7315200" cy="5404337"/>
          </a:xfrm>
        </p:spPr>
        <p:txBody>
          <a:bodyPr>
            <a:normAutofit fontScale="85000" lnSpcReduction="20000"/>
          </a:bodyPr>
          <a:lstStyle/>
          <a:p>
            <a:pPr marL="0" indent="0">
              <a:buNone/>
            </a:pPr>
            <a:r>
              <a:rPr lang="en-GB" sz="2400" b="1" dirty="0"/>
              <a:t>Spring 1-Multiplication, division and fractions</a:t>
            </a:r>
          </a:p>
          <a:p>
            <a:pPr marL="342900" indent="-342900"/>
            <a:r>
              <a:rPr lang="en-GB" sz="2400" dirty="0">
                <a:ea typeface="+mn-lt"/>
                <a:cs typeface="+mn-lt"/>
              </a:rPr>
              <a:t>Multiplication and division using formal written methods</a:t>
            </a:r>
          </a:p>
          <a:p>
            <a:pPr marL="342900" indent="-342900"/>
            <a:r>
              <a:rPr lang="en-GB" sz="2400" dirty="0">
                <a:ea typeface="+mn-lt"/>
                <a:cs typeface="+mn-lt"/>
              </a:rPr>
              <a:t>Identify</a:t>
            </a:r>
            <a:r>
              <a:rPr lang="en-GB" sz="2400" dirty="0"/>
              <a:t>  name and write equivalent fractions</a:t>
            </a:r>
            <a:endParaRPr lang="en-GB" dirty="0"/>
          </a:p>
          <a:p>
            <a:pPr marL="342900" indent="-342900"/>
            <a:r>
              <a:rPr lang="en-GB" sz="2400" dirty="0">
                <a:ea typeface="+mn-lt"/>
                <a:cs typeface="+mn-lt"/>
              </a:rPr>
              <a:t>Recognise mixed numbers and improper fractions </a:t>
            </a:r>
          </a:p>
          <a:p>
            <a:pPr marL="342900" indent="-342900"/>
            <a:r>
              <a:rPr lang="en-GB" sz="2400" dirty="0">
                <a:ea typeface="+mn-lt"/>
                <a:cs typeface="+mn-lt"/>
              </a:rPr>
              <a:t>Ordering and comparing fractions</a:t>
            </a:r>
            <a:endParaRPr lang="en-GB" sz="2400" dirty="0"/>
          </a:p>
          <a:p>
            <a:pPr marL="342900" indent="-342900"/>
            <a:endParaRPr lang="en-GB" sz="2400" dirty="0"/>
          </a:p>
          <a:p>
            <a:pPr marL="0" indent="0">
              <a:buNone/>
            </a:pPr>
            <a:r>
              <a:rPr lang="en-GB" sz="2400" b="1" dirty="0"/>
              <a:t>Spring 2-Fractions and decimals</a:t>
            </a:r>
          </a:p>
          <a:p>
            <a:pPr marL="342900" indent="-342900"/>
            <a:r>
              <a:rPr lang="en-GB" sz="2400" dirty="0">
                <a:ea typeface="+mn-lt"/>
                <a:cs typeface="+mn-lt"/>
              </a:rPr>
              <a:t>Add and subtract fractions </a:t>
            </a:r>
          </a:p>
          <a:p>
            <a:pPr marL="342900" indent="-342900"/>
            <a:r>
              <a:rPr lang="en-GB" sz="2400" dirty="0">
                <a:ea typeface="+mn-lt"/>
                <a:cs typeface="+mn-lt"/>
              </a:rPr>
              <a:t>Multiply proper fractions and mixed numbers by whole numbers</a:t>
            </a:r>
          </a:p>
          <a:p>
            <a:pPr marL="342900" indent="-342900"/>
            <a:r>
              <a:rPr lang="en-GB" sz="2400" dirty="0">
                <a:ea typeface="+mn-lt"/>
                <a:cs typeface="+mn-lt"/>
              </a:rPr>
              <a:t>Read and write decimal numbers as fractions</a:t>
            </a:r>
          </a:p>
          <a:p>
            <a:pPr marL="342900" indent="-342900"/>
            <a:r>
              <a:rPr lang="en-GB" sz="2400" dirty="0">
                <a:ea typeface="+mn-lt"/>
                <a:cs typeface="+mn-lt"/>
              </a:rPr>
              <a:t>Solve problems involving fractions</a:t>
            </a:r>
          </a:p>
          <a:p>
            <a:pPr marL="342900" indent="-342900"/>
            <a:r>
              <a:rPr lang="en-GB" sz="2400" dirty="0">
                <a:ea typeface="+mn-lt"/>
                <a:cs typeface="+mn-lt"/>
              </a:rPr>
              <a:t>Read, write, order and compare numbers with up to three decimal places.</a:t>
            </a:r>
          </a:p>
          <a:p>
            <a:pPr marL="342900" indent="-342900"/>
            <a:endParaRPr lang="en-GB" sz="2400" dirty="0">
              <a:ea typeface="+mn-lt"/>
              <a:cs typeface="+mn-lt"/>
            </a:endParaRPr>
          </a:p>
          <a:p>
            <a:pPr marL="0" indent="0">
              <a:buNone/>
            </a:pPr>
            <a:r>
              <a:rPr lang="en-GB" sz="2100" b="1" dirty="0"/>
              <a:t>Mathematical explanations and reasoning</a:t>
            </a:r>
            <a:r>
              <a:rPr lang="en-GB" sz="2100" dirty="0"/>
              <a:t> </a:t>
            </a:r>
            <a:r>
              <a:rPr lang="en-GB" sz="2100" b="1" dirty="0"/>
              <a:t>throughout. </a:t>
            </a:r>
            <a:endParaRPr lang="en-GB" b="1" dirty="0"/>
          </a:p>
          <a:p>
            <a:pPr marL="0" indent="0">
              <a:buNone/>
            </a:pPr>
            <a:endParaRPr lang="en-GB" dirty="0"/>
          </a:p>
        </p:txBody>
      </p:sp>
      <p:pic>
        <p:nvPicPr>
          <p:cNvPr id="4" name="Picture 2" descr="Final Letterhead 1"/>
          <p:cNvPicPr>
            <a:picLocks noChangeAspect="1" noChangeArrowheads="1"/>
          </p:cNvPicPr>
          <p:nvPr/>
        </p:nvPicPr>
        <p:blipFill rotWithShape="1">
          <a:blip r:embed="rId3">
            <a:extLst>
              <a:ext uri="{28A0092B-C50C-407E-A947-70E740481C1C}">
                <a14:useLocalDpi xmlns:a14="http://schemas.microsoft.com/office/drawing/2010/main" val="0"/>
              </a:ext>
            </a:extLst>
          </a:blip>
          <a:srcRect l="24536" b="43048"/>
          <a:stretch/>
        </p:blipFill>
        <p:spPr bwMode="auto">
          <a:xfrm>
            <a:off x="0" y="6145000"/>
            <a:ext cx="4558937" cy="7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3155" t="31442" r="33154" b="16196"/>
          <a:stretch/>
        </p:blipFill>
        <p:spPr>
          <a:xfrm>
            <a:off x="114300" y="121476"/>
            <a:ext cx="563201" cy="617957"/>
          </a:xfrm>
          <a:prstGeom prst="rect">
            <a:avLst/>
          </a:prstGeom>
        </p:spPr>
      </p:pic>
    </p:spTree>
    <p:extLst>
      <p:ext uri="{BB962C8B-B14F-4D97-AF65-F5344CB8AC3E}">
        <p14:creationId xmlns:p14="http://schemas.microsoft.com/office/powerpoint/2010/main" val="3522760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7"/>
            <a:ext cx="2947482" cy="2540737"/>
          </a:xfrm>
        </p:spPr>
        <p:txBody>
          <a:bodyPr/>
          <a:lstStyle/>
          <a:p>
            <a:r>
              <a:rPr lang="en-GB" b="1"/>
              <a:t>Foundation Subjects</a:t>
            </a:r>
          </a:p>
        </p:txBody>
      </p:sp>
      <p:sp>
        <p:nvSpPr>
          <p:cNvPr id="3" name="Content Placeholder 2"/>
          <p:cNvSpPr>
            <a:spLocks noGrp="1"/>
          </p:cNvSpPr>
          <p:nvPr>
            <p:ph idx="1"/>
          </p:nvPr>
        </p:nvSpPr>
        <p:spPr>
          <a:xfrm>
            <a:off x="3822376" y="621437"/>
            <a:ext cx="7315200" cy="5628443"/>
          </a:xfrm>
        </p:spPr>
        <p:txBody>
          <a:bodyPr>
            <a:normAutofit fontScale="85000" lnSpcReduction="10000"/>
          </a:bodyPr>
          <a:lstStyle/>
          <a:p>
            <a:pPr marL="0" indent="0">
              <a:lnSpc>
                <a:spcPct val="100000"/>
              </a:lnSpc>
              <a:buNone/>
            </a:pPr>
            <a:r>
              <a:rPr lang="en-GB" dirty="0">
                <a:ea typeface="+mn-lt"/>
                <a:cs typeface="+mn-lt"/>
              </a:rPr>
              <a:t>PSHE – living in the wider world including parts of new RHE curriculum. Discuss how and why laws are made, the role of finance and becoming a responsible citizen. With aspects of E-safety and time spent on devices.</a:t>
            </a:r>
          </a:p>
          <a:p>
            <a:pPr marL="0" indent="0">
              <a:lnSpc>
                <a:spcPct val="100000"/>
              </a:lnSpc>
              <a:buNone/>
            </a:pPr>
            <a:r>
              <a:rPr lang="en-GB" dirty="0">
                <a:ea typeface="+mn-lt"/>
                <a:cs typeface="+mn-lt"/>
              </a:rPr>
              <a:t>Art &amp; DT –  In the first half term we will be designing and making our own Mars rovers, linking to our topic and key text. In the second half term, we will be exploring an artist named Rachid Koraichi, with a focus on skills and techniques used in calligraphy. </a:t>
            </a:r>
          </a:p>
          <a:p>
            <a:pPr marL="0" indent="0">
              <a:buNone/>
            </a:pPr>
            <a:r>
              <a:rPr lang="en-GB" dirty="0">
                <a:ea typeface="+mn-lt"/>
                <a:cs typeface="+mn-lt"/>
              </a:rPr>
              <a:t>RE – The Five Pillars of Islam, the significance of the Qur’an, key religious stories, the importance of sunnah and hadith and comparison with other religious beliefs. (</a:t>
            </a:r>
            <a:r>
              <a:rPr lang="en-GB" b="1" dirty="0">
                <a:ea typeface="+mn-lt"/>
                <a:cs typeface="+mn-lt"/>
              </a:rPr>
              <a:t>Visit to a local Mosque</a:t>
            </a:r>
            <a:r>
              <a:rPr lang="en-GB" dirty="0">
                <a:ea typeface="+mn-lt"/>
                <a:cs typeface="+mn-lt"/>
              </a:rPr>
              <a:t>)</a:t>
            </a:r>
            <a:endParaRPr lang="en-US" dirty="0">
              <a:ea typeface="+mn-lt"/>
              <a:cs typeface="+mn-lt"/>
            </a:endParaRPr>
          </a:p>
          <a:p>
            <a:pPr marL="0" indent="0">
              <a:buNone/>
            </a:pPr>
            <a:r>
              <a:rPr lang="en-GB" dirty="0">
                <a:ea typeface="+mn-lt"/>
                <a:cs typeface="+mn-lt"/>
              </a:rPr>
              <a:t>History &amp; Geography - Early Islamic empire from AD 700 with a focus on Baghdad in AD 900. We will be looking at the construction of Baghdad and it's features; everyday life in Baghdad in AD 900 with a comparison to Europe at the time; the Silk Road trade route and the goods exchanged and how this impacts the modern world.</a:t>
            </a:r>
          </a:p>
          <a:p>
            <a:pPr marL="0" indent="0">
              <a:buNone/>
            </a:pPr>
            <a:r>
              <a:rPr lang="en-GB" dirty="0">
                <a:ea typeface="+mn-lt"/>
                <a:cs typeface="+mn-lt"/>
              </a:rPr>
              <a:t>Explorers - Ibn Battuta, in comparison to Ernest Shackleton, this links to our RE/history topic and texts used in class.</a:t>
            </a:r>
            <a:endParaRPr lang="en-US" dirty="0"/>
          </a:p>
          <a:p>
            <a:pPr marL="0" indent="0">
              <a:lnSpc>
                <a:spcPct val="100000"/>
              </a:lnSpc>
              <a:buNone/>
            </a:pPr>
            <a:r>
              <a:rPr lang="en-GB" dirty="0">
                <a:ea typeface="+mn-lt"/>
                <a:cs typeface="+mn-lt"/>
              </a:rPr>
              <a:t>Computing – E-safety, VR designers and web developers.</a:t>
            </a:r>
          </a:p>
          <a:p>
            <a:pPr marL="0" indent="0">
              <a:lnSpc>
                <a:spcPct val="100000"/>
              </a:lnSpc>
              <a:buNone/>
            </a:pPr>
            <a:r>
              <a:rPr lang="en-GB" dirty="0">
                <a:ea typeface="+mn-lt"/>
                <a:cs typeface="+mn-lt"/>
              </a:rPr>
              <a:t>Music – A musical journey through the solar system.   </a:t>
            </a:r>
          </a:p>
          <a:p>
            <a:pPr marL="0" indent="0">
              <a:lnSpc>
                <a:spcPct val="100000"/>
              </a:lnSpc>
              <a:buNone/>
            </a:pPr>
            <a:r>
              <a:rPr lang="en-GB" dirty="0">
                <a:ea typeface="+mn-lt"/>
                <a:cs typeface="+mn-lt"/>
              </a:rPr>
              <a:t>PE –  Fitness and circuit training in indoor PE and invasion games in outdoor PE.</a:t>
            </a:r>
          </a:p>
        </p:txBody>
      </p:sp>
      <p:pic>
        <p:nvPicPr>
          <p:cNvPr id="4" name="Picture 2" descr="Final Letterhead 1"/>
          <p:cNvPicPr>
            <a:picLocks noChangeAspect="1" noChangeArrowheads="1"/>
          </p:cNvPicPr>
          <p:nvPr/>
        </p:nvPicPr>
        <p:blipFill rotWithShape="1">
          <a:blip r:embed="rId3">
            <a:extLst>
              <a:ext uri="{28A0092B-C50C-407E-A947-70E740481C1C}">
                <a14:useLocalDpi xmlns:a14="http://schemas.microsoft.com/office/drawing/2010/main" val="0"/>
              </a:ext>
            </a:extLst>
          </a:blip>
          <a:srcRect l="24536" b="43048"/>
          <a:stretch/>
        </p:blipFill>
        <p:spPr bwMode="auto">
          <a:xfrm>
            <a:off x="0" y="6145000"/>
            <a:ext cx="4558937" cy="7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3155" t="31442" r="33154" b="16196"/>
          <a:stretch/>
        </p:blipFill>
        <p:spPr>
          <a:xfrm>
            <a:off x="114300" y="121476"/>
            <a:ext cx="563201" cy="617957"/>
          </a:xfrm>
          <a:prstGeom prst="rect">
            <a:avLst/>
          </a:prstGeom>
        </p:spPr>
      </p:pic>
      <p:pic>
        <p:nvPicPr>
          <p:cNvPr id="1026" name="Picture 2" descr="Foundation Subjects | The Cathedral Catholic Primary School"/>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323" y="4089869"/>
            <a:ext cx="3368674" cy="1894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707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7"/>
            <a:ext cx="2947482" cy="2540737"/>
          </a:xfrm>
        </p:spPr>
        <p:txBody>
          <a:bodyPr/>
          <a:lstStyle/>
          <a:p>
            <a:r>
              <a:rPr lang="en-GB" b="1" dirty="0"/>
              <a:t>Diversity</a:t>
            </a:r>
          </a:p>
        </p:txBody>
      </p:sp>
      <p:sp>
        <p:nvSpPr>
          <p:cNvPr id="3" name="Content Placeholder 2"/>
          <p:cNvSpPr>
            <a:spLocks noGrp="1"/>
          </p:cNvSpPr>
          <p:nvPr>
            <p:ph idx="1"/>
          </p:nvPr>
        </p:nvSpPr>
        <p:spPr>
          <a:xfrm>
            <a:off x="3822376" y="844120"/>
            <a:ext cx="7315200" cy="5296194"/>
          </a:xfrm>
        </p:spPr>
        <p:txBody>
          <a:bodyPr>
            <a:normAutofit fontScale="92500" lnSpcReduction="10000"/>
          </a:bodyPr>
          <a:lstStyle/>
          <a:p>
            <a:pPr>
              <a:lnSpc>
                <a:spcPct val="100000"/>
              </a:lnSpc>
            </a:pPr>
            <a:r>
              <a:rPr lang="en-GB" dirty="0">
                <a:ea typeface="+mn-lt"/>
                <a:cs typeface="+mn-lt"/>
              </a:rPr>
              <a:t>In Year 5, we are continuing to diversify our curriculum, so that it is representative of the children that we teach and so that they are able to make links to their learning.</a:t>
            </a:r>
          </a:p>
          <a:p>
            <a:pPr>
              <a:lnSpc>
                <a:spcPct val="100000"/>
              </a:lnSpc>
            </a:pPr>
            <a:r>
              <a:rPr lang="en-GB" dirty="0">
                <a:ea typeface="+mn-lt"/>
                <a:cs typeface="+mn-lt"/>
              </a:rPr>
              <a:t>When learning about Space and exploration, children will learn about different explorers ranging from Ibn Battuta to modern day explorers, including female explorers. Children will also learn about the role that women have played in shaping NASA. </a:t>
            </a:r>
          </a:p>
          <a:p>
            <a:pPr>
              <a:lnSpc>
                <a:spcPct val="100000"/>
              </a:lnSpc>
            </a:pPr>
            <a:r>
              <a:rPr lang="en-GB" dirty="0">
                <a:ea typeface="+mn-lt"/>
                <a:cs typeface="+mn-lt"/>
              </a:rPr>
              <a:t>Through our history and geography curriculum, children will learn about significant Islamic scholars such as Al-</a:t>
            </a:r>
            <a:r>
              <a:rPr lang="en-GB" dirty="0" err="1">
                <a:ea typeface="+mn-lt"/>
                <a:cs typeface="+mn-lt"/>
              </a:rPr>
              <a:t>Zahrawi</a:t>
            </a:r>
            <a:r>
              <a:rPr lang="en-GB" dirty="0">
                <a:ea typeface="+mn-lt"/>
                <a:cs typeface="+mn-lt"/>
              </a:rPr>
              <a:t>, Al-Khwarizmi, Ibn </a:t>
            </a:r>
            <a:r>
              <a:rPr lang="en-GB" dirty="0" err="1">
                <a:ea typeface="+mn-lt"/>
                <a:cs typeface="+mn-lt"/>
              </a:rPr>
              <a:t>Batutta</a:t>
            </a:r>
            <a:r>
              <a:rPr lang="en-GB" dirty="0">
                <a:ea typeface="+mn-lt"/>
                <a:cs typeface="+mn-lt"/>
              </a:rPr>
              <a:t> and their role in the Golden Age of Islam.</a:t>
            </a:r>
          </a:p>
          <a:p>
            <a:pPr>
              <a:lnSpc>
                <a:spcPct val="100000"/>
              </a:lnSpc>
            </a:pPr>
            <a:r>
              <a:rPr lang="en-GB" dirty="0">
                <a:ea typeface="+mn-lt"/>
                <a:cs typeface="+mn-lt"/>
              </a:rPr>
              <a:t>Our key artist for this term is Rachid Koraichi, who comes from Algeria. Children will have the opportunity to explore his background and culture, in order to learn about his style of artwork. </a:t>
            </a:r>
          </a:p>
          <a:p>
            <a:pPr>
              <a:lnSpc>
                <a:spcPct val="100000"/>
              </a:lnSpc>
            </a:pPr>
            <a:r>
              <a:rPr lang="en-GB" dirty="0">
                <a:ea typeface="+mn-lt"/>
                <a:cs typeface="+mn-lt"/>
              </a:rPr>
              <a:t>In addition to this, one our key texts this term ‘The Boy at the Back of the Class’ is a story about refugees, friendship, kindness and adventure.  </a:t>
            </a:r>
          </a:p>
          <a:p>
            <a:pPr>
              <a:lnSpc>
                <a:spcPct val="100000"/>
              </a:lnSpc>
            </a:pPr>
            <a:endParaRPr lang="en-GB" dirty="0">
              <a:ea typeface="+mn-lt"/>
              <a:cs typeface="+mn-lt"/>
            </a:endParaRPr>
          </a:p>
        </p:txBody>
      </p:sp>
      <p:pic>
        <p:nvPicPr>
          <p:cNvPr id="4" name="Picture 2" descr="Final Letterhead 1"/>
          <p:cNvPicPr>
            <a:picLocks noChangeAspect="1" noChangeArrowheads="1"/>
          </p:cNvPicPr>
          <p:nvPr/>
        </p:nvPicPr>
        <p:blipFill rotWithShape="1">
          <a:blip r:embed="rId3">
            <a:extLst>
              <a:ext uri="{28A0092B-C50C-407E-A947-70E740481C1C}">
                <a14:useLocalDpi xmlns:a14="http://schemas.microsoft.com/office/drawing/2010/main" val="0"/>
              </a:ext>
            </a:extLst>
          </a:blip>
          <a:srcRect l="24536" b="43048"/>
          <a:stretch/>
        </p:blipFill>
        <p:spPr bwMode="auto">
          <a:xfrm>
            <a:off x="0" y="6145000"/>
            <a:ext cx="4558937" cy="7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3155" t="31442" r="33154" b="16196"/>
          <a:stretch/>
        </p:blipFill>
        <p:spPr>
          <a:xfrm>
            <a:off x="114300" y="121476"/>
            <a:ext cx="563201" cy="617957"/>
          </a:xfrm>
          <a:prstGeom prst="rect">
            <a:avLst/>
          </a:prstGeom>
        </p:spPr>
      </p:pic>
      <p:pic>
        <p:nvPicPr>
          <p:cNvPr id="1026" name="Picture 2" descr="Foundation Subjects | The Cathedral Catholic Primary School"/>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323" y="4089869"/>
            <a:ext cx="3368674" cy="1894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940780"/>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15F272A04F3C4AAD824D549BE5B228" ma:contentTypeVersion="18" ma:contentTypeDescription="Create a new document." ma:contentTypeScope="" ma:versionID="802941e4de3bf5e900d60034be062bd1">
  <xsd:schema xmlns:xsd="http://www.w3.org/2001/XMLSchema" xmlns:xs="http://www.w3.org/2001/XMLSchema" xmlns:p="http://schemas.microsoft.com/office/2006/metadata/properties" xmlns:ns2="b40d121a-adb5-4ec6-b8f2-521efbd64b66" xmlns:ns3="16651c52-4f11-4f9b-9041-51df56c73f9c" targetNamespace="http://schemas.microsoft.com/office/2006/metadata/properties" ma:root="true" ma:fieldsID="d8ffedbfa10b08279ca3b48a88680886" ns2:_="" ns3:_="">
    <xsd:import namespace="b40d121a-adb5-4ec6-b8f2-521efbd64b66"/>
    <xsd:import namespace="16651c52-4f11-4f9b-9041-51df56c73f9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Shared_x0020_with"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0d121a-adb5-4ec6-b8f2-521efbd64b6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Shared_x0020_with" ma:index="20" nillable="true" ma:displayName="Shared with" ma:list="UserInfo" ma:SearchPeopleOnly="false" ma:SharePointGroup="0" ma:internalName="Shared_x0020_with"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9ff5ef56-57b2-4114-a744-e35a9ea4e6c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651c52-4f11-4f9b-9041-51df56c73f9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c14b4200-d525-44c9-9c52-dbd07f9d16b4}" ma:internalName="TaxCatchAll" ma:showField="CatchAllData" ma:web="16651c52-4f11-4f9b-9041-51df56c73f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_x0020_with xmlns="b40d121a-adb5-4ec6-b8f2-521efbd64b66">
      <UserInfo>
        <DisplayName/>
        <AccountId xsi:nil="true"/>
        <AccountType/>
      </UserInfo>
    </Shared_x0020_with>
    <lcf76f155ced4ddcb4097134ff3c332f xmlns="b40d121a-adb5-4ec6-b8f2-521efbd64b66">
      <Terms xmlns="http://schemas.microsoft.com/office/infopath/2007/PartnerControls"/>
    </lcf76f155ced4ddcb4097134ff3c332f>
    <TaxCatchAll xmlns="16651c52-4f11-4f9b-9041-51df56c73f9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A412694-8DF6-4736-8414-8614A57A6A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0d121a-adb5-4ec6-b8f2-521efbd64b66"/>
    <ds:schemaRef ds:uri="16651c52-4f11-4f9b-9041-51df56c73f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5A7780B-72A8-49BC-9E94-9EB3761D4101}">
  <ds:schemaRefs>
    <ds:schemaRef ds:uri="http://schemas.microsoft.com/office/infopath/2007/PartnerControls"/>
    <ds:schemaRef ds:uri="16651c52-4f11-4f9b-9041-51df56c73f9c"/>
    <ds:schemaRef ds:uri="http://schemas.microsoft.com/office/2006/metadata/properties"/>
    <ds:schemaRef ds:uri="http://schemas.openxmlformats.org/package/2006/metadata/core-properties"/>
    <ds:schemaRef ds:uri="http://purl.org/dc/dcmitype/"/>
    <ds:schemaRef ds:uri="http://schemas.microsoft.com/office/2006/documentManagement/types"/>
    <ds:schemaRef ds:uri="http://www.w3.org/XML/1998/namespace"/>
    <ds:schemaRef ds:uri="b40d121a-adb5-4ec6-b8f2-521efbd64b66"/>
    <ds:schemaRef ds:uri="http://purl.org/dc/terms/"/>
    <ds:schemaRef ds:uri="http://purl.org/dc/elements/1.1/"/>
  </ds:schemaRefs>
</ds:datastoreItem>
</file>

<file path=customXml/itemProps3.xml><?xml version="1.0" encoding="utf-8"?>
<ds:datastoreItem xmlns:ds="http://schemas.openxmlformats.org/officeDocument/2006/customXml" ds:itemID="{1071B4CB-D911-405F-83F8-EB070360EE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TM03457475[[fn=Frame]]</Template>
  <TotalTime>217</TotalTime>
  <Words>1151</Words>
  <Application>Microsoft Office PowerPoint</Application>
  <PresentationFormat>Widescreen</PresentationFormat>
  <Paragraphs>99</Paragraphs>
  <Slides>11</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Calibri</vt:lpstr>
      <vt:lpstr>Corbel</vt:lpstr>
      <vt:lpstr>Wingdings 2</vt:lpstr>
      <vt:lpstr>Frame</vt:lpstr>
      <vt:lpstr>Parent  Curriculum  Information  Year 5  Spring 2024</vt:lpstr>
      <vt:lpstr>School Vision and Motto</vt:lpstr>
      <vt:lpstr>Meeting  Outline</vt:lpstr>
      <vt:lpstr>Spring Curriculum Topics</vt:lpstr>
      <vt:lpstr>English</vt:lpstr>
      <vt:lpstr>Science</vt:lpstr>
      <vt:lpstr>Maths</vt:lpstr>
      <vt:lpstr>Foundation Subjects</vt:lpstr>
      <vt:lpstr>Diversity</vt:lpstr>
      <vt:lpstr>Communication with Parents</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back!</dc:title>
  <dc:creator>MR Henry</dc:creator>
  <cp:lastModifiedBy>JBamrah</cp:lastModifiedBy>
  <cp:revision>362</cp:revision>
  <dcterms:created xsi:type="dcterms:W3CDTF">2018-08-31T18:43:56Z</dcterms:created>
  <dcterms:modified xsi:type="dcterms:W3CDTF">2024-01-26T08:56:40Z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0x0101005A15F272A04F3C4AAD824D549BE5B228</vt:lpwstr>
  </property>
  <property fmtid="{D5CDD505-2E9C-101B-9397-08002B2CF9AE}" pid="3" name="MediaServiceImageTags">
    <vt:lpwstr/>
  </property>
</Properties>
</file>