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5"/>
  </p:notesMasterIdLst>
  <p:sldIdLst>
    <p:sldId id="256" r:id="rId5"/>
    <p:sldId id="290" r:id="rId6"/>
    <p:sldId id="271" r:id="rId7"/>
    <p:sldId id="282" r:id="rId8"/>
    <p:sldId id="317" r:id="rId9"/>
    <p:sldId id="318" r:id="rId10"/>
    <p:sldId id="320" r:id="rId11"/>
    <p:sldId id="319" r:id="rId12"/>
    <p:sldId id="321" r:id="rId13"/>
    <p:sldId id="32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EAA427-C3EF-F5BA-DE1B-879CDC8D7FE0}" v="3" dt="2024-04-22T12:40:47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461" autoAdjust="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8C2FAC6-A0D0-8CB6-79DD-84B12E8E6439}"/>
    <pc:docChg chg="modSld">
      <pc:chgData name="" userId="" providerId="" clId="Web-{E8C2FAC6-A0D0-8CB6-79DD-84B12E8E6439}" dt="2024-04-16T12:53:31.731" v="5" actId="20577"/>
      <pc:docMkLst>
        <pc:docMk/>
      </pc:docMkLst>
      <pc:sldChg chg="modSp">
        <pc:chgData name="" userId="" providerId="" clId="Web-{E8C2FAC6-A0D0-8CB6-79DD-84B12E8E6439}" dt="2024-04-16T12:53:31.731" v="5" actId="20577"/>
        <pc:sldMkLst>
          <pc:docMk/>
          <pc:sldMk cId="2916317780" sldId="282"/>
        </pc:sldMkLst>
        <pc:spChg chg="mod">
          <ac:chgData name="" userId="" providerId="" clId="Web-{E8C2FAC6-A0D0-8CB6-79DD-84B12E8E6439}" dt="2024-04-16T12:53:31.731" v="5" actId="20577"/>
          <ac:spMkLst>
            <pc:docMk/>
            <pc:sldMk cId="2916317780" sldId="282"/>
            <ac:spMk id="3" creationId="{00000000-0000-0000-0000-000000000000}"/>
          </ac:spMkLst>
        </pc:spChg>
      </pc:sldChg>
    </pc:docChg>
  </pc:docChgLst>
  <pc:docChgLst>
    <pc:chgData name="F Riaz" userId="S::friaz@barleylane.redbridge.sch.uk::032f7d13-b6ac-4c7f-92f1-345c8f2d238f" providerId="AD" clId="Web-{88F65BDB-4A43-82DC-B490-A2A36C8C6FA3}"/>
    <pc:docChg chg="modSld">
      <pc:chgData name="F Riaz" userId="S::friaz@barleylane.redbridge.sch.uk::032f7d13-b6ac-4c7f-92f1-345c8f2d238f" providerId="AD" clId="Web-{88F65BDB-4A43-82DC-B490-A2A36C8C6FA3}" dt="2024-04-18T12:22:35.377" v="18" actId="20577"/>
      <pc:docMkLst>
        <pc:docMk/>
      </pc:docMkLst>
      <pc:sldChg chg="modSp">
        <pc:chgData name="F Riaz" userId="S::friaz@barleylane.redbridge.sch.uk::032f7d13-b6ac-4c7f-92f1-345c8f2d238f" providerId="AD" clId="Web-{88F65BDB-4A43-82DC-B490-A2A36C8C6FA3}" dt="2024-04-18T12:20:59.891" v="4" actId="20577"/>
        <pc:sldMkLst>
          <pc:docMk/>
          <pc:sldMk cId="1683707652" sldId="319"/>
        </pc:sldMkLst>
        <pc:spChg chg="mod">
          <ac:chgData name="F Riaz" userId="S::friaz@barleylane.redbridge.sch.uk::032f7d13-b6ac-4c7f-92f1-345c8f2d238f" providerId="AD" clId="Web-{88F65BDB-4A43-82DC-B490-A2A36C8C6FA3}" dt="2024-04-18T12:20:59.891" v="4" actId="20577"/>
          <ac:spMkLst>
            <pc:docMk/>
            <pc:sldMk cId="1683707652" sldId="319"/>
            <ac:spMk id="3" creationId="{00000000-0000-0000-0000-000000000000}"/>
          </ac:spMkLst>
        </pc:spChg>
      </pc:sldChg>
      <pc:sldChg chg="modSp">
        <pc:chgData name="F Riaz" userId="S::friaz@barleylane.redbridge.sch.uk::032f7d13-b6ac-4c7f-92f1-345c8f2d238f" providerId="AD" clId="Web-{88F65BDB-4A43-82DC-B490-A2A36C8C6FA3}" dt="2024-04-18T12:22:35.377" v="18" actId="20577"/>
        <pc:sldMkLst>
          <pc:docMk/>
          <pc:sldMk cId="3389051685" sldId="320"/>
        </pc:sldMkLst>
        <pc:spChg chg="mod">
          <ac:chgData name="F Riaz" userId="S::friaz@barleylane.redbridge.sch.uk::032f7d13-b6ac-4c7f-92f1-345c8f2d238f" providerId="AD" clId="Web-{88F65BDB-4A43-82DC-B490-A2A36C8C6FA3}" dt="2024-04-18T12:22:35.377" v="18" actId="20577"/>
          <ac:spMkLst>
            <pc:docMk/>
            <pc:sldMk cId="3389051685" sldId="320"/>
            <ac:spMk id="3" creationId="{00000000-0000-0000-0000-000000000000}"/>
          </ac:spMkLst>
        </pc:spChg>
      </pc:sldChg>
      <pc:sldChg chg="modSp">
        <pc:chgData name="F Riaz" userId="S::friaz@barleylane.redbridge.sch.uk::032f7d13-b6ac-4c7f-92f1-345c8f2d238f" providerId="AD" clId="Web-{88F65BDB-4A43-82DC-B490-A2A36C8C6FA3}" dt="2024-04-18T12:22:03.439" v="7" actId="20577"/>
        <pc:sldMkLst>
          <pc:docMk/>
          <pc:sldMk cId="14269090" sldId="321"/>
        </pc:sldMkLst>
        <pc:spChg chg="mod">
          <ac:chgData name="F Riaz" userId="S::friaz@barleylane.redbridge.sch.uk::032f7d13-b6ac-4c7f-92f1-345c8f2d238f" providerId="AD" clId="Web-{88F65BDB-4A43-82DC-B490-A2A36C8C6FA3}" dt="2024-04-18T12:22:03.439" v="7" actId="20577"/>
          <ac:spMkLst>
            <pc:docMk/>
            <pc:sldMk cId="14269090" sldId="321"/>
            <ac:spMk id="3" creationId="{00000000-0000-0000-0000-000000000000}"/>
          </ac:spMkLst>
        </pc:spChg>
      </pc:sldChg>
    </pc:docChg>
  </pc:docChgLst>
  <pc:docChgLst>
    <pc:chgData name="F Riaz" userId="S::friaz@barleylane.redbridge.sch.uk::032f7d13-b6ac-4c7f-92f1-345c8f2d238f" providerId="AD" clId="Web-{278C0F21-B4E0-2A16-4030-14162BD1879F}"/>
    <pc:docChg chg="modSld">
      <pc:chgData name="F Riaz" userId="S::friaz@barleylane.redbridge.sch.uk::032f7d13-b6ac-4c7f-92f1-345c8f2d238f" providerId="AD" clId="Web-{278C0F21-B4E0-2A16-4030-14162BD1879F}" dt="2024-04-19T08:23:37.527" v="337" actId="20577"/>
      <pc:docMkLst>
        <pc:docMk/>
      </pc:docMkLst>
      <pc:sldChg chg="modSp">
        <pc:chgData name="F Riaz" userId="S::friaz@barleylane.redbridge.sch.uk::032f7d13-b6ac-4c7f-92f1-345c8f2d238f" providerId="AD" clId="Web-{278C0F21-B4E0-2A16-4030-14162BD1879F}" dt="2024-04-19T08:18:02.781" v="266" actId="20577"/>
        <pc:sldMkLst>
          <pc:docMk/>
          <pc:sldMk cId="3522760020" sldId="318"/>
        </pc:sldMkLst>
        <pc:spChg chg="mod">
          <ac:chgData name="F Riaz" userId="S::friaz@barleylane.redbridge.sch.uk::032f7d13-b6ac-4c7f-92f1-345c8f2d238f" providerId="AD" clId="Web-{278C0F21-B4E0-2A16-4030-14162BD1879F}" dt="2024-04-19T08:18:02.781" v="266" actId="20577"/>
          <ac:spMkLst>
            <pc:docMk/>
            <pc:sldMk cId="3522760020" sldId="318"/>
            <ac:spMk id="3" creationId="{00000000-0000-0000-0000-000000000000}"/>
          </ac:spMkLst>
        </pc:spChg>
      </pc:sldChg>
      <pc:sldChg chg="modSp">
        <pc:chgData name="F Riaz" userId="S::friaz@barleylane.redbridge.sch.uk::032f7d13-b6ac-4c7f-92f1-345c8f2d238f" providerId="AD" clId="Web-{278C0F21-B4E0-2A16-4030-14162BD1879F}" dt="2024-04-19T08:18:57.504" v="280" actId="20577"/>
        <pc:sldMkLst>
          <pc:docMk/>
          <pc:sldMk cId="1683707652" sldId="319"/>
        </pc:sldMkLst>
        <pc:spChg chg="mod">
          <ac:chgData name="F Riaz" userId="S::friaz@barleylane.redbridge.sch.uk::032f7d13-b6ac-4c7f-92f1-345c8f2d238f" providerId="AD" clId="Web-{278C0F21-B4E0-2A16-4030-14162BD1879F}" dt="2024-04-19T08:18:57.504" v="280" actId="20577"/>
          <ac:spMkLst>
            <pc:docMk/>
            <pc:sldMk cId="1683707652" sldId="319"/>
            <ac:spMk id="3" creationId="{00000000-0000-0000-0000-000000000000}"/>
          </ac:spMkLst>
        </pc:spChg>
      </pc:sldChg>
      <pc:sldChg chg="modSp">
        <pc:chgData name="F Riaz" userId="S::friaz@barleylane.redbridge.sch.uk::032f7d13-b6ac-4c7f-92f1-345c8f2d238f" providerId="AD" clId="Web-{278C0F21-B4E0-2A16-4030-14162BD1879F}" dt="2024-04-19T08:23:37.527" v="337" actId="20577"/>
        <pc:sldMkLst>
          <pc:docMk/>
          <pc:sldMk cId="3389051685" sldId="320"/>
        </pc:sldMkLst>
        <pc:spChg chg="mod">
          <ac:chgData name="F Riaz" userId="S::friaz@barleylane.redbridge.sch.uk::032f7d13-b6ac-4c7f-92f1-345c8f2d238f" providerId="AD" clId="Web-{278C0F21-B4E0-2A16-4030-14162BD1879F}" dt="2024-04-19T08:23:37.527" v="337" actId="20577"/>
          <ac:spMkLst>
            <pc:docMk/>
            <pc:sldMk cId="3389051685" sldId="320"/>
            <ac:spMk id="3" creationId="{00000000-0000-0000-0000-000000000000}"/>
          </ac:spMkLst>
        </pc:spChg>
      </pc:sldChg>
    </pc:docChg>
  </pc:docChgLst>
  <pc:docChgLst>
    <pc:chgData name="F Riaz" userId="S::friaz@barleylane.redbridge.sch.uk::032f7d13-b6ac-4c7f-92f1-345c8f2d238f" providerId="AD" clId="Web-{EFEAA427-C3EF-F5BA-DE1B-879CDC8D7FE0}"/>
    <pc:docChg chg="modSld">
      <pc:chgData name="F Riaz" userId="S::friaz@barleylane.redbridge.sch.uk::032f7d13-b6ac-4c7f-92f1-345c8f2d238f" providerId="AD" clId="Web-{EFEAA427-C3EF-F5BA-DE1B-879CDC8D7FE0}" dt="2024-04-22T12:40:45.504" v="1" actId="20577"/>
      <pc:docMkLst>
        <pc:docMk/>
      </pc:docMkLst>
      <pc:sldChg chg="modSp">
        <pc:chgData name="F Riaz" userId="S::friaz@barleylane.redbridge.sch.uk::032f7d13-b6ac-4c7f-92f1-345c8f2d238f" providerId="AD" clId="Web-{EFEAA427-C3EF-F5BA-DE1B-879CDC8D7FE0}" dt="2024-04-22T12:40:45.504" v="1" actId="20577"/>
        <pc:sldMkLst>
          <pc:docMk/>
          <pc:sldMk cId="3389051685" sldId="320"/>
        </pc:sldMkLst>
        <pc:spChg chg="mod">
          <ac:chgData name="F Riaz" userId="S::friaz@barleylane.redbridge.sch.uk::032f7d13-b6ac-4c7f-92f1-345c8f2d238f" providerId="AD" clId="Web-{EFEAA427-C3EF-F5BA-DE1B-879CDC8D7FE0}" dt="2024-04-22T12:40:45.504" v="1" actId="20577"/>
          <ac:spMkLst>
            <pc:docMk/>
            <pc:sldMk cId="3389051685" sldId="320"/>
            <ac:spMk id="3" creationId="{00000000-0000-0000-0000-000000000000}"/>
          </ac:spMkLst>
        </pc:spChg>
      </pc:sldChg>
    </pc:docChg>
  </pc:docChgLst>
  <pc:docChgLst>
    <pc:chgData name="F Riaz" userId="S::friaz@barleylane.redbridge.sch.uk::032f7d13-b6ac-4c7f-92f1-345c8f2d238f" providerId="AD" clId="Web-{E8C2FAC6-A0D0-8CB6-79DD-84B12E8E6439}"/>
    <pc:docChg chg="modSld">
      <pc:chgData name="F Riaz" userId="S::friaz@barleylane.redbridge.sch.uk::032f7d13-b6ac-4c7f-92f1-345c8f2d238f" providerId="AD" clId="Web-{E8C2FAC6-A0D0-8CB6-79DD-84B12E8E6439}" dt="2024-04-16T13:35:40.532" v="265" actId="20577"/>
      <pc:docMkLst>
        <pc:docMk/>
      </pc:docMkLst>
      <pc:sldChg chg="modSp">
        <pc:chgData name="F Riaz" userId="S::friaz@barleylane.redbridge.sch.uk::032f7d13-b6ac-4c7f-92f1-345c8f2d238f" providerId="AD" clId="Web-{E8C2FAC6-A0D0-8CB6-79DD-84B12E8E6439}" dt="2024-04-16T13:34:44.856" v="258" actId="20577"/>
        <pc:sldMkLst>
          <pc:docMk/>
          <pc:sldMk cId="3475320055" sldId="271"/>
        </pc:sldMkLst>
        <pc:spChg chg="mod">
          <ac:chgData name="F Riaz" userId="S::friaz@barleylane.redbridge.sch.uk::032f7d13-b6ac-4c7f-92f1-345c8f2d238f" providerId="AD" clId="Web-{E8C2FAC6-A0D0-8CB6-79DD-84B12E8E6439}" dt="2024-04-16T13:34:44.856" v="258" actId="20577"/>
          <ac:spMkLst>
            <pc:docMk/>
            <pc:sldMk cId="3475320055" sldId="271"/>
            <ac:spMk id="5" creationId="{00000000-0000-0000-0000-000000000000}"/>
          </ac:spMkLst>
        </pc:spChg>
      </pc:sldChg>
      <pc:sldChg chg="modSp">
        <pc:chgData name="F Riaz" userId="S::friaz@barleylane.redbridge.sch.uk::032f7d13-b6ac-4c7f-92f1-345c8f2d238f" providerId="AD" clId="Web-{E8C2FAC6-A0D0-8CB6-79DD-84B12E8E6439}" dt="2024-04-16T13:34:51.685" v="259" actId="20577"/>
        <pc:sldMkLst>
          <pc:docMk/>
          <pc:sldMk cId="2916317780" sldId="282"/>
        </pc:sldMkLst>
        <pc:spChg chg="mod">
          <ac:chgData name="F Riaz" userId="S::friaz@barleylane.redbridge.sch.uk::032f7d13-b6ac-4c7f-92f1-345c8f2d238f" providerId="AD" clId="Web-{E8C2FAC6-A0D0-8CB6-79DD-84B12E8E6439}" dt="2024-04-16T13:34:51.685" v="259" actId="20577"/>
          <ac:spMkLst>
            <pc:docMk/>
            <pc:sldMk cId="2916317780" sldId="282"/>
            <ac:spMk id="3" creationId="{00000000-0000-0000-0000-000000000000}"/>
          </ac:spMkLst>
        </pc:spChg>
      </pc:sldChg>
      <pc:sldChg chg="addSp delSp modSp">
        <pc:chgData name="F Riaz" userId="S::friaz@barleylane.redbridge.sch.uk::032f7d13-b6ac-4c7f-92f1-345c8f2d238f" providerId="AD" clId="Web-{E8C2FAC6-A0D0-8CB6-79DD-84B12E8E6439}" dt="2024-04-16T13:35:40.532" v="265" actId="20577"/>
        <pc:sldMkLst>
          <pc:docMk/>
          <pc:sldMk cId="495087651" sldId="317"/>
        </pc:sldMkLst>
        <pc:spChg chg="mod">
          <ac:chgData name="F Riaz" userId="S::friaz@barleylane.redbridge.sch.uk::032f7d13-b6ac-4c7f-92f1-345c8f2d238f" providerId="AD" clId="Web-{E8C2FAC6-A0D0-8CB6-79DD-84B12E8E6439}" dt="2024-04-16T13:35:40.532" v="265" actId="20577"/>
          <ac:spMkLst>
            <pc:docMk/>
            <pc:sldMk cId="495087651" sldId="317"/>
            <ac:spMk id="7" creationId="{58406143-39D4-2E4A-8C7F-1962FDD3B02F}"/>
          </ac:spMkLst>
        </pc:spChg>
        <pc:picChg chg="del">
          <ac:chgData name="F Riaz" userId="S::friaz@barleylane.redbridge.sch.uk::032f7d13-b6ac-4c7f-92f1-345c8f2d238f" providerId="AD" clId="Web-{E8C2FAC6-A0D0-8CB6-79DD-84B12E8E6439}" dt="2024-04-16T12:55:23.078" v="34"/>
          <ac:picMkLst>
            <pc:docMk/>
            <pc:sldMk cId="495087651" sldId="317"/>
            <ac:picMk id="3" creationId="{D7D6F5EB-4F08-466B-B0C3-70234E5567EA}"/>
          </ac:picMkLst>
        </pc:picChg>
        <pc:picChg chg="del">
          <ac:chgData name="F Riaz" userId="S::friaz@barleylane.redbridge.sch.uk::032f7d13-b6ac-4c7f-92f1-345c8f2d238f" providerId="AD" clId="Web-{E8C2FAC6-A0D0-8CB6-79DD-84B12E8E6439}" dt="2024-04-16T12:55:22.093" v="33"/>
          <ac:picMkLst>
            <pc:docMk/>
            <pc:sldMk cId="495087651" sldId="317"/>
            <ac:picMk id="11" creationId="{0ADAF2AA-68AF-449A-AD5B-C710301CFC7A}"/>
          </ac:picMkLst>
        </pc:picChg>
        <pc:picChg chg="add del">
          <ac:chgData name="F Riaz" userId="S::friaz@barleylane.redbridge.sch.uk::032f7d13-b6ac-4c7f-92f1-345c8f2d238f" providerId="AD" clId="Web-{E8C2FAC6-A0D0-8CB6-79DD-84B12E8E6439}" dt="2024-04-16T12:55:33.640" v="40"/>
          <ac:picMkLst>
            <pc:docMk/>
            <pc:sldMk cId="495087651" sldId="317"/>
            <ac:picMk id="2050" creationId="{4036DEDF-9BB3-40FA-9AFE-2A41ADE83531}"/>
          </ac:picMkLst>
        </pc:picChg>
        <pc:picChg chg="add del">
          <ac:chgData name="F Riaz" userId="S::friaz@barleylane.redbridge.sch.uk::032f7d13-b6ac-4c7f-92f1-345c8f2d238f" providerId="AD" clId="Web-{E8C2FAC6-A0D0-8CB6-79DD-84B12E8E6439}" dt="2024-04-16T12:55:32.578" v="39"/>
          <ac:picMkLst>
            <pc:docMk/>
            <pc:sldMk cId="495087651" sldId="317"/>
            <ac:picMk id="2052" creationId="{70411F87-503B-4FA6-AD1D-763A586B3F1B}"/>
          </ac:picMkLst>
        </pc:picChg>
      </pc:sldChg>
      <pc:sldChg chg="modSp">
        <pc:chgData name="F Riaz" userId="S::friaz@barleylane.redbridge.sch.uk::032f7d13-b6ac-4c7f-92f1-345c8f2d238f" providerId="AD" clId="Web-{E8C2FAC6-A0D0-8CB6-79DD-84B12E8E6439}" dt="2024-04-16T13:33:59.526" v="253" actId="20577"/>
        <pc:sldMkLst>
          <pc:docMk/>
          <pc:sldMk cId="1683707652" sldId="319"/>
        </pc:sldMkLst>
        <pc:spChg chg="mod">
          <ac:chgData name="F Riaz" userId="S::friaz@barleylane.redbridge.sch.uk::032f7d13-b6ac-4c7f-92f1-345c8f2d238f" providerId="AD" clId="Web-{E8C2FAC6-A0D0-8CB6-79DD-84B12E8E6439}" dt="2024-04-16T13:33:59.526" v="253" actId="20577"/>
          <ac:spMkLst>
            <pc:docMk/>
            <pc:sldMk cId="1683707652" sldId="319"/>
            <ac:spMk id="3" creationId="{00000000-0000-0000-0000-000000000000}"/>
          </ac:spMkLst>
        </pc:spChg>
      </pc:sldChg>
      <pc:sldChg chg="modSp">
        <pc:chgData name="F Riaz" userId="S::friaz@barleylane.redbridge.sch.uk::032f7d13-b6ac-4c7f-92f1-345c8f2d238f" providerId="AD" clId="Web-{E8C2FAC6-A0D0-8CB6-79DD-84B12E8E6439}" dt="2024-04-16T12:59:34.350" v="138" actId="20577"/>
        <pc:sldMkLst>
          <pc:docMk/>
          <pc:sldMk cId="3389051685" sldId="320"/>
        </pc:sldMkLst>
        <pc:spChg chg="mod">
          <ac:chgData name="F Riaz" userId="S::friaz@barleylane.redbridge.sch.uk::032f7d13-b6ac-4c7f-92f1-345c8f2d238f" providerId="AD" clId="Web-{E8C2FAC6-A0D0-8CB6-79DD-84B12E8E6439}" dt="2024-04-16T12:59:34.350" v="138" actId="20577"/>
          <ac:spMkLst>
            <pc:docMk/>
            <pc:sldMk cId="3389051685" sldId="320"/>
            <ac:spMk id="3" creationId="{00000000-0000-0000-0000-000000000000}"/>
          </ac:spMkLst>
        </pc:spChg>
      </pc:sldChg>
      <pc:sldChg chg="modSp">
        <pc:chgData name="F Riaz" userId="S::friaz@barleylane.redbridge.sch.uk::032f7d13-b6ac-4c7f-92f1-345c8f2d238f" providerId="AD" clId="Web-{E8C2FAC6-A0D0-8CB6-79DD-84B12E8E6439}" dt="2024-04-16T13:34:33.106" v="254" actId="20577"/>
        <pc:sldMkLst>
          <pc:docMk/>
          <pc:sldMk cId="14269090" sldId="321"/>
        </pc:sldMkLst>
        <pc:spChg chg="mod">
          <ac:chgData name="F Riaz" userId="S::friaz@barleylane.redbridge.sch.uk::032f7d13-b6ac-4c7f-92f1-345c8f2d238f" providerId="AD" clId="Web-{E8C2FAC6-A0D0-8CB6-79DD-84B12E8E6439}" dt="2024-04-16T13:34:33.106" v="254" actId="20577"/>
          <ac:spMkLst>
            <pc:docMk/>
            <pc:sldMk cId="14269090" sldId="32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1D3B0-241D-4E5F-BD18-FF34E1FA0A34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43821-5DB9-4AF2-86C6-D22CCEE25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47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43821-5DB9-4AF2-86C6-D22CCEE25B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02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43821-5DB9-4AF2-86C6-D22CCEE25B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73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43821-5DB9-4AF2-86C6-D22CCEE25B1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424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43821-5DB9-4AF2-86C6-D22CCEE25B1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74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43821-5DB9-4AF2-86C6-D22CCEE25B1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274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43821-5DB9-4AF2-86C6-D22CCEE25B1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407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43821-5DB9-4AF2-86C6-D22CCEE25B1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53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1" descr="New LB Redbrid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429" y="5498696"/>
            <a:ext cx="12652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177240" y="5267325"/>
            <a:ext cx="2958560" cy="806733"/>
            <a:chOff x="4251682" y="390740"/>
            <a:chExt cx="5864776" cy="14661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0264" y="390740"/>
              <a:ext cx="1466194" cy="146619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682" y="390740"/>
              <a:ext cx="1466194" cy="146619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876" y="390740"/>
              <a:ext cx="1466194" cy="146619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362" y="390740"/>
              <a:ext cx="1485902" cy="146619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 anchor="t" anchorCtr="1">
            <a:normAutofit fontScale="90000"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Parent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Curriculum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Information</a:t>
            </a:r>
            <a:br>
              <a:rPr lang="en-GB" b="1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Year 4  Summer 2024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704865" y="1768115"/>
            <a:ext cx="7315200" cy="17216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9340653" y="5182285"/>
            <a:ext cx="27951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GB" sz="2500"/>
            </a:br>
            <a:endParaRPr lang="en-GB" sz="25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239" y="703357"/>
            <a:ext cx="3014761" cy="27863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7240" y="3489727"/>
            <a:ext cx="2958560" cy="17775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3175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2981438"/>
          </a:xfrm>
        </p:spPr>
        <p:txBody>
          <a:bodyPr>
            <a:normAutofit/>
          </a:bodyPr>
          <a:lstStyle/>
          <a:p>
            <a:r>
              <a:rPr lang="en-GB" sz="3200" b="1"/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Please do not hesitate to contact us if you have any further questions.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hope you found the information shared useful.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Thank you for reading.</a:t>
            </a:r>
          </a:p>
        </p:txBody>
      </p:sp>
      <p:pic>
        <p:nvPicPr>
          <p:cNvPr id="4" name="Picture 2" descr="Final Letterhead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b="43048"/>
          <a:stretch/>
        </p:blipFill>
        <p:spPr bwMode="auto">
          <a:xfrm>
            <a:off x="0" y="6145000"/>
            <a:ext cx="4558937" cy="7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5" t="31442" r="33154" b="16196"/>
          <a:stretch/>
        </p:blipFill>
        <p:spPr>
          <a:xfrm>
            <a:off x="114300" y="121476"/>
            <a:ext cx="563201" cy="617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20143" b="13486"/>
          <a:stretch/>
        </p:blipFill>
        <p:spPr>
          <a:xfrm>
            <a:off x="180976" y="4019550"/>
            <a:ext cx="3143249" cy="19154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237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812666"/>
          </a:xfrm>
        </p:spPr>
        <p:txBody>
          <a:bodyPr/>
          <a:lstStyle/>
          <a:p>
            <a:r>
              <a:rPr lang="en-GB" b="1"/>
              <a:t>School Vision and Motto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en-US"/>
              <a:t>At Barley Lane Primary School it is important that we all work together to ensure that everyone feels happy, safe and ready to learn. </a:t>
            </a:r>
          </a:p>
          <a:p>
            <a:pPr marL="0" indent="0" algn="ctr">
              <a:buNone/>
            </a:pPr>
            <a:endParaRPr lang="en-US" b="1" u="sng"/>
          </a:p>
          <a:p>
            <a:pPr marL="0" indent="0" algn="ctr">
              <a:buNone/>
            </a:pPr>
            <a:r>
              <a:rPr lang="en-US" b="1" u="sng"/>
              <a:t>Our School Motto</a:t>
            </a:r>
            <a:endParaRPr lang="en-GB"/>
          </a:p>
          <a:p>
            <a:pPr marL="0" indent="0" algn="ctr">
              <a:buNone/>
            </a:pPr>
            <a:r>
              <a:rPr lang="en-US" sz="4000"/>
              <a:t>B</a:t>
            </a:r>
            <a:r>
              <a:rPr lang="en-US"/>
              <a:t>elieve in yourself, </a:t>
            </a:r>
            <a:r>
              <a:rPr lang="en-US" sz="4000"/>
              <a:t>L</a:t>
            </a:r>
            <a:r>
              <a:rPr lang="en-US"/>
              <a:t>earn together,</a:t>
            </a:r>
            <a:r>
              <a:rPr lang="en-US" sz="4000"/>
              <a:t> P</a:t>
            </a:r>
            <a:r>
              <a:rPr lang="en-US"/>
              <a:t>ersevere</a:t>
            </a:r>
            <a:r>
              <a:rPr lang="en-US" sz="4000"/>
              <a:t> </a:t>
            </a:r>
            <a:r>
              <a:rPr lang="en-US"/>
              <a:t>and </a:t>
            </a:r>
            <a:r>
              <a:rPr lang="en-US" sz="4000"/>
              <a:t>S</a:t>
            </a:r>
            <a:r>
              <a:rPr lang="en-US"/>
              <a:t>ucceed</a:t>
            </a:r>
            <a:endParaRPr lang="en-GB"/>
          </a:p>
          <a:p>
            <a:pPr algn="ctr"/>
            <a:endParaRPr lang="en-US"/>
          </a:p>
        </p:txBody>
      </p:sp>
      <p:pic>
        <p:nvPicPr>
          <p:cNvPr id="4" name="Picture 2" descr="Final Letterhead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b="43048"/>
          <a:stretch/>
        </p:blipFill>
        <p:spPr bwMode="auto">
          <a:xfrm>
            <a:off x="0" y="6145000"/>
            <a:ext cx="4558937" cy="7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5" t="31442" r="33154" b="16196"/>
          <a:stretch/>
        </p:blipFill>
        <p:spPr>
          <a:xfrm>
            <a:off x="114300" y="121476"/>
            <a:ext cx="563201" cy="617957"/>
          </a:xfrm>
          <a:prstGeom prst="rect">
            <a:avLst/>
          </a:prstGeom>
        </p:spPr>
      </p:pic>
      <p:pic>
        <p:nvPicPr>
          <p:cNvPr id="3074" name="Picture 2" descr="long board 1000x8800mm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69" y="4737100"/>
            <a:ext cx="7283824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ocial Distancing Primary School Signs and Dividers - Sussex Sign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8" y="4936503"/>
            <a:ext cx="2693564" cy="104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78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008430"/>
          </a:xfrm>
        </p:spPr>
        <p:txBody>
          <a:bodyPr/>
          <a:lstStyle/>
          <a:p>
            <a:r>
              <a:rPr lang="en-GB" b="1"/>
              <a:t>Meeting </a:t>
            </a:r>
            <a:br>
              <a:rPr lang="en-GB" b="1"/>
            </a:br>
            <a:r>
              <a:rPr lang="en-GB" b="1"/>
              <a:t>Outline</a:t>
            </a:r>
          </a:p>
        </p:txBody>
      </p:sp>
      <p:pic>
        <p:nvPicPr>
          <p:cNvPr id="4" name="Picture 2" descr="Final Letterhead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b="43048"/>
          <a:stretch/>
        </p:blipFill>
        <p:spPr bwMode="auto">
          <a:xfrm>
            <a:off x="0" y="6145000"/>
            <a:ext cx="4558937" cy="7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5" t="31442" r="33154" b="16196"/>
          <a:stretch/>
        </p:blipFill>
        <p:spPr>
          <a:xfrm>
            <a:off x="10772775" y="246151"/>
            <a:ext cx="848951" cy="93148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Welcome</a:t>
            </a:r>
          </a:p>
          <a:p>
            <a:r>
              <a:rPr lang="en-GB" dirty="0"/>
              <a:t>2. Summer Curriculum Topics and Big Question</a:t>
            </a:r>
          </a:p>
          <a:p>
            <a:r>
              <a:rPr lang="en-GB" dirty="0"/>
              <a:t>3. English </a:t>
            </a:r>
          </a:p>
          <a:p>
            <a:r>
              <a:rPr lang="en-GB" dirty="0"/>
              <a:t>4. Maths</a:t>
            </a:r>
          </a:p>
          <a:p>
            <a:r>
              <a:rPr lang="en-GB" dirty="0"/>
              <a:t>5. Science</a:t>
            </a:r>
          </a:p>
          <a:p>
            <a:r>
              <a:rPr lang="en-GB" dirty="0"/>
              <a:t>6. Foundation Subjects</a:t>
            </a:r>
          </a:p>
          <a:p>
            <a:r>
              <a:rPr lang="en-GB" dirty="0"/>
              <a:t>7. Communication</a:t>
            </a:r>
          </a:p>
          <a:p>
            <a:r>
              <a:rPr lang="en-GB" dirty="0"/>
              <a:t>8. Questions</a:t>
            </a:r>
          </a:p>
          <a:p>
            <a:pPr algn="ctr"/>
            <a:endParaRPr lang="en-GB" dirty="0"/>
          </a:p>
        </p:txBody>
      </p:sp>
      <p:pic>
        <p:nvPicPr>
          <p:cNvPr id="9" name="Picture 2" descr="Poets board 765x1200mm copy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" y="4051160"/>
            <a:ext cx="2880806" cy="183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32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367" y="865261"/>
            <a:ext cx="7211216" cy="1702793"/>
          </a:xfrm>
          <a:ln>
            <a:noFill/>
          </a:ln>
        </p:spPr>
        <p:txBody>
          <a:bodyPr anchor="t" anchorCtr="0">
            <a:normAutofit fontScale="40000" lnSpcReduction="20000"/>
          </a:bodyPr>
          <a:lstStyle/>
          <a:p>
            <a:pPr marL="0" indent="0">
              <a:buNone/>
            </a:pPr>
            <a:r>
              <a:rPr lang="en-GB" sz="7200" b="1" dirty="0"/>
              <a:t>Summer Topic: Vicious Vikings</a:t>
            </a:r>
          </a:p>
          <a:p>
            <a:pPr marL="0" indent="0">
              <a:buNone/>
            </a:pPr>
            <a:endParaRPr lang="en-GB" sz="7000" b="1" dirty="0"/>
          </a:p>
          <a:p>
            <a:pPr marL="0" indent="0">
              <a:buNone/>
            </a:pPr>
            <a:r>
              <a:rPr lang="en-GB" sz="7000" b="1" dirty="0"/>
              <a:t>Big Question: Do you have to be vicious to get ahead?</a:t>
            </a:r>
            <a:endParaRPr lang="en-GB" sz="3200" b="1" dirty="0"/>
          </a:p>
          <a:p>
            <a:pPr marL="0" indent="0">
              <a:buNone/>
            </a:pPr>
            <a:endParaRPr lang="en-GB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482534"/>
          </a:xfrm>
        </p:spPr>
        <p:txBody>
          <a:bodyPr/>
          <a:lstStyle/>
          <a:p>
            <a:r>
              <a:rPr lang="en-GB" b="1"/>
              <a:t>Spring</a:t>
            </a:r>
            <a:br>
              <a:rPr lang="en-GB" b="1" dirty="0"/>
            </a:br>
            <a:r>
              <a:rPr lang="en-GB" b="1" dirty="0"/>
              <a:t>Curriculum Topics</a:t>
            </a:r>
          </a:p>
        </p:txBody>
      </p:sp>
      <p:pic>
        <p:nvPicPr>
          <p:cNvPr id="4" name="Picture 2" descr="Final Letterhead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b="43048"/>
          <a:stretch/>
        </p:blipFill>
        <p:spPr bwMode="auto">
          <a:xfrm>
            <a:off x="0" y="6145000"/>
            <a:ext cx="4558937" cy="7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5" t="31442" r="33154" b="16196"/>
          <a:stretch/>
        </p:blipFill>
        <p:spPr>
          <a:xfrm>
            <a:off x="114300" y="121476"/>
            <a:ext cx="563201" cy="617957"/>
          </a:xfrm>
          <a:prstGeom prst="rect">
            <a:avLst/>
          </a:prstGeom>
        </p:spPr>
      </p:pic>
      <p:pic>
        <p:nvPicPr>
          <p:cNvPr id="8" name="Picture 2" descr="Social distancing means standing 6 feet apart. Here's what that actually  looks li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9" y="4606371"/>
            <a:ext cx="2280625" cy="128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w did the Vikings fight? - BBC Bitesize | Vikings, Vikings ks2, Primary  history">
            <a:extLst>
              <a:ext uri="{FF2B5EF4-FFF2-40B4-BE49-F238E27FC236}">
                <a16:creationId xmlns:a16="http://schemas.microsoft.com/office/drawing/2014/main" id="{9AA53749-3C30-471E-BB36-E3F0591D1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95" y="3141478"/>
            <a:ext cx="5231759" cy="292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31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3067163"/>
          </a:xfrm>
        </p:spPr>
        <p:txBody>
          <a:bodyPr/>
          <a:lstStyle/>
          <a:p>
            <a:r>
              <a:rPr lang="en-GB" b="1"/>
              <a:t>English</a:t>
            </a:r>
          </a:p>
        </p:txBody>
      </p:sp>
      <p:pic>
        <p:nvPicPr>
          <p:cNvPr id="4" name="Picture 2" descr="Final Letterhead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b="43048"/>
          <a:stretch/>
        </p:blipFill>
        <p:spPr bwMode="auto">
          <a:xfrm>
            <a:off x="0" y="6145000"/>
            <a:ext cx="4558937" cy="7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5" t="31442" r="33154" b="16196"/>
          <a:stretch/>
        </p:blipFill>
        <p:spPr>
          <a:xfrm>
            <a:off x="114300" y="121476"/>
            <a:ext cx="563201" cy="617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4013200"/>
            <a:ext cx="3153301" cy="1971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406143-39D4-2E4A-8C7F-1962FDD3B02F}"/>
              </a:ext>
            </a:extLst>
          </p:cNvPr>
          <p:cNvSpPr txBox="1"/>
          <p:nvPr/>
        </p:nvSpPr>
        <p:spPr>
          <a:xfrm>
            <a:off x="3535819" y="754979"/>
            <a:ext cx="7561268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Our key texts are:  </a:t>
            </a:r>
          </a:p>
          <a:p>
            <a:r>
              <a:rPr lang="en-US" dirty="0">
                <a:solidFill>
                  <a:srgbClr val="C00000"/>
                </a:solidFill>
              </a:rPr>
              <a:t>Writing focus –</a:t>
            </a:r>
            <a:r>
              <a:rPr lang="en-US" dirty="0"/>
              <a:t> </a:t>
            </a:r>
            <a:r>
              <a:rPr lang="en-US" dirty="0">
                <a:ea typeface="+mn-lt"/>
                <a:cs typeface="+mn-lt"/>
              </a:rPr>
              <a:t>Beowulf. This is an old Viking poem retold as a story.</a:t>
            </a:r>
          </a:p>
          <a:p>
            <a:r>
              <a:rPr lang="en-US" dirty="0">
                <a:ea typeface="+mn-lt"/>
                <a:cs typeface="+mn-lt"/>
              </a:rPr>
              <a:t>			  </a:t>
            </a:r>
          </a:p>
          <a:p>
            <a:r>
              <a:rPr lang="en-US" dirty="0">
                <a:solidFill>
                  <a:srgbClr val="C00000"/>
                </a:solidFill>
              </a:rPr>
              <a:t>Reading focus-</a:t>
            </a:r>
            <a:r>
              <a:rPr lang="en-US" dirty="0"/>
              <a:t> </a:t>
            </a:r>
            <a:r>
              <a:rPr lang="en-US" dirty="0">
                <a:ea typeface="+mn-lt"/>
                <a:cs typeface="+mn-lt"/>
              </a:rPr>
              <a:t>Viking Boy by Tony Bradman. 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solidFill>
                  <a:srgbClr val="C00000"/>
                </a:solidFill>
              </a:rPr>
              <a:t>Grammar focus- </a:t>
            </a:r>
            <a:r>
              <a:rPr lang="en-US" dirty="0">
                <a:ea typeface="+mn-lt"/>
                <a:cs typeface="+mn-lt"/>
              </a:rPr>
              <a:t>Beginning sentences using fronted adverbials, using expanded noun phrases and using correct punctuation for direct speech including the use of inverted commas.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Speaking and listening </a:t>
            </a:r>
            <a:r>
              <a:rPr lang="en-US" dirty="0"/>
              <a:t>– </a:t>
            </a:r>
            <a:r>
              <a:rPr lang="en-US" dirty="0">
                <a:ea typeface="+mn-lt"/>
                <a:cs typeface="+mn-lt"/>
              </a:rPr>
              <a:t>Performing own compositions using correct volume, tone and intonation, opportunities for role play and drama activities and performance poetry. 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key texts link to the topics that we are studying this term. </a:t>
            </a:r>
          </a:p>
          <a:p>
            <a:endParaRPr lang="en-US" dirty="0"/>
          </a:p>
          <a:p>
            <a:r>
              <a:rPr lang="en-US" dirty="0"/>
              <a:t>Using these texts children complete extended pieces of writing including descriptive writing, diary entries and newspaper reports.</a:t>
            </a:r>
          </a:p>
          <a:p>
            <a:endParaRPr lang="en-US" dirty="0"/>
          </a:p>
          <a:p>
            <a:r>
              <a:rPr lang="en-US" dirty="0"/>
              <a:t>Children will be working on their comprehension skills. Children will be using inference and deduction. 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8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2619488"/>
          </a:xfrm>
        </p:spPr>
        <p:txBody>
          <a:bodyPr/>
          <a:lstStyle/>
          <a:p>
            <a:r>
              <a:rPr lang="en-GB" b="1"/>
              <a:t>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182" y="115980"/>
            <a:ext cx="7870688" cy="602264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b="1" dirty="0"/>
              <a:t>Summer 1 - </a:t>
            </a:r>
            <a:endParaRPr lang="en-GB" sz="2400" b="1"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rgbClr val="FF0000"/>
                </a:solidFill>
              </a:rPr>
              <a:t>Fractions and decimals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en-GB" sz="2400" dirty="0">
                <a:ea typeface="+mn-lt"/>
                <a:cs typeface="+mn-lt"/>
              </a:rPr>
              <a:t>Understanding the whole and counting beyond 1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en-GB" sz="2400" dirty="0">
                <a:ea typeface="+mn-lt"/>
                <a:cs typeface="+mn-lt"/>
              </a:rPr>
              <a:t>Compare, order and partition mixed numbers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en-GB" sz="2400" dirty="0">
                <a:ea typeface="+mn-lt"/>
                <a:cs typeface="+mn-lt"/>
              </a:rPr>
              <a:t>Understand improper fractions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en-GB" sz="2400" dirty="0">
                <a:ea typeface="+mn-lt"/>
                <a:cs typeface="+mn-lt"/>
              </a:rPr>
              <a:t>Convert between mixed numbers and improper fractions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en-GB" sz="2400" dirty="0">
                <a:ea typeface="+mn-lt"/>
                <a:cs typeface="+mn-lt"/>
              </a:rPr>
              <a:t>Equivalent fractions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en-GB" sz="2400" dirty="0">
                <a:ea typeface="+mn-lt"/>
                <a:cs typeface="+mn-lt"/>
              </a:rPr>
              <a:t>Add and subtract two or more fractions, including mixed numbers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en-GB" sz="2400" dirty="0">
                <a:ea typeface="+mn-lt"/>
                <a:cs typeface="+mn-lt"/>
              </a:rPr>
              <a:t>Solve problems involving fractions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600" b="1" dirty="0">
                <a:solidFill>
                  <a:srgbClr val="FF0000"/>
                </a:solidFill>
              </a:rPr>
              <a:t>Money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300" dirty="0"/>
              <a:t>Writing money using decimals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300" dirty="0"/>
              <a:t>Convert between pounds and pence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300" dirty="0"/>
              <a:t>Compare amounts of money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300" dirty="0"/>
              <a:t>Solve problems with money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600" b="1" dirty="0"/>
              <a:t>Summer 2 - </a:t>
            </a:r>
            <a:endParaRPr lang="en-GB" sz="24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600" b="1" dirty="0">
                <a:solidFill>
                  <a:srgbClr val="FF0000"/>
                </a:solidFill>
              </a:rPr>
              <a:t>Time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dirty="0"/>
              <a:t>Hours, minutes and seconds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dirty="0"/>
              <a:t>Convert between analogue and digital and vice versa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600" b="1" dirty="0">
                <a:solidFill>
                  <a:srgbClr val="FF0000"/>
                </a:solidFill>
              </a:rPr>
              <a:t>Shape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dirty="0"/>
              <a:t>Identify angles as turns, compare and order angles</a:t>
            </a:r>
            <a:endParaRPr lang="en-GB" sz="26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dirty="0"/>
              <a:t>Look at 2-D shapes; triangles, polygons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dirty="0"/>
              <a:t>Quadrilaterals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dirty="0"/>
              <a:t>Lines of symmetry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600" b="1" dirty="0">
                <a:solidFill>
                  <a:srgbClr val="FF0000"/>
                </a:solidFill>
              </a:rPr>
              <a:t>Statistics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600" b="1" dirty="0">
                <a:solidFill>
                  <a:srgbClr val="FF0000"/>
                </a:solidFill>
              </a:rPr>
              <a:t>Position and direction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b="1" dirty="0"/>
              <a:t>Mathematical explanations and reasoning</a:t>
            </a:r>
            <a:r>
              <a:rPr lang="en-GB" sz="2400" dirty="0"/>
              <a:t> </a:t>
            </a:r>
            <a:r>
              <a:rPr lang="en-GB" sz="2400" b="1" dirty="0"/>
              <a:t>throughout. </a:t>
            </a:r>
          </a:p>
        </p:txBody>
      </p:sp>
      <p:pic>
        <p:nvPicPr>
          <p:cNvPr id="4" name="Picture 2" descr="Final Letterhead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b="43048"/>
          <a:stretch/>
        </p:blipFill>
        <p:spPr bwMode="auto">
          <a:xfrm>
            <a:off x="0" y="6145000"/>
            <a:ext cx="4558937" cy="7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5" t="31442" r="33154" b="16196"/>
          <a:stretch/>
        </p:blipFill>
        <p:spPr>
          <a:xfrm>
            <a:off x="114300" y="121476"/>
            <a:ext cx="563201" cy="6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6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3086213"/>
          </a:xfrm>
        </p:spPr>
        <p:txBody>
          <a:bodyPr/>
          <a:lstStyle/>
          <a:p>
            <a:r>
              <a:rPr lang="en-GB" b="1"/>
              <a:t>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0294" y="737311"/>
            <a:ext cx="7399866" cy="585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chemeClr val="tx1"/>
                </a:solidFill>
              </a:rPr>
              <a:t>Summer</a:t>
            </a:r>
            <a:r>
              <a:rPr lang="en-GB" b="1" dirty="0">
                <a:solidFill>
                  <a:schemeClr val="tx1"/>
                </a:solidFill>
              </a:rPr>
              <a:t>  – Animals and humans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FF0000"/>
                </a:solidFill>
                <a:latin typeface="Calibri"/>
                <a:cs typeface="Calibri"/>
              </a:rPr>
              <a:t>Food and digestion </a:t>
            </a:r>
            <a:endParaRPr lang="en-GB" sz="1600">
              <a:solidFill>
                <a:srgbClr val="FF0000"/>
              </a:solidFill>
              <a:latin typeface="Corbel"/>
              <a:cs typeface="Calibri"/>
            </a:endParaRPr>
          </a:p>
          <a:p>
            <a:r>
              <a:rPr lang="en-GB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The digestive system—different parts of the system and their importance </a:t>
            </a:r>
            <a:endParaRPr lang="en-GB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What do we know about eating and digestion?</a:t>
            </a:r>
          </a:p>
          <a:p>
            <a:r>
              <a:rPr lang="en-GB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Name different parts of the digestive system and find out where they are positioned in the body</a:t>
            </a:r>
          </a:p>
          <a:p>
            <a:pPr marL="285750" indent="-285750"/>
            <a:endParaRPr lang="en-GB" sz="1400" dirty="0">
              <a:solidFill>
                <a:srgbClr val="000040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FF0000"/>
                </a:solidFill>
                <a:latin typeface="Calibri"/>
                <a:cs typeface="Calibri"/>
              </a:rPr>
              <a:t>Teeth </a:t>
            </a:r>
            <a:endParaRPr lang="en-GB" sz="1600" dirty="0">
              <a:solidFill>
                <a:srgbClr val="595959"/>
              </a:solidFill>
              <a:latin typeface="Corbel" panose="020B0503020204020204"/>
              <a:cs typeface="Calibri"/>
            </a:endParaRPr>
          </a:p>
          <a:p>
            <a:r>
              <a:rPr lang="en-GB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To identify the different types of teeth in humans and Identify their functions.</a:t>
            </a:r>
          </a:p>
          <a:p>
            <a:r>
              <a:rPr lang="en-GB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Scientific enquiry – looking at the cause and effect of tooth decay.</a:t>
            </a:r>
            <a:endParaRPr lang="en-US" sz="14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r>
              <a:rPr lang="en-GB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How can we keep our teeth healthy? Look at hygiene.</a:t>
            </a:r>
            <a:endParaRPr lang="en-US" sz="14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285750" indent="-285750"/>
            <a:endParaRPr lang="en-GB" sz="1400" dirty="0">
              <a:solidFill>
                <a:srgbClr val="000040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Food chains</a:t>
            </a:r>
            <a:endParaRPr lang="en-GB" sz="16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GB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be able to identify carnivores, herbivores and omnivores.</a:t>
            </a:r>
          </a:p>
          <a:p>
            <a:r>
              <a:rPr lang="en-GB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To be able to construct and interpret a variety of food Chains – look at terminology such as producer and consumer.</a:t>
            </a:r>
          </a:p>
          <a:p>
            <a:r>
              <a:rPr lang="en-GB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looking at energy transfer across the food chain 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595959"/>
              </a:solidFill>
              <a:latin typeface="Corbel" panose="020B0503020204020204"/>
              <a:ea typeface="Calibri"/>
              <a:cs typeface="Calibri"/>
            </a:endParaRPr>
          </a:p>
        </p:txBody>
      </p:sp>
      <p:pic>
        <p:nvPicPr>
          <p:cNvPr id="4" name="Picture 2" descr="Final Letterhead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12195" r="1269" b="43235"/>
          <a:stretch/>
        </p:blipFill>
        <p:spPr bwMode="auto">
          <a:xfrm>
            <a:off x="0" y="6331905"/>
            <a:ext cx="4223387" cy="5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5" t="31442" r="33154" b="16196"/>
          <a:stretch/>
        </p:blipFill>
        <p:spPr>
          <a:xfrm>
            <a:off x="114300" y="121476"/>
            <a:ext cx="563201" cy="6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5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2540737"/>
          </a:xfrm>
        </p:spPr>
        <p:txBody>
          <a:bodyPr/>
          <a:lstStyle/>
          <a:p>
            <a:r>
              <a:rPr lang="en-GB" b="1"/>
              <a:t>Foundation 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2376" y="621437"/>
            <a:ext cx="7315200" cy="562844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PSHE </a:t>
            </a:r>
            <a:r>
              <a:rPr lang="en-GB" dirty="0">
                <a:ea typeface="+mn-lt"/>
                <a:cs typeface="+mn-lt"/>
              </a:rPr>
              <a:t>– Relationships, including the RHE curriculum. Children will be split for one session in Summer two for a lesson puberty.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Art &amp; DT </a:t>
            </a:r>
            <a:r>
              <a:rPr lang="en-GB" dirty="0">
                <a:ea typeface="+mn-lt"/>
                <a:cs typeface="+mn-lt"/>
              </a:rPr>
              <a:t>– Making Viking longboats and looking at animal art (paintings)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RE</a:t>
            </a:r>
            <a:r>
              <a:rPr lang="en-GB" dirty="0">
                <a:ea typeface="+mn-lt"/>
                <a:cs typeface="+mn-lt"/>
              </a:rPr>
              <a:t> – Judaism, similarities and differences between worship in major religions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History &amp; Geography </a:t>
            </a:r>
            <a:r>
              <a:rPr lang="en-GB" dirty="0">
                <a:ea typeface="+mn-lt"/>
                <a:cs typeface="+mn-lt"/>
              </a:rPr>
              <a:t>– The Viking invasion of Britain, the Anglo- Saxon kings, Danegeld, Viking life, Laws and justice. Comparison to modern day Britain.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The religious beliefs of the Vikings, including gods and goddesses.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Computing </a:t>
            </a:r>
            <a:r>
              <a:rPr lang="en-GB" dirty="0">
                <a:ea typeface="+mn-lt"/>
                <a:cs typeface="+mn-lt"/>
              </a:rPr>
              <a:t>– E-safety, we are musicians, and we are artists.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Music </a:t>
            </a:r>
            <a:r>
              <a:rPr lang="en-GB" dirty="0">
                <a:ea typeface="+mn-lt"/>
                <a:cs typeface="+mn-lt"/>
              </a:rPr>
              <a:t>– A musical journey through sound.  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PE </a:t>
            </a:r>
            <a:r>
              <a:rPr lang="en-GB" dirty="0">
                <a:ea typeface="+mn-lt"/>
                <a:cs typeface="+mn-lt"/>
              </a:rPr>
              <a:t>–  Outdoor P.E, Sport’s day practise and teacher’s choice.</a:t>
            </a:r>
          </a:p>
        </p:txBody>
      </p:sp>
      <p:pic>
        <p:nvPicPr>
          <p:cNvPr id="4" name="Picture 2" descr="Final Letterhead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b="43048"/>
          <a:stretch/>
        </p:blipFill>
        <p:spPr bwMode="auto">
          <a:xfrm>
            <a:off x="0" y="6145000"/>
            <a:ext cx="4558937" cy="7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5" t="31442" r="33154" b="16196"/>
          <a:stretch/>
        </p:blipFill>
        <p:spPr>
          <a:xfrm>
            <a:off x="114300" y="121476"/>
            <a:ext cx="563201" cy="617957"/>
          </a:xfrm>
          <a:prstGeom prst="rect">
            <a:avLst/>
          </a:prstGeom>
        </p:spPr>
      </p:pic>
      <p:pic>
        <p:nvPicPr>
          <p:cNvPr id="1026" name="Picture 2" descr="Foundation Subjects | The Cathedral Catholic Primary Schoo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3" y="4089869"/>
            <a:ext cx="3368674" cy="189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0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Communication with Parents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6134" y="680497"/>
            <a:ext cx="7593862" cy="552344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Homework and spellings are set every Friday on Purple Mash, please support your children in completing their home learning online. Children also have the option of taking a reading book home each week, which they should bring back to school on a Tuesday or Thursday. In addition to supporting your child with their homework, please encourage them to read for at least fifteen minutes each day.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As well as this, Year 4 pupils will be taking a multiplication test in June – this will be an online test. Please support your child in learning their times tables up to 12 on a regular basis.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We hope that this information has given you an insight into our learning for this term. If you have any other questions about the curriculum, please arrange a meeting with your child’s class teacher, this can be done via the school office.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You can also find our Summer Topic Web on the school website, this will provide you with an overview of topics taught.</a:t>
            </a:r>
          </a:p>
        </p:txBody>
      </p:sp>
      <p:pic>
        <p:nvPicPr>
          <p:cNvPr id="4" name="Picture 2" descr="Final Letterhead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b="43048"/>
          <a:stretch/>
        </p:blipFill>
        <p:spPr bwMode="auto">
          <a:xfrm>
            <a:off x="0" y="6145000"/>
            <a:ext cx="4558937" cy="7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5" t="31442" r="33154" b="16196"/>
          <a:stretch/>
        </p:blipFill>
        <p:spPr>
          <a:xfrm>
            <a:off x="114300" y="121476"/>
            <a:ext cx="563201" cy="617957"/>
          </a:xfrm>
          <a:prstGeom prst="rect">
            <a:avLst/>
          </a:prstGeom>
        </p:spPr>
      </p:pic>
      <p:pic>
        <p:nvPicPr>
          <p:cNvPr id="7" name="Picture 2" descr="Social Distancing Primary School Signs and Dividers - Sussex Sign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8" y="4936503"/>
            <a:ext cx="2693564" cy="104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09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_x0020_with xmlns="b40d121a-adb5-4ec6-b8f2-521efbd64b66">
      <UserInfo>
        <DisplayName/>
        <AccountId xsi:nil="true"/>
        <AccountType/>
      </UserInfo>
    </Shared_x0020_with>
    <lcf76f155ced4ddcb4097134ff3c332f xmlns="b40d121a-adb5-4ec6-b8f2-521efbd64b66">
      <Terms xmlns="http://schemas.microsoft.com/office/infopath/2007/PartnerControls"/>
    </lcf76f155ced4ddcb4097134ff3c332f>
    <TaxCatchAll xmlns="16651c52-4f11-4f9b-9041-51df56c73f9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15F272A04F3C4AAD824D549BE5B228" ma:contentTypeVersion="19" ma:contentTypeDescription="Create a new document." ma:contentTypeScope="" ma:versionID="55122af58a00328cc708bf35059292fe">
  <xsd:schema xmlns:xsd="http://www.w3.org/2001/XMLSchema" xmlns:xs="http://www.w3.org/2001/XMLSchema" xmlns:p="http://schemas.microsoft.com/office/2006/metadata/properties" xmlns:ns2="b40d121a-adb5-4ec6-b8f2-521efbd64b66" xmlns:ns3="16651c52-4f11-4f9b-9041-51df56c73f9c" targetNamespace="http://schemas.microsoft.com/office/2006/metadata/properties" ma:root="true" ma:fieldsID="96767b8764f602c4f62be1f198aab50b" ns2:_="" ns3:_="">
    <xsd:import namespace="b40d121a-adb5-4ec6-b8f2-521efbd64b66"/>
    <xsd:import namespace="16651c52-4f11-4f9b-9041-51df56c73f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Shared_x0020_with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d121a-adb5-4ec6-b8f2-521efbd64b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hared_x0020_with" ma:index="20" nillable="true" ma:displayName="Shared with" ma:list="UserInfo" ma:SearchPeopleOnly="false" ma:SharePointGroup="0" ma:internalName="Shared_x0020_with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ff5ef56-57b2-4114-a744-e35a9ea4e6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51c52-4f11-4f9b-9041-51df56c73f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14b4200-d525-44c9-9c52-dbd07f9d16b4}" ma:internalName="TaxCatchAll" ma:showField="CatchAllData" ma:web="16651c52-4f11-4f9b-9041-51df56c73f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A7780B-72A8-49BC-9E94-9EB3761D4101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b40d121a-adb5-4ec6-b8f2-521efbd64b66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6651c52-4f11-4f9b-9041-51df56c73f9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071B4CB-D911-405F-83F8-EB070360EE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D07FF4-78DE-4B85-8375-EEAE3C794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0d121a-adb5-4ec6-b8f2-521efbd64b66"/>
    <ds:schemaRef ds:uri="16651c52-4f11-4f9b-9041-51df56c73f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586</TotalTime>
  <Words>756</Words>
  <Application>Microsoft Office PowerPoint</Application>
  <PresentationFormat>Widescreen</PresentationFormat>
  <Paragraphs>101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Frame</vt:lpstr>
      <vt:lpstr>Parent  Curriculum  Information  Year 4  Summer 2024</vt:lpstr>
      <vt:lpstr>School Vision and Motto</vt:lpstr>
      <vt:lpstr>Meeting  Outline</vt:lpstr>
      <vt:lpstr>Spring Curriculum Topics</vt:lpstr>
      <vt:lpstr>English</vt:lpstr>
      <vt:lpstr>Maths</vt:lpstr>
      <vt:lpstr>Science</vt:lpstr>
      <vt:lpstr>Foundation Subjects</vt:lpstr>
      <vt:lpstr>Communication with Parents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back!</dc:title>
  <dc:creator>MR Henry</dc:creator>
  <cp:lastModifiedBy>F Riaz</cp:lastModifiedBy>
  <cp:revision>459</cp:revision>
  <dcterms:created xsi:type="dcterms:W3CDTF">2018-08-31T18:43:56Z</dcterms:created>
  <dcterms:modified xsi:type="dcterms:W3CDTF">2024-04-22T12:40:52Z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0x0101005A15F272A04F3C4AAD824D549BE5B228</vt:lpwstr>
  </property>
  <property fmtid="{D5CDD505-2E9C-101B-9397-08002B2CF9AE}" pid="3" name="MediaServiceImageTags">
    <vt:lpwstr/>
  </property>
</Properties>
</file>