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40" r:id="rId4"/>
  </p:sldMasterIdLst>
  <p:notesMasterIdLst>
    <p:notesMasterId r:id="rId19"/>
  </p:notesMasterIdLst>
  <p:sldIdLst>
    <p:sldId id="256" r:id="rId5"/>
    <p:sldId id="290" r:id="rId6"/>
    <p:sldId id="271" r:id="rId7"/>
    <p:sldId id="282" r:id="rId8"/>
    <p:sldId id="324" r:id="rId9"/>
    <p:sldId id="318" r:id="rId10"/>
    <p:sldId id="320" r:id="rId11"/>
    <p:sldId id="319" r:id="rId12"/>
    <p:sldId id="326" r:id="rId13"/>
    <p:sldId id="325" r:id="rId14"/>
    <p:sldId id="328" r:id="rId15"/>
    <p:sldId id="327" r:id="rId16"/>
    <p:sldId id="321" r:id="rId17"/>
    <p:sldId id="322" r:id="rId1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06EFDC9-D377-E281-D33A-7C5ED42F77C6}" v="29" dt="2024-01-24T14:16:00.07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2" d="100"/>
          <a:sy n="72" d="100"/>
        </p:scale>
        <p:origin x="816" y="60"/>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431D3B0-241D-4E5F-BD18-FF34E1FA0A34}" type="datetimeFigureOut">
              <a:rPr lang="en-GB" smtClean="0"/>
              <a:t>30/01/2024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8543821-5DB9-4AF2-86C6-D22CCEE25B15}" type="slidenum">
              <a:rPr lang="en-GB" smtClean="0"/>
              <a:t>‹#›</a:t>
            </a:fld>
            <a:endParaRPr lang="en-GB"/>
          </a:p>
        </p:txBody>
      </p:sp>
    </p:spTree>
    <p:extLst>
      <p:ext uri="{BB962C8B-B14F-4D97-AF65-F5344CB8AC3E}">
        <p14:creationId xmlns:p14="http://schemas.microsoft.com/office/powerpoint/2010/main" val="27294770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err="1"/>
              <a:t>Office.Admin</a:t>
            </a:r>
            <a:r>
              <a:rPr lang="en-GB"/>
              <a:t>: sending out letters, building and analysing</a:t>
            </a:r>
            <a:r>
              <a:rPr lang="en-GB" baseline="0"/>
              <a:t> surveys, answering queries, advising </a:t>
            </a:r>
            <a:r>
              <a:rPr lang="en-GB" baseline="0" err="1"/>
              <a:t>ov</a:t>
            </a:r>
            <a:r>
              <a:rPr lang="en-GB" baseline="0"/>
              <a:t> </a:t>
            </a:r>
            <a:r>
              <a:rPr lang="en-GB" baseline="0" err="1"/>
              <a:t>everchanging</a:t>
            </a:r>
            <a:r>
              <a:rPr lang="en-GB" baseline="0"/>
              <a:t> guidance and answering emails and phone calls</a:t>
            </a:r>
          </a:p>
          <a:p>
            <a:r>
              <a:rPr lang="en-GB" baseline="0"/>
              <a:t>Premises staff: working tirelessly mornings, afternoons, evenings to create safe bubbles, signage, cleaning</a:t>
            </a:r>
          </a:p>
          <a:p>
            <a:r>
              <a:rPr lang="en-GB" baseline="0"/>
              <a:t>LTAs working via zoom with their children, taking resources home to prepare, joining in on zooms</a:t>
            </a:r>
          </a:p>
          <a:p>
            <a:r>
              <a:rPr lang="en-GB" baseline="0"/>
              <a:t>Catering staff: on furlough, Bal agreeing to come in</a:t>
            </a:r>
          </a:p>
          <a:p>
            <a:r>
              <a:rPr lang="en-GB"/>
              <a:t>Fellow SLT: managing remote</a:t>
            </a:r>
            <a:r>
              <a:rPr lang="en-GB" baseline="0"/>
              <a:t> learning, staff welfare, keeping up with guidance</a:t>
            </a:r>
            <a:endParaRPr lang="en-GB"/>
          </a:p>
        </p:txBody>
      </p:sp>
      <p:sp>
        <p:nvSpPr>
          <p:cNvPr id="4" name="Slide Number Placeholder 3"/>
          <p:cNvSpPr>
            <a:spLocks noGrp="1"/>
          </p:cNvSpPr>
          <p:nvPr>
            <p:ph type="sldNum" sz="quarter" idx="10"/>
          </p:nvPr>
        </p:nvSpPr>
        <p:spPr/>
        <p:txBody>
          <a:bodyPr/>
          <a:lstStyle/>
          <a:p>
            <a:fld id="{48543821-5DB9-4AF2-86C6-D22CCEE25B15}" type="slidenum">
              <a:rPr lang="en-GB" smtClean="0"/>
              <a:t>4</a:t>
            </a:fld>
            <a:endParaRPr lang="en-GB"/>
          </a:p>
        </p:txBody>
      </p:sp>
    </p:spTree>
    <p:extLst>
      <p:ext uri="{BB962C8B-B14F-4D97-AF65-F5344CB8AC3E}">
        <p14:creationId xmlns:p14="http://schemas.microsoft.com/office/powerpoint/2010/main" val="41070255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BF0D16-33F1-D1CB-3A7E-58B1718A47E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8A649E0-EE40-1440-B4C9-8BF41BDC4C3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1115676-8B7C-64D1-4337-193712958CB5}"/>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5C321644-F660-3D96-4D70-8B8D748A4C1E}"/>
              </a:ext>
            </a:extLst>
          </p:cNvPr>
          <p:cNvSpPr>
            <a:spLocks noGrp="1"/>
          </p:cNvSpPr>
          <p:nvPr>
            <p:ph type="sldNum" sz="quarter" idx="10"/>
          </p:nvPr>
        </p:nvSpPr>
        <p:spPr/>
        <p:txBody>
          <a:bodyPr/>
          <a:lstStyle/>
          <a:p>
            <a:fld id="{48543821-5DB9-4AF2-86C6-D22CCEE25B15}" type="slidenum">
              <a:rPr lang="en-GB" smtClean="0"/>
              <a:t>5</a:t>
            </a:fld>
            <a:endParaRPr lang="en-GB"/>
          </a:p>
        </p:txBody>
      </p:sp>
    </p:spTree>
    <p:extLst>
      <p:ext uri="{BB962C8B-B14F-4D97-AF65-F5344CB8AC3E}">
        <p14:creationId xmlns:p14="http://schemas.microsoft.com/office/powerpoint/2010/main" val="7012650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48543821-5DB9-4AF2-86C6-D22CCEE25B15}" type="slidenum">
              <a:rPr lang="en-GB" smtClean="0"/>
              <a:t>6</a:t>
            </a:fld>
            <a:endParaRPr lang="en-GB"/>
          </a:p>
        </p:txBody>
      </p:sp>
    </p:spTree>
    <p:extLst>
      <p:ext uri="{BB962C8B-B14F-4D97-AF65-F5344CB8AC3E}">
        <p14:creationId xmlns:p14="http://schemas.microsoft.com/office/powerpoint/2010/main" val="24674246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48543821-5DB9-4AF2-86C6-D22CCEE25B15}" type="slidenum">
              <a:rPr lang="en-GB" smtClean="0"/>
              <a:t>7</a:t>
            </a:fld>
            <a:endParaRPr lang="en-GB"/>
          </a:p>
        </p:txBody>
      </p:sp>
    </p:spTree>
    <p:extLst>
      <p:ext uri="{BB962C8B-B14F-4D97-AF65-F5344CB8AC3E}">
        <p14:creationId xmlns:p14="http://schemas.microsoft.com/office/powerpoint/2010/main" val="4647402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48543821-5DB9-4AF2-86C6-D22CCEE25B15}" type="slidenum">
              <a:rPr lang="en-GB" smtClean="0"/>
              <a:t>8</a:t>
            </a:fld>
            <a:endParaRPr lang="en-GB"/>
          </a:p>
        </p:txBody>
      </p:sp>
    </p:spTree>
    <p:extLst>
      <p:ext uri="{BB962C8B-B14F-4D97-AF65-F5344CB8AC3E}">
        <p14:creationId xmlns:p14="http://schemas.microsoft.com/office/powerpoint/2010/main" val="42582745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48543821-5DB9-4AF2-86C6-D22CCEE25B15}" type="slidenum">
              <a:rPr lang="en-GB" smtClean="0"/>
              <a:t>13</a:t>
            </a:fld>
            <a:endParaRPr lang="en-GB"/>
          </a:p>
        </p:txBody>
      </p:sp>
    </p:spTree>
    <p:extLst>
      <p:ext uri="{BB962C8B-B14F-4D97-AF65-F5344CB8AC3E}">
        <p14:creationId xmlns:p14="http://schemas.microsoft.com/office/powerpoint/2010/main" val="19264072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err="1"/>
              <a:t>Office.Admin</a:t>
            </a:r>
            <a:r>
              <a:rPr lang="en-GB"/>
              <a:t>: sending out letters, building and analysing</a:t>
            </a:r>
            <a:r>
              <a:rPr lang="en-GB" baseline="0"/>
              <a:t> surveys, answering queries, advising </a:t>
            </a:r>
            <a:r>
              <a:rPr lang="en-GB" baseline="0" err="1"/>
              <a:t>ov</a:t>
            </a:r>
            <a:r>
              <a:rPr lang="en-GB" baseline="0"/>
              <a:t> </a:t>
            </a:r>
            <a:r>
              <a:rPr lang="en-GB" baseline="0" err="1"/>
              <a:t>everchanging</a:t>
            </a:r>
            <a:r>
              <a:rPr lang="en-GB" baseline="0"/>
              <a:t> guidance and answering emails and phone calls</a:t>
            </a:r>
          </a:p>
          <a:p>
            <a:r>
              <a:rPr lang="en-GB" baseline="0"/>
              <a:t>Premises staff: working tirelessly mornings, afternoons, evenings to create safe bubbles, signage, cleaning</a:t>
            </a:r>
          </a:p>
          <a:p>
            <a:r>
              <a:rPr lang="en-GB" baseline="0"/>
              <a:t>LTAs working via zoom with their children, taking resources home to prepare, joining in on zooms</a:t>
            </a:r>
          </a:p>
          <a:p>
            <a:r>
              <a:rPr lang="en-GB" baseline="0"/>
              <a:t>Catering staff: on furlough, Bal agreeing to come in</a:t>
            </a:r>
          </a:p>
          <a:p>
            <a:r>
              <a:rPr lang="en-GB"/>
              <a:t>Fellow SLT: managing remote</a:t>
            </a:r>
            <a:r>
              <a:rPr lang="en-GB" baseline="0"/>
              <a:t> learning, staff welfare, keeping up with guidance</a:t>
            </a:r>
            <a:endParaRPr lang="en-GB"/>
          </a:p>
        </p:txBody>
      </p:sp>
      <p:sp>
        <p:nvSpPr>
          <p:cNvPr id="4" name="Slide Number Placeholder 3"/>
          <p:cNvSpPr>
            <a:spLocks noGrp="1"/>
          </p:cNvSpPr>
          <p:nvPr>
            <p:ph type="sldNum" sz="quarter" idx="10"/>
          </p:nvPr>
        </p:nvSpPr>
        <p:spPr/>
        <p:txBody>
          <a:bodyPr/>
          <a:lstStyle/>
          <a:p>
            <a:fld id="{48543821-5DB9-4AF2-86C6-D22CCEE25B15}" type="slidenum">
              <a:rPr lang="en-GB" smtClean="0"/>
              <a:t>14</a:t>
            </a:fld>
            <a:endParaRPr lang="en-GB"/>
          </a:p>
        </p:txBody>
      </p:sp>
    </p:spTree>
    <p:extLst>
      <p:ext uri="{BB962C8B-B14F-4D97-AF65-F5344CB8AC3E}">
        <p14:creationId xmlns:p14="http://schemas.microsoft.com/office/powerpoint/2010/main" val="33465397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69848" y="1298448"/>
            <a:ext cx="7315200" cy="3255264"/>
          </a:xfrm>
        </p:spPr>
        <p:txBody>
          <a:bodyPr anchor="b">
            <a:normAutofit/>
          </a:bodyPr>
          <a:lstStyle>
            <a:lvl1pPr algn="l">
              <a:defRPr sz="5900" spc="-100" baseline="0">
                <a:solidFill>
                  <a:srgbClr val="FFFFFF"/>
                </a:solidFill>
              </a:defRPr>
            </a:lvl1pPr>
          </a:lstStyle>
          <a:p>
            <a:r>
              <a:rPr lang="en-US"/>
              <a:t>Click to edit Master title style</a:t>
            </a:r>
          </a:p>
        </p:txBody>
      </p:sp>
      <p:sp>
        <p:nvSpPr>
          <p:cNvPr id="3" name="Subtitle 2"/>
          <p:cNvSpPr>
            <a:spLocks noGrp="1"/>
          </p:cNvSpPr>
          <p:nvPr>
            <p:ph type="subTitle" idx="1"/>
          </p:nvPr>
        </p:nvSpPr>
        <p:spPr>
          <a:xfrm>
            <a:off x="1100015" y="4670246"/>
            <a:ext cx="7315200" cy="914400"/>
          </a:xfrm>
        </p:spPr>
        <p:txBody>
          <a:bodyPr anchor="t">
            <a:normAutofit/>
          </a:bodyPr>
          <a:lstStyle>
            <a:lvl1pPr marL="0" indent="0" algn="l">
              <a:buNone/>
              <a:defRPr sz="2200" cap="none" spc="0" baseline="0">
                <a:solidFill>
                  <a:schemeClr val="accent1">
                    <a:lumMod val="20000"/>
                    <a:lumOff val="80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sp>
        <p:nvSpPr>
          <p:cNvPr id="4" name="Date Placeholder 3"/>
          <p:cNvSpPr>
            <a:spLocks noGrp="1"/>
          </p:cNvSpPr>
          <p:nvPr>
            <p:ph type="dt" sz="half" idx="10"/>
          </p:nvPr>
        </p:nvSpPr>
        <p:spPr/>
        <p:txBody>
          <a:bodyPr/>
          <a:lstStyle/>
          <a:p>
            <a:fld id="{5586B75A-687E-405C-8A0B-8D00578BA2C3}" type="datetimeFigureOut">
              <a:rPr lang="en-US" dirty="0"/>
              <a:pPr/>
              <a:t>1/30/2024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586B75A-687E-405C-8A0B-8D00578BA2C3}" type="datetimeFigureOut">
              <a:rPr lang="en-US" dirty="0"/>
              <a:pPr/>
              <a:t>1/30/2024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81000" y="990600"/>
            <a:ext cx="2819400" cy="4953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867912" y="868680"/>
            <a:ext cx="7315200" cy="5120640"/>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586B75A-687E-405C-8A0B-8D00578BA2C3}" type="datetimeFigureOut">
              <a:rPr lang="en-US" dirty="0"/>
              <a:pPr/>
              <a:t>1/30/2024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586B75A-687E-405C-8A0B-8D00578BA2C3}" type="datetimeFigureOut">
              <a:rPr lang="en-US" dirty="0"/>
              <a:pPr/>
              <a:t>1/30/2024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867912" y="1298448"/>
            <a:ext cx="7315200" cy="3255264"/>
          </a:xfrm>
        </p:spPr>
        <p:txBody>
          <a:bodyPr anchor="b">
            <a:normAutofit/>
          </a:bodyPr>
          <a:lstStyle>
            <a:lvl1pPr>
              <a:defRPr sz="5900" b="0" spc="-100" baseline="0">
                <a:solidFill>
                  <a:schemeClr val="tx1">
                    <a:lumMod val="65000"/>
                    <a:lumOff val="35000"/>
                  </a:schemeClr>
                </a:solidFill>
              </a:defRPr>
            </a:lvl1pPr>
          </a:lstStyle>
          <a:p>
            <a:r>
              <a:rPr lang="en-US"/>
              <a:t>Click to edit Master title style</a:t>
            </a:r>
          </a:p>
        </p:txBody>
      </p:sp>
      <p:sp>
        <p:nvSpPr>
          <p:cNvPr id="3" name="Text Placeholder 2"/>
          <p:cNvSpPr>
            <a:spLocks noGrp="1"/>
          </p:cNvSpPr>
          <p:nvPr>
            <p:ph type="body" idx="1"/>
          </p:nvPr>
        </p:nvSpPr>
        <p:spPr>
          <a:xfrm>
            <a:off x="3886200" y="4672584"/>
            <a:ext cx="7315200" cy="914400"/>
          </a:xfrm>
        </p:spPr>
        <p:txBody>
          <a:bodyPr anchor="t">
            <a:normAutofit/>
          </a:bodyPr>
          <a:lstStyle>
            <a:lvl1pPr marL="0" indent="0">
              <a:buNone/>
              <a:defRPr sz="2200" cap="none" spc="0" baseline="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586B75A-687E-405C-8A0B-8D00578BA2C3}" type="datetimeFigureOut">
              <a:rPr lang="en-US" dirty="0"/>
              <a:pPr/>
              <a:t>1/30/2024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867912"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7818120"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7"/>
          <p:cNvSpPr>
            <a:spLocks noGrp="1"/>
          </p:cNvSpPr>
          <p:nvPr>
            <p:ph type="dt" sz="half" idx="10"/>
          </p:nvPr>
        </p:nvSpPr>
        <p:spPr/>
        <p:txBody>
          <a:bodyPr/>
          <a:lstStyle/>
          <a:p>
            <a:fld id="{5586B75A-687E-405C-8A0B-8D00578BA2C3}" type="datetimeFigureOut">
              <a:rPr lang="en-US" dirty="0"/>
              <a:pPr/>
              <a:t>1/30/2024</a:t>
            </a:fld>
            <a:endParaRPr lang="en-US"/>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a:xfrm>
            <a:off x="3867912" y="1023586"/>
            <a:ext cx="3474720" cy="807720"/>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3867912"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7818463" y="1023586"/>
            <a:ext cx="3474720" cy="813171"/>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7818463"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Date Placeholder 1"/>
          <p:cNvSpPr>
            <a:spLocks noGrp="1"/>
          </p:cNvSpPr>
          <p:nvPr>
            <p:ph type="dt" sz="half" idx="10"/>
          </p:nvPr>
        </p:nvSpPr>
        <p:spPr/>
        <p:txBody>
          <a:bodyPr/>
          <a:lstStyle/>
          <a:p>
            <a:fld id="{5586B75A-687E-405C-8A0B-8D00578BA2C3}" type="datetimeFigureOut">
              <a:rPr lang="en-US" dirty="0"/>
              <a:pPr/>
              <a:t>1/30/2024</a:t>
            </a:fld>
            <a:endParaRPr lang="en-US"/>
          </a:p>
        </p:txBody>
      </p:sp>
      <p:sp>
        <p:nvSpPr>
          <p:cNvPr id="11" name="Footer Placeholder 10"/>
          <p:cNvSpPr>
            <a:spLocks noGrp="1"/>
          </p:cNvSpPr>
          <p:nvPr>
            <p:ph type="ftr" sz="quarter" idx="11"/>
          </p:nvPr>
        </p:nvSpPr>
        <p:spPr/>
        <p:txBody>
          <a:bodyPr/>
          <a:lstStyle/>
          <a:p>
            <a:endParaRPr lang="en-US"/>
          </a:p>
        </p:txBody>
      </p:sp>
      <p:sp>
        <p:nvSpPr>
          <p:cNvPr id="12" name="Slide Number Placeholder 11"/>
          <p:cNvSpPr>
            <a:spLocks noGrp="1"/>
          </p:cNvSpPr>
          <p:nvPr>
            <p:ph type="sldNum" sz="quarter" idx="12"/>
          </p:nvPr>
        </p:nvSpPr>
        <p:spPr/>
        <p:txBody>
          <a:bodyPr/>
          <a:lstStyle/>
          <a:p>
            <a:fld id="{4FAB73BC-B049-4115-A692-8D63A059BFB8}" type="slidenum">
              <a:rPr lang="en-US" dirty="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2" name="Date Placeholder 1"/>
          <p:cNvSpPr>
            <a:spLocks noGrp="1"/>
          </p:cNvSpPr>
          <p:nvPr>
            <p:ph type="dt" sz="half" idx="10"/>
          </p:nvPr>
        </p:nvSpPr>
        <p:spPr/>
        <p:txBody>
          <a:bodyPr/>
          <a:lstStyle/>
          <a:p>
            <a:fld id="{5586B75A-687E-405C-8A0B-8D00578BA2C3}" type="datetimeFigureOut">
              <a:rPr lang="en-US" dirty="0"/>
              <a:pPr/>
              <a:t>1/30/2024</a:t>
            </a:fld>
            <a:endParaRPr lang="en-US"/>
          </a:p>
        </p:txBody>
      </p:sp>
      <p:sp>
        <p:nvSpPr>
          <p:cNvPr id="7" name="Footer Placeholder 6"/>
          <p:cNvSpPr>
            <a:spLocks noGrp="1"/>
          </p:cNvSpPr>
          <p:nvPr>
            <p:ph type="ftr" sz="quarter" idx="11"/>
          </p:nvPr>
        </p:nvSpPr>
        <p:spPr/>
        <p:txBody>
          <a:bodyPr/>
          <a:lstStyle/>
          <a:p>
            <a:endParaRPr lang="en-US"/>
          </a:p>
        </p:txBody>
      </p:sp>
      <p:sp>
        <p:nvSpPr>
          <p:cNvPr id="8" name="Slide Number Placeholder 7"/>
          <p:cNvSpPr>
            <a:spLocks noGrp="1"/>
          </p:cNvSpPr>
          <p:nvPr>
            <p:ph type="sldNum" sz="quarter" idx="12"/>
          </p:nvPr>
        </p:nvSpPr>
        <p:spPr/>
        <p:txBody>
          <a:bodyPr/>
          <a:lstStyle/>
          <a:p>
            <a:fld id="{4FAB73BC-B049-4115-A692-8D63A059BFB8}" type="slidenum">
              <a:rPr lang="en-US" dirty="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5586B75A-687E-405C-8A0B-8D00578BA2C3}" type="datetimeFigureOut">
              <a:rPr lang="en-US" dirty="0"/>
              <a:pPr/>
              <a:t>1/30/2024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AB73BC-B049-4115-A692-8D63A059BFB8}" type="slidenum">
              <a:rPr lang="en-US" dirty="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baseline="0"/>
            </a:lvl1pPr>
          </a:lstStyle>
          <a:p>
            <a:r>
              <a:rPr lang="en-US"/>
              <a:t>Click to edit Master title style</a:t>
            </a:r>
          </a:p>
        </p:txBody>
      </p:sp>
      <p:sp>
        <p:nvSpPr>
          <p:cNvPr id="3" name="Content Placeholder 2"/>
          <p:cNvSpPr>
            <a:spLocks noGrp="1"/>
          </p:cNvSpPr>
          <p:nvPr>
            <p:ph idx="1"/>
          </p:nvPr>
        </p:nvSpPr>
        <p:spPr>
          <a:xfrm>
            <a:off x="3867912" y="868680"/>
            <a:ext cx="731520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56032" y="3494176"/>
            <a:ext cx="2834640" cy="2321990"/>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8" name="Date Placeholder 7"/>
          <p:cNvSpPr>
            <a:spLocks noGrp="1"/>
          </p:cNvSpPr>
          <p:nvPr>
            <p:ph type="dt" sz="half" idx="10"/>
          </p:nvPr>
        </p:nvSpPr>
        <p:spPr/>
        <p:txBody>
          <a:bodyPr/>
          <a:lstStyle/>
          <a:p>
            <a:fld id="{5586B75A-687E-405C-8A0B-8D00578BA2C3}" type="datetimeFigureOut">
              <a:rPr lang="en-US" dirty="0"/>
              <a:pPr/>
              <a:t>1/30/2024</a:t>
            </a:fld>
            <a:endParaRPr lang="en-US"/>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a:lvl1pPr>
          </a:lstStyle>
          <a:p>
            <a:r>
              <a:rPr lang="en-US"/>
              <a:t>Click to edit Master title style</a:t>
            </a:r>
          </a:p>
        </p:txBody>
      </p:sp>
      <p:sp>
        <p:nvSpPr>
          <p:cNvPr id="3" name="Picture Placeholder 2"/>
          <p:cNvSpPr>
            <a:spLocks noGrp="1" noChangeAspect="1"/>
          </p:cNvSpPr>
          <p:nvPr>
            <p:ph type="pic" idx="1"/>
          </p:nvPr>
        </p:nvSpPr>
        <p:spPr>
          <a:xfrm>
            <a:off x="3570644" y="767419"/>
            <a:ext cx="8115230" cy="5330952"/>
          </a:xfrm>
          <a:solidFill>
            <a:schemeClr val="bg1">
              <a:lumMod val="7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56032" y="3493008"/>
            <a:ext cx="2834640" cy="2322576"/>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8" name="Date Placeholder 7"/>
          <p:cNvSpPr>
            <a:spLocks noGrp="1"/>
          </p:cNvSpPr>
          <p:nvPr>
            <p:ph type="dt" sz="half" idx="10"/>
          </p:nvPr>
        </p:nvSpPr>
        <p:spPr/>
        <p:txBody>
          <a:bodyPr/>
          <a:lstStyle/>
          <a:p>
            <a:fld id="{5586B75A-687E-405C-8A0B-8D00578BA2C3}" type="datetimeFigureOut">
              <a:rPr lang="en-US" dirty="0"/>
              <a:pPr/>
              <a:t>1/30/2024</a:t>
            </a:fld>
            <a:endParaRPr lang="en-US"/>
          </a:p>
        </p:txBody>
      </p:sp>
      <p:sp>
        <p:nvSpPr>
          <p:cNvPr id="9" name="Footer Placeholder 8"/>
          <p:cNvSpPr>
            <a:spLocks noGrp="1"/>
          </p:cNvSpPr>
          <p:nvPr>
            <p:ph type="ftr" sz="quarter" idx="11"/>
          </p:nvPr>
        </p:nvSpPr>
        <p:spPr>
          <a:xfrm>
            <a:off x="3499101" y="6356350"/>
            <a:ext cx="5911517" cy="365125"/>
          </a:xfrm>
        </p:spPr>
        <p:txBody>
          <a:bodyPr/>
          <a:lstStyle/>
          <a:p>
            <a:endParaRPr lang="en-US"/>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52919" y="1123837"/>
            <a:ext cx="2947482" cy="4601183"/>
          </a:xfrm>
          <a:prstGeom prst="rect">
            <a:avLst/>
          </a:prstGeom>
        </p:spPr>
        <p:txBody>
          <a:bodyPr vert="horz" lIns="91440" tIns="45720" rIns="91440" bIns="45720" rtlCol="0" anchor="ctr">
            <a:normAutofit/>
          </a:bodyPr>
          <a:lstStyle/>
          <a:p>
            <a:r>
              <a:rPr lang="en-US"/>
              <a:t>Click to edit Master title style</a:t>
            </a:r>
          </a:p>
        </p:txBody>
      </p:sp>
      <p:sp>
        <p:nvSpPr>
          <p:cNvPr id="38" name="Rectangle 37"/>
          <p:cNvSpPr/>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3869268" y="864108"/>
            <a:ext cx="7315200" cy="5120640"/>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62465" y="6356350"/>
            <a:ext cx="2743200"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fld id="{5586B75A-687E-405C-8A0B-8D00578BA2C3}" type="datetimeFigureOut">
              <a:rPr lang="en-US" dirty="0"/>
              <a:pPr/>
              <a:t>1/30/2024</a:t>
            </a:fld>
            <a:endParaRPr lang="en-US"/>
          </a:p>
        </p:txBody>
      </p:sp>
      <p:sp>
        <p:nvSpPr>
          <p:cNvPr id="5" name="Footer Placeholder 4"/>
          <p:cNvSpPr>
            <a:spLocks noGrp="1"/>
          </p:cNvSpPr>
          <p:nvPr>
            <p:ph type="ftr" sz="quarter" idx="3"/>
          </p:nvPr>
        </p:nvSpPr>
        <p:spPr>
          <a:xfrm>
            <a:off x="3869268" y="6356350"/>
            <a:ext cx="5911517"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endParaRPr lang="en-US"/>
          </a:p>
        </p:txBody>
      </p:sp>
      <p:sp>
        <p:nvSpPr>
          <p:cNvPr id="6" name="Slide Number Placeholder 5"/>
          <p:cNvSpPr>
            <a:spLocks noGrp="1"/>
          </p:cNvSpPr>
          <p:nvPr>
            <p:ph type="sldNum" sz="quarter" idx="4"/>
          </p:nvPr>
        </p:nvSpPr>
        <p:spPr>
          <a:xfrm>
            <a:off x="10634135" y="6356350"/>
            <a:ext cx="1530927" cy="365125"/>
          </a:xfrm>
          <a:prstGeom prst="rect">
            <a:avLst/>
          </a:prstGeom>
        </p:spPr>
        <p:txBody>
          <a:bodyPr vert="horz" lIns="91440" tIns="45720" rIns="91440" bIns="45720" rtlCol="0" anchor="ctr"/>
          <a:lstStyle>
            <a:lvl1pPr algn="r">
              <a:defRPr sz="1200" b="1">
                <a:solidFill>
                  <a:schemeClr val="accent1"/>
                </a:solidFill>
              </a:defRPr>
            </a:lvl1pPr>
          </a:lstStyle>
          <a:p>
            <a:fld id="{4FAB73BC-B049-4115-A692-8D63A059BFB8}" type="slidenum">
              <a:rPr lang="en-US" dirty="0"/>
              <a:pPr/>
              <a:t>‹#›</a:t>
            </a:fld>
            <a:endParaRPr lang="en-US"/>
          </a:p>
        </p:txBody>
      </p:sp>
    </p:spTree>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hf sldNum="0" hdr="0" ftr="0" dt="0"/>
  <p:txStyles>
    <p:title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image" Target="../media/image9.jpeg"/></Relationships>
</file>

<file path=ppt/slides/_rels/slide1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9.jpeg"/></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image" Target="../media/image10.jpeg"/></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jpeg"/><Relationship Id="rId4" Type="http://schemas.openxmlformats.org/officeDocument/2006/relationships/image" Target="../media/image9.jpeg"/></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17.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image" Target="../media/image15.png"/><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8.jpeg"/><Relationship Id="rId7"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9.jpeg"/><Relationship Id="rId9" Type="http://schemas.openxmlformats.org/officeDocument/2006/relationships/image" Target="../media/image23.png"/></Relationships>
</file>

<file path=ppt/slides/_rels/slide8.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8.jpeg"/><Relationship Id="rId7" Type="http://schemas.openxmlformats.org/officeDocument/2006/relationships/image" Target="../media/image28.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7.jpeg"/><Relationship Id="rId5" Type="http://schemas.openxmlformats.org/officeDocument/2006/relationships/image" Target="../media/image26.png"/><Relationship Id="rId4" Type="http://schemas.openxmlformats.org/officeDocument/2006/relationships/image" Target="../media/image9.jpeg"/><Relationship Id="rId9" Type="http://schemas.openxmlformats.org/officeDocument/2006/relationships/image" Target="../media/image30.jpeg"/></Relationships>
</file>

<file path=ppt/slides/_rels/slide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21" descr="New LB Redbridge"/>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752429" y="5498696"/>
            <a:ext cx="1265237"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Group 7"/>
          <p:cNvGrpSpPr/>
          <p:nvPr/>
        </p:nvGrpSpPr>
        <p:grpSpPr>
          <a:xfrm>
            <a:off x="9177240" y="5267325"/>
            <a:ext cx="2958560" cy="806733"/>
            <a:chOff x="4251682" y="390740"/>
            <a:chExt cx="5864776" cy="1466194"/>
          </a:xfrm>
        </p:grpSpPr>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50264" y="390740"/>
              <a:ext cx="1466194" cy="1466194"/>
            </a:xfrm>
            <a:prstGeom prst="rect">
              <a:avLst/>
            </a:prstGeom>
            <a:ln w="12700">
              <a:solidFill>
                <a:schemeClr val="tx1"/>
              </a:solidFill>
            </a:ln>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51682" y="390740"/>
              <a:ext cx="1466194" cy="1466194"/>
            </a:xfrm>
            <a:prstGeom prst="rect">
              <a:avLst/>
            </a:prstGeom>
            <a:ln w="12700">
              <a:solidFill>
                <a:schemeClr val="tx1"/>
              </a:solidFill>
            </a:ln>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17876" y="390740"/>
              <a:ext cx="1466194" cy="1466194"/>
            </a:xfrm>
            <a:prstGeom prst="rect">
              <a:avLst/>
            </a:prstGeom>
            <a:ln w="12700">
              <a:solidFill>
                <a:schemeClr val="tx1"/>
              </a:solidFill>
            </a:ln>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64362" y="390740"/>
              <a:ext cx="1485902" cy="1466194"/>
            </a:xfrm>
            <a:prstGeom prst="rect">
              <a:avLst/>
            </a:prstGeom>
            <a:ln w="12700">
              <a:solidFill>
                <a:schemeClr val="tx1"/>
              </a:solidFill>
            </a:ln>
          </p:spPr>
        </p:pic>
      </p:grpSp>
      <p:sp>
        <p:nvSpPr>
          <p:cNvPr id="13" name="Title 12"/>
          <p:cNvSpPr>
            <a:spLocks noGrp="1"/>
          </p:cNvSpPr>
          <p:nvPr>
            <p:ph type="ctrTitle"/>
          </p:nvPr>
        </p:nvSpPr>
        <p:spPr>
          <a:xfrm>
            <a:off x="958723" y="753406"/>
            <a:ext cx="7315200" cy="3255264"/>
          </a:xfrm>
        </p:spPr>
        <p:txBody>
          <a:bodyPr anchor="t" anchorCtr="1">
            <a:normAutofit fontScale="90000"/>
          </a:bodyPr>
          <a:lstStyle/>
          <a:p>
            <a:pPr algn="ctr"/>
            <a:r>
              <a:rPr lang="en-GB" b="1" dirty="0">
                <a:solidFill>
                  <a:schemeClr val="bg1"/>
                </a:solidFill>
              </a:rPr>
              <a:t>Parent </a:t>
            </a:r>
            <a:br>
              <a:rPr lang="en-GB" b="1" dirty="0"/>
            </a:br>
            <a:r>
              <a:rPr lang="en-GB" b="1" dirty="0">
                <a:solidFill>
                  <a:schemeClr val="bg1"/>
                </a:solidFill>
              </a:rPr>
              <a:t>Curriculum </a:t>
            </a:r>
            <a:br>
              <a:rPr lang="en-GB" b="1" dirty="0"/>
            </a:br>
            <a:r>
              <a:rPr lang="en-GB" b="1" dirty="0">
                <a:solidFill>
                  <a:schemeClr val="bg1"/>
                </a:solidFill>
              </a:rPr>
              <a:t>Meeting</a:t>
            </a:r>
            <a:br>
              <a:rPr lang="en-GB" b="1" dirty="0"/>
            </a:br>
            <a:br>
              <a:rPr lang="en-GB" b="1" dirty="0"/>
            </a:br>
            <a:r>
              <a:rPr lang="en-GB" dirty="0">
                <a:solidFill>
                  <a:schemeClr val="tx1"/>
                </a:solidFill>
              </a:rPr>
              <a:t>Year 3  </a:t>
            </a:r>
            <a:br>
              <a:rPr lang="en-GB" dirty="0"/>
            </a:br>
            <a:br>
              <a:rPr lang="en-GB" dirty="0"/>
            </a:br>
            <a:r>
              <a:rPr lang="en-GB" sz="4400" baseline="30000" dirty="0">
                <a:solidFill>
                  <a:schemeClr val="tx1"/>
                </a:solidFill>
              </a:rPr>
              <a:t>10th</a:t>
            </a:r>
            <a:r>
              <a:rPr lang="en-GB" sz="4400" dirty="0">
                <a:solidFill>
                  <a:schemeClr val="tx1"/>
                </a:solidFill>
              </a:rPr>
              <a:t> January 2024</a:t>
            </a:r>
          </a:p>
        </p:txBody>
      </p:sp>
      <p:sp>
        <p:nvSpPr>
          <p:cNvPr id="17" name="Title 1"/>
          <p:cNvSpPr txBox="1">
            <a:spLocks/>
          </p:cNvSpPr>
          <p:nvPr/>
        </p:nvSpPr>
        <p:spPr>
          <a:xfrm>
            <a:off x="1704865" y="1768115"/>
            <a:ext cx="7315200" cy="1721612"/>
          </a:xfrm>
          <a:prstGeom prst="rect">
            <a:avLst/>
          </a:prstGeom>
        </p:spPr>
        <p:txBody>
          <a:bodyPr vert="horz" lIns="91440" tIns="45720" rIns="91440" bIns="45720" rtlCol="0" anchor="b">
            <a:normAutofit fontScale="82500" lnSpcReduction="20000"/>
          </a:bodyPr>
          <a:lstStyle>
            <a:lvl1pPr algn="l" defTabSz="914400" rtl="0" eaLnBrk="1" latinLnBrk="0" hangingPunct="1">
              <a:lnSpc>
                <a:spcPct val="90000"/>
              </a:lnSpc>
              <a:spcBef>
                <a:spcPct val="0"/>
              </a:spcBef>
              <a:buNone/>
              <a:defRPr sz="5900" kern="1200" spc="-100" baseline="0">
                <a:solidFill>
                  <a:srgbClr val="FFFFFF"/>
                </a:solidFill>
                <a:latin typeface="+mj-lt"/>
                <a:ea typeface="+mj-ea"/>
                <a:cs typeface="+mj-cs"/>
              </a:defRPr>
            </a:lvl1pPr>
          </a:lstStyle>
          <a:p>
            <a:br>
              <a:rPr lang="en-GB"/>
            </a:br>
            <a:br>
              <a:rPr lang="en-GB"/>
            </a:br>
            <a:endParaRPr lang="en-GB"/>
          </a:p>
        </p:txBody>
      </p:sp>
      <p:sp>
        <p:nvSpPr>
          <p:cNvPr id="15" name="Rectangle 14"/>
          <p:cNvSpPr/>
          <p:nvPr/>
        </p:nvSpPr>
        <p:spPr>
          <a:xfrm>
            <a:off x="9340653" y="5182285"/>
            <a:ext cx="2795146" cy="861774"/>
          </a:xfrm>
          <a:prstGeom prst="rect">
            <a:avLst/>
          </a:prstGeom>
        </p:spPr>
        <p:txBody>
          <a:bodyPr wrap="square">
            <a:spAutoFit/>
          </a:bodyPr>
          <a:lstStyle/>
          <a:p>
            <a:pPr algn="ctr"/>
            <a:br>
              <a:rPr lang="en-GB" sz="2500"/>
            </a:br>
            <a:endParaRPr lang="en-GB" sz="2500"/>
          </a:p>
        </p:txBody>
      </p:sp>
      <p:pic>
        <p:nvPicPr>
          <p:cNvPr id="16" name="Picture 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177239" y="703357"/>
            <a:ext cx="3014761" cy="2786370"/>
          </a:xfrm>
          <a:prstGeom prst="rect">
            <a:avLst/>
          </a:prstGeom>
        </p:spPr>
      </p:pic>
      <p:pic>
        <p:nvPicPr>
          <p:cNvPr id="19" name="Picture 18"/>
          <p:cNvPicPr>
            <a:picLocks noChangeAspect="1"/>
          </p:cNvPicPr>
          <p:nvPr/>
        </p:nvPicPr>
        <p:blipFill>
          <a:blip r:embed="rId8"/>
          <a:stretch>
            <a:fillRect/>
          </a:stretch>
        </p:blipFill>
        <p:spPr>
          <a:xfrm>
            <a:off x="9177240" y="3489727"/>
            <a:ext cx="2958560" cy="1777598"/>
          </a:xfrm>
          <a:prstGeom prst="rect">
            <a:avLst/>
          </a:prstGeom>
          <a:ln>
            <a:solidFill>
              <a:schemeClr val="tx1"/>
            </a:solidFill>
          </a:ln>
        </p:spPr>
      </p:pic>
    </p:spTree>
    <p:extLst>
      <p:ext uri="{BB962C8B-B14F-4D97-AF65-F5344CB8AC3E}">
        <p14:creationId xmlns:p14="http://schemas.microsoft.com/office/powerpoint/2010/main" val="11431754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B54D2D-6755-E606-1533-AEA6075896C4}"/>
              </a:ext>
            </a:extLst>
          </p:cNvPr>
          <p:cNvSpPr>
            <a:spLocks noGrp="1"/>
          </p:cNvSpPr>
          <p:nvPr>
            <p:ph type="title"/>
          </p:nvPr>
        </p:nvSpPr>
        <p:spPr/>
        <p:txBody>
          <a:bodyPr>
            <a:normAutofit/>
          </a:bodyPr>
          <a:lstStyle/>
          <a:p>
            <a:r>
              <a:rPr lang="en-US" sz="4800" dirty="0"/>
              <a:t>Computing</a:t>
            </a:r>
          </a:p>
        </p:txBody>
      </p:sp>
      <p:sp>
        <p:nvSpPr>
          <p:cNvPr id="3" name="Content Placeholder 2">
            <a:extLst>
              <a:ext uri="{FF2B5EF4-FFF2-40B4-BE49-F238E27FC236}">
                <a16:creationId xmlns:a16="http://schemas.microsoft.com/office/drawing/2014/main" id="{F82950D4-B92D-A88A-B1EE-6CC6739F5C88}"/>
              </a:ext>
            </a:extLst>
          </p:cNvPr>
          <p:cNvSpPr>
            <a:spLocks noGrp="1"/>
          </p:cNvSpPr>
          <p:nvPr>
            <p:ph idx="1"/>
          </p:nvPr>
        </p:nvSpPr>
        <p:spPr/>
        <p:txBody>
          <a:bodyPr/>
          <a:lstStyle/>
          <a:p>
            <a:endParaRPr lang="en-US" sz="4800" b="1" u="sng" dirty="0">
              <a:solidFill>
                <a:srgbClr val="FFC000"/>
              </a:solidFill>
            </a:endParaRPr>
          </a:p>
          <a:p>
            <a:r>
              <a:rPr lang="en-US" sz="4000" b="1" dirty="0">
                <a:solidFill>
                  <a:srgbClr val="FFC000"/>
                </a:solidFill>
              </a:rPr>
              <a:t>We are presenters</a:t>
            </a:r>
          </a:p>
          <a:p>
            <a:r>
              <a:rPr lang="en-US" sz="4000" b="1" dirty="0">
                <a:solidFill>
                  <a:srgbClr val="FFC000"/>
                </a:solidFill>
              </a:rPr>
              <a:t>We are who we are</a:t>
            </a:r>
          </a:p>
          <a:p>
            <a:r>
              <a:rPr lang="en-US" sz="4000" b="1" dirty="0">
                <a:solidFill>
                  <a:srgbClr val="7030A0"/>
                </a:solidFill>
              </a:rPr>
              <a:t>We are aware of our own digital footprint</a:t>
            </a:r>
          </a:p>
          <a:p>
            <a:r>
              <a:rPr lang="en-US" sz="4000" b="1" dirty="0">
                <a:solidFill>
                  <a:srgbClr val="7030A0"/>
                </a:solidFill>
              </a:rPr>
              <a:t>We are internet detectives</a:t>
            </a:r>
          </a:p>
          <a:p>
            <a:endParaRPr lang="en-US" b="1" dirty="0">
              <a:solidFill>
                <a:srgbClr val="FFC000"/>
              </a:solidFill>
            </a:endParaRPr>
          </a:p>
        </p:txBody>
      </p:sp>
      <p:pic>
        <p:nvPicPr>
          <p:cNvPr id="4" name="Picture 3" descr="What You Need to Know About Your Digital Footprint — The Cyber Helpline">
            <a:extLst>
              <a:ext uri="{FF2B5EF4-FFF2-40B4-BE49-F238E27FC236}">
                <a16:creationId xmlns:a16="http://schemas.microsoft.com/office/drawing/2014/main" id="{F1F168C8-BCB9-877E-5333-F643218EA939}"/>
              </a:ext>
            </a:extLst>
          </p:cNvPr>
          <p:cNvPicPr>
            <a:picLocks noChangeAspect="1"/>
          </p:cNvPicPr>
          <p:nvPr/>
        </p:nvPicPr>
        <p:blipFill>
          <a:blip r:embed="rId2"/>
          <a:stretch>
            <a:fillRect/>
          </a:stretch>
        </p:blipFill>
        <p:spPr>
          <a:xfrm>
            <a:off x="9149527" y="297333"/>
            <a:ext cx="2152650" cy="2124075"/>
          </a:xfrm>
          <a:prstGeom prst="rect">
            <a:avLst/>
          </a:prstGeom>
        </p:spPr>
      </p:pic>
    </p:spTree>
    <p:extLst>
      <p:ext uri="{BB962C8B-B14F-4D97-AF65-F5344CB8AC3E}">
        <p14:creationId xmlns:p14="http://schemas.microsoft.com/office/powerpoint/2010/main" val="26463323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E5A3E1-A75E-6D85-FBC8-B5EE07671E21}"/>
              </a:ext>
            </a:extLst>
          </p:cNvPr>
          <p:cNvSpPr>
            <a:spLocks noGrp="1"/>
          </p:cNvSpPr>
          <p:nvPr>
            <p:ph type="title"/>
          </p:nvPr>
        </p:nvSpPr>
        <p:spPr/>
        <p:txBody>
          <a:bodyPr>
            <a:normAutofit/>
          </a:bodyPr>
          <a:lstStyle/>
          <a:p>
            <a:r>
              <a:rPr lang="en-US" sz="6000" dirty="0"/>
              <a:t>R.E.</a:t>
            </a:r>
          </a:p>
        </p:txBody>
      </p:sp>
      <p:sp>
        <p:nvSpPr>
          <p:cNvPr id="5" name="Content Placeholder 4">
            <a:extLst>
              <a:ext uri="{FF2B5EF4-FFF2-40B4-BE49-F238E27FC236}">
                <a16:creationId xmlns:a16="http://schemas.microsoft.com/office/drawing/2014/main" id="{E2863107-E599-512F-F479-ED6F42F910DD}"/>
              </a:ext>
            </a:extLst>
          </p:cNvPr>
          <p:cNvSpPr>
            <a:spLocks noGrp="1"/>
          </p:cNvSpPr>
          <p:nvPr>
            <p:ph idx="1"/>
          </p:nvPr>
        </p:nvSpPr>
        <p:spPr/>
        <p:txBody>
          <a:bodyPr>
            <a:normAutofit/>
          </a:bodyPr>
          <a:lstStyle/>
          <a:p>
            <a:r>
              <a:rPr lang="en-US" sz="2400" b="1" dirty="0">
                <a:solidFill>
                  <a:srgbClr val="00B0F0"/>
                </a:solidFill>
              </a:rPr>
              <a:t>Positive qualities in ourselves and other people.</a:t>
            </a:r>
          </a:p>
          <a:p>
            <a:r>
              <a:rPr lang="en-US" sz="2400" b="1" dirty="0">
                <a:solidFill>
                  <a:srgbClr val="00B0F0"/>
                </a:solidFill>
              </a:rPr>
              <a:t>What are the positive qualities of Jesus?</a:t>
            </a:r>
          </a:p>
          <a:p>
            <a:r>
              <a:rPr lang="en-US" sz="2400" b="1" dirty="0">
                <a:solidFill>
                  <a:srgbClr val="00B0F0"/>
                </a:solidFill>
              </a:rPr>
              <a:t>Impact of Jesus' actions – feeding the 5000.</a:t>
            </a:r>
          </a:p>
          <a:p>
            <a:r>
              <a:rPr lang="en-US" sz="2400" b="1" dirty="0">
                <a:solidFill>
                  <a:srgbClr val="00B0F0"/>
                </a:solidFill>
              </a:rPr>
              <a:t>Getting to know the Bible.</a:t>
            </a:r>
          </a:p>
          <a:p>
            <a:r>
              <a:rPr lang="en-US" sz="2400" b="1" dirty="0">
                <a:solidFill>
                  <a:srgbClr val="00B0F0"/>
                </a:solidFill>
              </a:rPr>
              <a:t>Jesus as the foundation for the lives of Christians.</a:t>
            </a:r>
          </a:p>
          <a:p>
            <a:r>
              <a:rPr lang="en-US" sz="2400" b="1" dirty="0">
                <a:solidFill>
                  <a:srgbClr val="00B0F0"/>
                </a:solidFill>
              </a:rPr>
              <a:t>The Beatitudes</a:t>
            </a:r>
          </a:p>
          <a:p>
            <a:r>
              <a:rPr lang="en-US" sz="2400" b="1" dirty="0">
                <a:solidFill>
                  <a:srgbClr val="00B0F0"/>
                </a:solidFill>
              </a:rPr>
              <a:t>Why do we celebrate?</a:t>
            </a:r>
          </a:p>
          <a:p>
            <a:r>
              <a:rPr lang="en-US" sz="2400" b="1" dirty="0">
                <a:solidFill>
                  <a:srgbClr val="00B0F0"/>
                </a:solidFill>
              </a:rPr>
              <a:t>Lent</a:t>
            </a:r>
          </a:p>
          <a:p>
            <a:r>
              <a:rPr lang="en-US" sz="2400" b="1" dirty="0">
                <a:solidFill>
                  <a:srgbClr val="00B0F0"/>
                </a:solidFill>
              </a:rPr>
              <a:t>The Easter Story</a:t>
            </a:r>
          </a:p>
          <a:p>
            <a:endParaRPr lang="en-US" b="1" dirty="0">
              <a:solidFill>
                <a:srgbClr val="00B0F0"/>
              </a:solidFill>
            </a:endParaRPr>
          </a:p>
          <a:p>
            <a:endParaRPr lang="en-US" b="1" dirty="0">
              <a:solidFill>
                <a:srgbClr val="00B0F0"/>
              </a:solidFill>
            </a:endParaRPr>
          </a:p>
          <a:p>
            <a:endParaRPr lang="en-US" b="1" dirty="0">
              <a:solidFill>
                <a:srgbClr val="00B0F0"/>
              </a:solidFill>
            </a:endParaRPr>
          </a:p>
        </p:txBody>
      </p:sp>
      <p:pic>
        <p:nvPicPr>
          <p:cNvPr id="6" name="Picture 5" descr="Scientist shocks the internet with depiction of what Jesus really would  have looked like | The Sun">
            <a:extLst>
              <a:ext uri="{FF2B5EF4-FFF2-40B4-BE49-F238E27FC236}">
                <a16:creationId xmlns:a16="http://schemas.microsoft.com/office/drawing/2014/main" id="{7191425D-5C56-00FD-297F-65869A63EAA2}"/>
              </a:ext>
            </a:extLst>
          </p:cNvPr>
          <p:cNvPicPr>
            <a:picLocks noChangeAspect="1"/>
          </p:cNvPicPr>
          <p:nvPr/>
        </p:nvPicPr>
        <p:blipFill>
          <a:blip r:embed="rId2"/>
          <a:stretch>
            <a:fillRect/>
          </a:stretch>
        </p:blipFill>
        <p:spPr>
          <a:xfrm>
            <a:off x="10176721" y="3007846"/>
            <a:ext cx="1435720" cy="2249062"/>
          </a:xfrm>
          <a:prstGeom prst="rect">
            <a:avLst/>
          </a:prstGeom>
        </p:spPr>
      </p:pic>
      <p:pic>
        <p:nvPicPr>
          <p:cNvPr id="7" name="Picture 6" descr="New American Revised Bible: School &amp; Church Edition, Red/Burgundy Marbled:  Amazon.co.uk: Fireside Catholic Publishing: 9781556654916: Books">
            <a:extLst>
              <a:ext uri="{FF2B5EF4-FFF2-40B4-BE49-F238E27FC236}">
                <a16:creationId xmlns:a16="http://schemas.microsoft.com/office/drawing/2014/main" id="{258859BF-866C-3439-9042-3B07ECA2FCD8}"/>
              </a:ext>
            </a:extLst>
          </p:cNvPr>
          <p:cNvPicPr>
            <a:picLocks noChangeAspect="1"/>
          </p:cNvPicPr>
          <p:nvPr/>
        </p:nvPicPr>
        <p:blipFill>
          <a:blip r:embed="rId3"/>
          <a:stretch>
            <a:fillRect/>
          </a:stretch>
        </p:blipFill>
        <p:spPr>
          <a:xfrm>
            <a:off x="7911526" y="3756277"/>
            <a:ext cx="1559545" cy="2114550"/>
          </a:xfrm>
          <a:prstGeom prst="rect">
            <a:avLst/>
          </a:prstGeom>
        </p:spPr>
      </p:pic>
      <p:pic>
        <p:nvPicPr>
          <p:cNvPr id="8" name="Picture 7" descr="The Easter Story - Important Facts All Christians Need to Know">
            <a:extLst>
              <a:ext uri="{FF2B5EF4-FFF2-40B4-BE49-F238E27FC236}">
                <a16:creationId xmlns:a16="http://schemas.microsoft.com/office/drawing/2014/main" id="{8C83564E-FAA6-3964-CF49-CEFC86F3E397}"/>
              </a:ext>
            </a:extLst>
          </p:cNvPr>
          <p:cNvPicPr>
            <a:picLocks noChangeAspect="1"/>
          </p:cNvPicPr>
          <p:nvPr/>
        </p:nvPicPr>
        <p:blipFill>
          <a:blip r:embed="rId4"/>
          <a:stretch>
            <a:fillRect/>
          </a:stretch>
        </p:blipFill>
        <p:spPr>
          <a:xfrm>
            <a:off x="4291660" y="5019348"/>
            <a:ext cx="2743199" cy="1428933"/>
          </a:xfrm>
          <a:prstGeom prst="rect">
            <a:avLst/>
          </a:prstGeom>
        </p:spPr>
      </p:pic>
    </p:spTree>
    <p:extLst>
      <p:ext uri="{BB962C8B-B14F-4D97-AF65-F5344CB8AC3E}">
        <p14:creationId xmlns:p14="http://schemas.microsoft.com/office/powerpoint/2010/main" val="39854029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E6CC40-9D16-F441-F2E1-AA6041C9BCED}"/>
              </a:ext>
            </a:extLst>
          </p:cNvPr>
          <p:cNvSpPr>
            <a:spLocks noGrp="1"/>
          </p:cNvSpPr>
          <p:nvPr>
            <p:ph type="title"/>
          </p:nvPr>
        </p:nvSpPr>
        <p:spPr/>
        <p:txBody>
          <a:bodyPr/>
          <a:lstStyle/>
          <a:p>
            <a:r>
              <a:rPr lang="en-US" dirty="0"/>
              <a:t>Other Foundation Subjects</a:t>
            </a:r>
          </a:p>
        </p:txBody>
      </p:sp>
      <p:sp>
        <p:nvSpPr>
          <p:cNvPr id="3" name="Content Placeholder 2">
            <a:extLst>
              <a:ext uri="{FF2B5EF4-FFF2-40B4-BE49-F238E27FC236}">
                <a16:creationId xmlns:a16="http://schemas.microsoft.com/office/drawing/2014/main" id="{503CBEBD-4894-67D5-7900-0D9B702980C9}"/>
              </a:ext>
            </a:extLst>
          </p:cNvPr>
          <p:cNvSpPr>
            <a:spLocks noGrp="1"/>
          </p:cNvSpPr>
          <p:nvPr>
            <p:ph idx="1"/>
          </p:nvPr>
        </p:nvSpPr>
        <p:spPr/>
        <p:txBody>
          <a:bodyPr>
            <a:normAutofit fontScale="92500" lnSpcReduction="10000"/>
          </a:bodyPr>
          <a:lstStyle/>
          <a:p>
            <a:r>
              <a:rPr lang="en-US" b="1" u="sng" dirty="0">
                <a:solidFill>
                  <a:srgbClr val="FF0000"/>
                </a:solidFill>
              </a:rPr>
              <a:t>PSHE/RHE</a:t>
            </a:r>
          </a:p>
          <a:p>
            <a:r>
              <a:rPr lang="en-US" b="1" dirty="0">
                <a:solidFill>
                  <a:srgbClr val="FF0000"/>
                </a:solidFill>
              </a:rPr>
              <a:t>Positive affirmations</a:t>
            </a:r>
          </a:p>
          <a:p>
            <a:r>
              <a:rPr lang="en-US" b="1" dirty="0">
                <a:solidFill>
                  <a:srgbClr val="FF0000"/>
                </a:solidFill>
              </a:rPr>
              <a:t>School values linked to choices and </a:t>
            </a:r>
            <a:r>
              <a:rPr lang="en-US" b="1" dirty="0" err="1">
                <a:solidFill>
                  <a:srgbClr val="FF0000"/>
                </a:solidFill>
              </a:rPr>
              <a:t>behaviour</a:t>
            </a:r>
            <a:endParaRPr lang="en-US" b="1">
              <a:solidFill>
                <a:srgbClr val="FF0000"/>
              </a:solidFill>
            </a:endParaRPr>
          </a:p>
          <a:p>
            <a:r>
              <a:rPr lang="en-US" b="1" dirty="0">
                <a:solidFill>
                  <a:srgbClr val="FF0000"/>
                </a:solidFill>
              </a:rPr>
              <a:t>Emotions as part of everyday life</a:t>
            </a:r>
          </a:p>
          <a:p>
            <a:r>
              <a:rPr lang="en-US" b="1" dirty="0">
                <a:solidFill>
                  <a:srgbClr val="FF0000"/>
                </a:solidFill>
              </a:rPr>
              <a:t>Anti-social </a:t>
            </a:r>
            <a:r>
              <a:rPr lang="en-US" b="1" dirty="0" err="1">
                <a:solidFill>
                  <a:srgbClr val="FF0000"/>
                </a:solidFill>
              </a:rPr>
              <a:t>behaviour</a:t>
            </a:r>
            <a:r>
              <a:rPr lang="en-US" b="1" dirty="0">
                <a:solidFill>
                  <a:srgbClr val="FF0000"/>
                </a:solidFill>
              </a:rPr>
              <a:t> and how it can affect relationships</a:t>
            </a:r>
          </a:p>
          <a:p>
            <a:r>
              <a:rPr lang="en-US" b="1" u="sng" dirty="0">
                <a:solidFill>
                  <a:srgbClr val="00B050"/>
                </a:solidFill>
              </a:rPr>
              <a:t>P.E</a:t>
            </a:r>
            <a:endParaRPr lang="en-US" b="1" dirty="0">
              <a:solidFill>
                <a:srgbClr val="00B050"/>
              </a:solidFill>
            </a:endParaRPr>
          </a:p>
          <a:p>
            <a:r>
              <a:rPr lang="en-GB" sz="1600" b="1" dirty="0">
                <a:solidFill>
                  <a:srgbClr val="00B050"/>
                </a:solidFill>
              </a:rPr>
              <a:t>Outdoor - team building, fielding games (rounders, cricket) </a:t>
            </a:r>
            <a:endParaRPr lang="en-US" sz="1600" b="1" dirty="0">
              <a:solidFill>
                <a:srgbClr val="00B050"/>
              </a:solidFill>
            </a:endParaRPr>
          </a:p>
          <a:p>
            <a:r>
              <a:rPr lang="en-GB" sz="1600" b="1" dirty="0">
                <a:solidFill>
                  <a:srgbClr val="00B050"/>
                </a:solidFill>
              </a:rPr>
              <a:t> Indoor—fitness</a:t>
            </a:r>
          </a:p>
          <a:p>
            <a:r>
              <a:rPr lang="en-US" b="1" u="sng" dirty="0">
                <a:solidFill>
                  <a:srgbClr val="00B0F0"/>
                </a:solidFill>
              </a:rPr>
              <a:t>Music</a:t>
            </a:r>
          </a:p>
          <a:p>
            <a:r>
              <a:rPr lang="en-GB" sz="1700" b="1" dirty="0">
                <a:solidFill>
                  <a:srgbClr val="00B0F0"/>
                </a:solidFill>
              </a:rPr>
              <a:t>Beat many metres</a:t>
            </a:r>
            <a:endParaRPr lang="en-US" sz="1700" b="1">
              <a:solidFill>
                <a:srgbClr val="00B0F0"/>
              </a:solidFill>
            </a:endParaRPr>
          </a:p>
          <a:p>
            <a:r>
              <a:rPr lang="en-GB" sz="1700" b="1" dirty="0">
                <a:solidFill>
                  <a:srgbClr val="00B0F0"/>
                </a:solidFill>
              </a:rPr>
              <a:t> Carillon</a:t>
            </a:r>
            <a:endParaRPr lang="en-US" sz="1700" b="1">
              <a:solidFill>
                <a:srgbClr val="00B0F0"/>
              </a:solidFill>
            </a:endParaRPr>
          </a:p>
          <a:p>
            <a:r>
              <a:rPr lang="en-GB" sz="1700" b="1" dirty="0">
                <a:solidFill>
                  <a:srgbClr val="00B0F0"/>
                </a:solidFill>
              </a:rPr>
              <a:t>Keep in time </a:t>
            </a:r>
            <a:endParaRPr lang="en-US" sz="1700" b="1">
              <a:solidFill>
                <a:srgbClr val="00B0F0"/>
              </a:solidFill>
            </a:endParaRPr>
          </a:p>
          <a:p>
            <a:r>
              <a:rPr lang="en-GB" sz="1700" b="1" dirty="0">
                <a:solidFill>
                  <a:srgbClr val="00B0F0"/>
                </a:solidFill>
              </a:rPr>
              <a:t>Pitch -  Hi Lo, Middle lo, Back in time</a:t>
            </a:r>
            <a:endParaRPr lang="en-US" sz="1700" b="1">
              <a:solidFill>
                <a:srgbClr val="00B0F0"/>
              </a:solidFill>
            </a:endParaRPr>
          </a:p>
          <a:p>
            <a:r>
              <a:rPr lang="en-GB" sz="1700" b="1" dirty="0">
                <a:solidFill>
                  <a:srgbClr val="00B0F0"/>
                </a:solidFill>
              </a:rPr>
              <a:t> Branske simple</a:t>
            </a:r>
            <a:endParaRPr lang="en-US" sz="1700" b="1">
              <a:solidFill>
                <a:srgbClr val="00B0F0"/>
              </a:solidFill>
            </a:endParaRPr>
          </a:p>
          <a:p>
            <a:endParaRPr lang="en-US" b="1" dirty="0">
              <a:solidFill>
                <a:srgbClr val="FF0000"/>
              </a:solidFill>
            </a:endParaRPr>
          </a:p>
        </p:txBody>
      </p:sp>
    </p:spTree>
    <p:extLst>
      <p:ext uri="{BB962C8B-B14F-4D97-AF65-F5344CB8AC3E}">
        <p14:creationId xmlns:p14="http://schemas.microsoft.com/office/powerpoint/2010/main" val="41977749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200" b="1"/>
              <a:t>Communication with Parents</a:t>
            </a:r>
          </a:p>
        </p:txBody>
      </p:sp>
      <p:sp>
        <p:nvSpPr>
          <p:cNvPr id="3" name="Content Placeholder 2"/>
          <p:cNvSpPr>
            <a:spLocks noGrp="1"/>
          </p:cNvSpPr>
          <p:nvPr>
            <p:ph idx="1"/>
          </p:nvPr>
        </p:nvSpPr>
        <p:spPr/>
        <p:txBody>
          <a:bodyPr>
            <a:normAutofit/>
          </a:bodyPr>
          <a:lstStyle/>
          <a:p>
            <a:pPr marL="179070" indent="-179070">
              <a:spcBef>
                <a:spcPts val="1100"/>
              </a:spcBef>
              <a:buFont typeface="Wingdings 2" pitchFamily="18" charset="2"/>
              <a:buChar char="❖"/>
            </a:pPr>
            <a:r>
              <a:rPr lang="en-US" sz="2400" dirty="0">
                <a:ea typeface="+mn-lt"/>
                <a:cs typeface="+mn-lt"/>
              </a:rPr>
              <a:t>Hopefully, this curriculum talk has given you an insight into key aspects of your children's learning this term.</a:t>
            </a:r>
          </a:p>
          <a:p>
            <a:pPr marL="179070" indent="-179070">
              <a:spcBef>
                <a:spcPts val="1100"/>
              </a:spcBef>
              <a:buFont typeface="Wingdings 2" pitchFamily="18" charset="2"/>
              <a:buChar char="❖"/>
            </a:pPr>
            <a:r>
              <a:rPr lang="en-US" sz="2400" dirty="0">
                <a:ea typeface="+mn-lt"/>
                <a:cs typeface="+mn-lt"/>
              </a:rPr>
              <a:t>All Year 3 teachers are happy to talk and discuss whenever it is required. </a:t>
            </a:r>
          </a:p>
          <a:p>
            <a:pPr marL="179070" indent="-179070">
              <a:spcBef>
                <a:spcPts val="1100"/>
              </a:spcBef>
              <a:buFont typeface="Wingdings 2" pitchFamily="18" charset="2"/>
              <a:buChar char="❖"/>
            </a:pPr>
            <a:r>
              <a:rPr lang="en-US" sz="2400" dirty="0">
                <a:ea typeface="+mn-lt"/>
                <a:cs typeface="+mn-lt"/>
              </a:rPr>
              <a:t>Homework will be provided regularly</a:t>
            </a:r>
            <a:r>
              <a:rPr lang="en-GB" sz="2400" dirty="0">
                <a:ea typeface="+mn-lt"/>
                <a:cs typeface="+mn-lt"/>
              </a:rPr>
              <a:t> and will be accessible via Purple Mash.</a:t>
            </a:r>
          </a:p>
          <a:p>
            <a:pPr marL="179070" indent="-179070">
              <a:spcBef>
                <a:spcPts val="1100"/>
              </a:spcBef>
              <a:buFont typeface="Wingdings 2" pitchFamily="18" charset="2"/>
              <a:buChar char="❖"/>
            </a:pPr>
            <a:r>
              <a:rPr lang="en-US" sz="2400" dirty="0">
                <a:ea typeface="+mn-lt"/>
                <a:cs typeface="+mn-lt"/>
              </a:rPr>
              <a:t>Our Year 3 topic web is on the school website as a reminder of the key subject topics. </a:t>
            </a:r>
          </a:p>
          <a:p>
            <a:pPr>
              <a:buFont typeface="Wingdings" pitchFamily="18" charset="2"/>
              <a:buChar char="v"/>
            </a:pPr>
            <a:endParaRPr lang="en-GB" sz="2400" b="1" dirty="0">
              <a:solidFill>
                <a:srgbClr val="FF0000"/>
              </a:solidFill>
            </a:endParaRPr>
          </a:p>
          <a:p>
            <a:pPr marL="0" indent="0">
              <a:buNone/>
            </a:pPr>
            <a:endParaRPr lang="en-GB" b="1" dirty="0"/>
          </a:p>
        </p:txBody>
      </p:sp>
      <p:pic>
        <p:nvPicPr>
          <p:cNvPr id="4" name="Picture 2" descr="Final Letterhead 1"/>
          <p:cNvPicPr>
            <a:picLocks noChangeAspect="1" noChangeArrowheads="1"/>
          </p:cNvPicPr>
          <p:nvPr/>
        </p:nvPicPr>
        <p:blipFill rotWithShape="1">
          <a:blip r:embed="rId3">
            <a:extLst>
              <a:ext uri="{28A0092B-C50C-407E-A947-70E740481C1C}">
                <a14:useLocalDpi xmlns:a14="http://schemas.microsoft.com/office/drawing/2010/main" val="0"/>
              </a:ext>
            </a:extLst>
          </a:blip>
          <a:srcRect l="24536" b="43048"/>
          <a:stretch/>
        </p:blipFill>
        <p:spPr bwMode="auto">
          <a:xfrm>
            <a:off x="0" y="6145000"/>
            <a:ext cx="4558937" cy="71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33155" t="31442" r="33154" b="16196"/>
          <a:stretch/>
        </p:blipFill>
        <p:spPr>
          <a:xfrm>
            <a:off x="114300" y="121476"/>
            <a:ext cx="563201" cy="617957"/>
          </a:xfrm>
          <a:prstGeom prst="rect">
            <a:avLst/>
          </a:prstGeom>
        </p:spPr>
      </p:pic>
      <p:pic>
        <p:nvPicPr>
          <p:cNvPr id="7" name="Picture 2" descr="Social Distancing Primary School Signs and Dividers - Sussex Signs"/>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9878" y="4936503"/>
            <a:ext cx="2693564" cy="10482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690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2919" y="1123838"/>
            <a:ext cx="2947482" cy="2981438"/>
          </a:xfrm>
        </p:spPr>
        <p:txBody>
          <a:bodyPr>
            <a:normAutofit/>
          </a:bodyPr>
          <a:lstStyle/>
          <a:p>
            <a:r>
              <a:rPr lang="en-GB" sz="3200" b="1"/>
              <a:t>Any questions?</a:t>
            </a:r>
          </a:p>
        </p:txBody>
      </p:sp>
      <p:pic>
        <p:nvPicPr>
          <p:cNvPr id="4" name="Picture 2" descr="Final Letterhead 1"/>
          <p:cNvPicPr>
            <a:picLocks noChangeAspect="1" noChangeArrowheads="1"/>
          </p:cNvPicPr>
          <p:nvPr/>
        </p:nvPicPr>
        <p:blipFill rotWithShape="1">
          <a:blip r:embed="rId3">
            <a:extLst>
              <a:ext uri="{28A0092B-C50C-407E-A947-70E740481C1C}">
                <a14:useLocalDpi xmlns:a14="http://schemas.microsoft.com/office/drawing/2010/main" val="0"/>
              </a:ext>
            </a:extLst>
          </a:blip>
          <a:srcRect l="24536" b="43048"/>
          <a:stretch/>
        </p:blipFill>
        <p:spPr bwMode="auto">
          <a:xfrm>
            <a:off x="0" y="6145000"/>
            <a:ext cx="4558937" cy="71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33155" t="31442" r="33154" b="16196"/>
          <a:stretch/>
        </p:blipFill>
        <p:spPr>
          <a:xfrm>
            <a:off x="114300" y="121476"/>
            <a:ext cx="563201" cy="617957"/>
          </a:xfrm>
          <a:prstGeom prst="rect">
            <a:avLst/>
          </a:prstGeom>
        </p:spPr>
      </p:pic>
      <p:pic>
        <p:nvPicPr>
          <p:cNvPr id="5" name="Picture 4"/>
          <p:cNvPicPr>
            <a:picLocks noChangeAspect="1"/>
          </p:cNvPicPr>
          <p:nvPr/>
        </p:nvPicPr>
        <p:blipFill rotWithShape="1">
          <a:blip r:embed="rId5"/>
          <a:srcRect r="20143" b="13486"/>
          <a:stretch/>
        </p:blipFill>
        <p:spPr>
          <a:xfrm>
            <a:off x="180976" y="4019550"/>
            <a:ext cx="3143249" cy="1915460"/>
          </a:xfrm>
          <a:prstGeom prst="rect">
            <a:avLst/>
          </a:prstGeom>
          <a:noFill/>
          <a:ln>
            <a:solidFill>
              <a:schemeClr val="tx1"/>
            </a:solidFill>
          </a:ln>
        </p:spPr>
      </p:pic>
      <p:pic>
        <p:nvPicPr>
          <p:cNvPr id="3" name="Picture 2" descr="The Art of Asking Questions">
            <a:extLst>
              <a:ext uri="{FF2B5EF4-FFF2-40B4-BE49-F238E27FC236}">
                <a16:creationId xmlns:a16="http://schemas.microsoft.com/office/drawing/2014/main" id="{17C4EE6D-704D-2C06-F865-4C11319B4E31}"/>
              </a:ext>
            </a:extLst>
          </p:cNvPr>
          <p:cNvPicPr>
            <a:picLocks noChangeAspect="1"/>
          </p:cNvPicPr>
          <p:nvPr/>
        </p:nvPicPr>
        <p:blipFill>
          <a:blip r:embed="rId6"/>
          <a:stretch>
            <a:fillRect/>
          </a:stretch>
        </p:blipFill>
        <p:spPr>
          <a:xfrm>
            <a:off x="5175605" y="1128245"/>
            <a:ext cx="4775904" cy="3679586"/>
          </a:xfrm>
          <a:prstGeom prst="rect">
            <a:avLst/>
          </a:prstGeom>
        </p:spPr>
      </p:pic>
    </p:spTree>
    <p:extLst>
      <p:ext uri="{BB962C8B-B14F-4D97-AF65-F5344CB8AC3E}">
        <p14:creationId xmlns:p14="http://schemas.microsoft.com/office/powerpoint/2010/main" val="34723755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2919" y="1123838"/>
            <a:ext cx="2947482" cy="3812666"/>
          </a:xfrm>
        </p:spPr>
        <p:txBody>
          <a:bodyPr/>
          <a:lstStyle/>
          <a:p>
            <a:r>
              <a:rPr lang="en-GB" b="1"/>
              <a:t>School Vision and Motto</a:t>
            </a:r>
          </a:p>
        </p:txBody>
      </p:sp>
      <p:sp>
        <p:nvSpPr>
          <p:cNvPr id="3" name="Content Placeholder 2"/>
          <p:cNvSpPr>
            <a:spLocks noGrp="1"/>
          </p:cNvSpPr>
          <p:nvPr>
            <p:ph idx="1"/>
          </p:nvPr>
        </p:nvSpPr>
        <p:spPr/>
        <p:txBody>
          <a:bodyPr anchor="t"/>
          <a:lstStyle/>
          <a:p>
            <a:pPr marL="0" indent="0" algn="ctr">
              <a:buNone/>
            </a:pPr>
            <a:r>
              <a:rPr lang="en-US"/>
              <a:t>At Barley Lane Primary School it is important that we all work together to ensure that everyone feels happy, safe and ready to learn. </a:t>
            </a:r>
          </a:p>
          <a:p>
            <a:pPr marL="0" indent="0" algn="ctr">
              <a:buNone/>
            </a:pPr>
            <a:endParaRPr lang="en-US" b="1" u="sng"/>
          </a:p>
          <a:p>
            <a:pPr marL="0" indent="0" algn="ctr">
              <a:buNone/>
            </a:pPr>
            <a:r>
              <a:rPr lang="en-US" b="1" u="sng"/>
              <a:t>Our School Motto</a:t>
            </a:r>
            <a:endParaRPr lang="en-GB"/>
          </a:p>
          <a:p>
            <a:pPr marL="0" indent="0" algn="ctr">
              <a:buNone/>
            </a:pPr>
            <a:r>
              <a:rPr lang="en-US" sz="4000"/>
              <a:t>B</a:t>
            </a:r>
            <a:r>
              <a:rPr lang="en-US"/>
              <a:t>elieve in yourself, </a:t>
            </a:r>
            <a:r>
              <a:rPr lang="en-US" sz="4000"/>
              <a:t>L</a:t>
            </a:r>
            <a:r>
              <a:rPr lang="en-US"/>
              <a:t>earn together,</a:t>
            </a:r>
            <a:r>
              <a:rPr lang="en-US" sz="4000"/>
              <a:t> P</a:t>
            </a:r>
            <a:r>
              <a:rPr lang="en-US"/>
              <a:t>ersevere</a:t>
            </a:r>
            <a:r>
              <a:rPr lang="en-US" sz="4000"/>
              <a:t> </a:t>
            </a:r>
            <a:r>
              <a:rPr lang="en-US"/>
              <a:t>and </a:t>
            </a:r>
            <a:r>
              <a:rPr lang="en-US" sz="4000"/>
              <a:t>S</a:t>
            </a:r>
            <a:r>
              <a:rPr lang="en-US"/>
              <a:t>ucceed</a:t>
            </a:r>
            <a:endParaRPr lang="en-GB"/>
          </a:p>
          <a:p>
            <a:pPr algn="ctr"/>
            <a:endParaRPr lang="en-US"/>
          </a:p>
        </p:txBody>
      </p:sp>
      <p:pic>
        <p:nvPicPr>
          <p:cNvPr id="4" name="Picture 2" descr="Final Letterhead 1"/>
          <p:cNvPicPr>
            <a:picLocks noChangeAspect="1" noChangeArrowheads="1"/>
          </p:cNvPicPr>
          <p:nvPr/>
        </p:nvPicPr>
        <p:blipFill rotWithShape="1">
          <a:blip r:embed="rId2">
            <a:extLst>
              <a:ext uri="{28A0092B-C50C-407E-A947-70E740481C1C}">
                <a14:useLocalDpi xmlns:a14="http://schemas.microsoft.com/office/drawing/2010/main" val="0"/>
              </a:ext>
            </a:extLst>
          </a:blip>
          <a:srcRect l="24536" b="43048"/>
          <a:stretch/>
        </p:blipFill>
        <p:spPr bwMode="auto">
          <a:xfrm>
            <a:off x="0" y="6145000"/>
            <a:ext cx="4558937" cy="71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33155" t="31442" r="33154" b="16196"/>
          <a:stretch/>
        </p:blipFill>
        <p:spPr>
          <a:xfrm>
            <a:off x="114300" y="121476"/>
            <a:ext cx="563201" cy="617957"/>
          </a:xfrm>
          <a:prstGeom prst="rect">
            <a:avLst/>
          </a:prstGeom>
        </p:spPr>
      </p:pic>
      <p:pic>
        <p:nvPicPr>
          <p:cNvPr id="3074" name="Picture 2" descr="long board 1000x8800mm cop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72469" y="4737100"/>
            <a:ext cx="7283824" cy="8255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Social Distancing Primary School Signs and Dividers - Sussex Signs"/>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9878" y="4936503"/>
            <a:ext cx="2693564" cy="10482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87801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2919" y="1123838"/>
            <a:ext cx="2947482" cy="3008430"/>
          </a:xfrm>
        </p:spPr>
        <p:txBody>
          <a:bodyPr/>
          <a:lstStyle/>
          <a:p>
            <a:r>
              <a:rPr lang="en-GB" b="1"/>
              <a:t>Meeting </a:t>
            </a:r>
            <a:br>
              <a:rPr lang="en-GB" b="1"/>
            </a:br>
            <a:r>
              <a:rPr lang="en-GB" b="1"/>
              <a:t>Outline</a:t>
            </a:r>
          </a:p>
        </p:txBody>
      </p:sp>
      <p:pic>
        <p:nvPicPr>
          <p:cNvPr id="4" name="Picture 2" descr="Final Letterhead 1"/>
          <p:cNvPicPr>
            <a:picLocks noChangeAspect="1" noChangeArrowheads="1"/>
          </p:cNvPicPr>
          <p:nvPr/>
        </p:nvPicPr>
        <p:blipFill rotWithShape="1">
          <a:blip r:embed="rId2">
            <a:extLst>
              <a:ext uri="{28A0092B-C50C-407E-A947-70E740481C1C}">
                <a14:useLocalDpi xmlns:a14="http://schemas.microsoft.com/office/drawing/2010/main" val="0"/>
              </a:ext>
            </a:extLst>
          </a:blip>
          <a:srcRect l="24536" b="43048"/>
          <a:stretch/>
        </p:blipFill>
        <p:spPr bwMode="auto">
          <a:xfrm>
            <a:off x="0" y="6145000"/>
            <a:ext cx="4558937" cy="71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33155" t="31442" r="33154" b="16196"/>
          <a:stretch/>
        </p:blipFill>
        <p:spPr>
          <a:xfrm>
            <a:off x="10772775" y="246151"/>
            <a:ext cx="848951" cy="931488"/>
          </a:xfrm>
          <a:prstGeom prst="rect">
            <a:avLst/>
          </a:prstGeom>
        </p:spPr>
      </p:pic>
      <p:sp>
        <p:nvSpPr>
          <p:cNvPr id="5" name="Content Placeholder 4"/>
          <p:cNvSpPr>
            <a:spLocks noGrp="1"/>
          </p:cNvSpPr>
          <p:nvPr>
            <p:ph idx="1"/>
          </p:nvPr>
        </p:nvSpPr>
        <p:spPr>
          <a:xfrm>
            <a:off x="3869268" y="864108"/>
            <a:ext cx="6214534" cy="4170492"/>
          </a:xfrm>
        </p:spPr>
        <p:txBody>
          <a:bodyPr vert="horz" lIns="91440" tIns="45720" rIns="91440" bIns="45720" rtlCol="0" anchor="ctr">
            <a:noAutofit/>
          </a:bodyPr>
          <a:lstStyle/>
          <a:p>
            <a:endParaRPr lang="en-GB" sz="1600" b="1" dirty="0"/>
          </a:p>
          <a:p>
            <a:endParaRPr lang="en-GB" sz="1600" b="1" dirty="0"/>
          </a:p>
          <a:p>
            <a:r>
              <a:rPr lang="en-GB" sz="1600" b="1" dirty="0"/>
              <a:t>1. Welcome </a:t>
            </a:r>
            <a:endParaRPr lang="en-GB" dirty="0"/>
          </a:p>
          <a:p>
            <a:r>
              <a:rPr lang="en-GB" sz="1600" b="1" dirty="0"/>
              <a:t>2. School Vision and Motto</a:t>
            </a:r>
          </a:p>
          <a:p>
            <a:r>
              <a:rPr lang="en-GB" sz="1600" b="1" dirty="0"/>
              <a:t>3. Meeting Outline</a:t>
            </a:r>
          </a:p>
          <a:p>
            <a:r>
              <a:rPr lang="en-GB" sz="1600" b="1" dirty="0"/>
              <a:t>4. Spring Curriculum Topics</a:t>
            </a:r>
          </a:p>
          <a:p>
            <a:r>
              <a:rPr lang="en-GB" sz="1600" b="1" dirty="0"/>
              <a:t>5. English</a:t>
            </a:r>
          </a:p>
          <a:p>
            <a:r>
              <a:rPr lang="en-GB" sz="1600" b="1" dirty="0"/>
              <a:t>6. Maths</a:t>
            </a:r>
          </a:p>
          <a:p>
            <a:r>
              <a:rPr lang="en-GB" sz="1600" b="1" dirty="0"/>
              <a:t>7. Science </a:t>
            </a:r>
          </a:p>
          <a:p>
            <a:r>
              <a:rPr lang="en-GB" sz="1600" b="1" dirty="0"/>
              <a:t>8. History and Geography</a:t>
            </a:r>
          </a:p>
          <a:p>
            <a:r>
              <a:rPr lang="en-GB" sz="1600" b="1" dirty="0"/>
              <a:t>9.Art, DT and Food Technology</a:t>
            </a:r>
          </a:p>
          <a:p>
            <a:r>
              <a:rPr lang="en-GB" sz="1600" b="1" dirty="0"/>
              <a:t>10.Computing</a:t>
            </a:r>
          </a:p>
          <a:p>
            <a:r>
              <a:rPr lang="en-GB" sz="1600" b="1" dirty="0"/>
              <a:t>11. R.E.</a:t>
            </a:r>
          </a:p>
          <a:p>
            <a:r>
              <a:rPr lang="en-GB" sz="1600" b="1" dirty="0"/>
              <a:t>12.Foundation Subjects</a:t>
            </a:r>
          </a:p>
          <a:p>
            <a:r>
              <a:rPr lang="en-GB" sz="1600" b="1" dirty="0"/>
              <a:t>13.Communication With Parents</a:t>
            </a:r>
          </a:p>
          <a:p>
            <a:r>
              <a:rPr lang="en-GB" sz="1600" b="1" dirty="0"/>
              <a:t>14. Questions</a:t>
            </a:r>
          </a:p>
          <a:p>
            <a:endParaRPr lang="en-GB" dirty="0"/>
          </a:p>
          <a:p>
            <a:endParaRPr lang="en-GB" dirty="0"/>
          </a:p>
        </p:txBody>
      </p:sp>
      <p:pic>
        <p:nvPicPr>
          <p:cNvPr id="9" name="Picture 2" descr="Poets board 765x1200mm copy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919" y="4051160"/>
            <a:ext cx="2880806" cy="18341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53200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2919" y="1123838"/>
            <a:ext cx="2947482" cy="3482534"/>
          </a:xfrm>
        </p:spPr>
        <p:txBody>
          <a:bodyPr/>
          <a:lstStyle/>
          <a:p>
            <a:r>
              <a:rPr lang="en-GB" b="1"/>
              <a:t>Spring Curriculum Topics</a:t>
            </a:r>
          </a:p>
        </p:txBody>
      </p:sp>
      <p:sp>
        <p:nvSpPr>
          <p:cNvPr id="3" name="Content Placeholder 2"/>
          <p:cNvSpPr>
            <a:spLocks noGrp="1"/>
          </p:cNvSpPr>
          <p:nvPr>
            <p:ph idx="1"/>
          </p:nvPr>
        </p:nvSpPr>
        <p:spPr>
          <a:xfrm>
            <a:off x="3771900" y="739433"/>
            <a:ext cx="7412568" cy="5405567"/>
          </a:xfrm>
          <a:ln>
            <a:noFill/>
          </a:ln>
        </p:spPr>
        <p:txBody>
          <a:bodyPr anchor="t" anchorCtr="0">
            <a:normAutofit/>
          </a:bodyPr>
          <a:lstStyle/>
          <a:p>
            <a:pPr marL="0" indent="0">
              <a:buNone/>
            </a:pPr>
            <a:r>
              <a:rPr lang="en-GB" sz="4400" b="1" dirty="0">
                <a:solidFill>
                  <a:srgbClr val="0070C0"/>
                </a:solidFill>
              </a:rPr>
              <a:t>Spring Topic</a:t>
            </a:r>
            <a:r>
              <a:rPr lang="en-GB" sz="4000" b="1" dirty="0"/>
              <a:t>: Ancient Egyptians</a:t>
            </a:r>
          </a:p>
          <a:p>
            <a:pPr marL="0" indent="0">
              <a:buNone/>
            </a:pPr>
            <a:endParaRPr lang="en-GB" sz="4000" b="1"/>
          </a:p>
          <a:p>
            <a:pPr marL="0" indent="0">
              <a:buNone/>
            </a:pPr>
            <a:endParaRPr lang="en-GB" sz="4000" b="1"/>
          </a:p>
          <a:p>
            <a:pPr marL="0" indent="0">
              <a:buNone/>
            </a:pPr>
            <a:endParaRPr lang="en-GB" b="1"/>
          </a:p>
          <a:p>
            <a:pPr marL="0" indent="0">
              <a:buNone/>
            </a:pPr>
            <a:endParaRPr lang="en-GB" sz="4400" b="1"/>
          </a:p>
          <a:p>
            <a:pPr marL="0" indent="0">
              <a:buNone/>
            </a:pPr>
            <a:r>
              <a:rPr lang="en-GB" sz="4400" b="1" dirty="0">
                <a:solidFill>
                  <a:srgbClr val="0070C0"/>
                </a:solidFill>
              </a:rPr>
              <a:t>BIG Question</a:t>
            </a:r>
            <a:r>
              <a:rPr lang="en-GB" sz="4400" b="1" dirty="0"/>
              <a:t>:</a:t>
            </a:r>
          </a:p>
          <a:p>
            <a:pPr marL="0" indent="0">
              <a:buNone/>
            </a:pPr>
            <a:r>
              <a:rPr lang="en-GB" sz="4000" b="1" dirty="0"/>
              <a:t>'Should We Dig Up The Past?'</a:t>
            </a:r>
          </a:p>
        </p:txBody>
      </p:sp>
      <p:pic>
        <p:nvPicPr>
          <p:cNvPr id="4" name="Picture 2" descr="Final Letterhead 1"/>
          <p:cNvPicPr>
            <a:picLocks noChangeAspect="1" noChangeArrowheads="1"/>
          </p:cNvPicPr>
          <p:nvPr/>
        </p:nvPicPr>
        <p:blipFill rotWithShape="1">
          <a:blip r:embed="rId3">
            <a:extLst>
              <a:ext uri="{28A0092B-C50C-407E-A947-70E740481C1C}">
                <a14:useLocalDpi xmlns:a14="http://schemas.microsoft.com/office/drawing/2010/main" val="0"/>
              </a:ext>
            </a:extLst>
          </a:blip>
          <a:srcRect l="24536" b="43048"/>
          <a:stretch/>
        </p:blipFill>
        <p:spPr bwMode="auto">
          <a:xfrm>
            <a:off x="0" y="6145000"/>
            <a:ext cx="4558937" cy="71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33155" t="31442" r="33154" b="16196"/>
          <a:stretch/>
        </p:blipFill>
        <p:spPr>
          <a:xfrm>
            <a:off x="114300" y="121476"/>
            <a:ext cx="563201" cy="617957"/>
          </a:xfrm>
          <a:prstGeom prst="rect">
            <a:avLst/>
          </a:prstGeom>
        </p:spPr>
      </p:pic>
      <p:pic>
        <p:nvPicPr>
          <p:cNvPr id="8" name="Picture 2" descr="Social distancing means standing 6 feet apart. Here's what that actually  looks lik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5899" y="4606371"/>
            <a:ext cx="2280625" cy="128066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6"/>
          <a:stretch>
            <a:fillRect/>
          </a:stretch>
        </p:blipFill>
        <p:spPr>
          <a:xfrm>
            <a:off x="6449484" y="1394753"/>
            <a:ext cx="2145876" cy="2476207"/>
          </a:xfrm>
          <a:prstGeom prst="rect">
            <a:avLst/>
          </a:prstGeom>
        </p:spPr>
      </p:pic>
    </p:spTree>
    <p:extLst>
      <p:ext uri="{BB962C8B-B14F-4D97-AF65-F5344CB8AC3E}">
        <p14:creationId xmlns:p14="http://schemas.microsoft.com/office/powerpoint/2010/main" val="29163177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48E3BF-F528-D5CD-024F-22EBDD74029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A0F57AE-C9D2-F693-2D11-D79849B22F66}"/>
              </a:ext>
            </a:extLst>
          </p:cNvPr>
          <p:cNvSpPr>
            <a:spLocks noGrp="1"/>
          </p:cNvSpPr>
          <p:nvPr>
            <p:ph type="title"/>
          </p:nvPr>
        </p:nvSpPr>
        <p:spPr>
          <a:xfrm>
            <a:off x="252919" y="1123837"/>
            <a:ext cx="2947482" cy="3067163"/>
          </a:xfrm>
        </p:spPr>
        <p:txBody>
          <a:bodyPr/>
          <a:lstStyle/>
          <a:p>
            <a:r>
              <a:rPr lang="en-GB" b="1"/>
              <a:t>English</a:t>
            </a:r>
          </a:p>
        </p:txBody>
      </p:sp>
      <p:pic>
        <p:nvPicPr>
          <p:cNvPr id="4" name="Picture 2" descr="Final Letterhead 1">
            <a:extLst>
              <a:ext uri="{FF2B5EF4-FFF2-40B4-BE49-F238E27FC236}">
                <a16:creationId xmlns:a16="http://schemas.microsoft.com/office/drawing/2014/main" id="{A79D18DA-0913-6FDA-CE7F-5DA16EF0168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4536" b="43048"/>
          <a:stretch/>
        </p:blipFill>
        <p:spPr bwMode="auto">
          <a:xfrm>
            <a:off x="0" y="6145000"/>
            <a:ext cx="4558937" cy="71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1861AD47-4DDE-6089-CBD8-F48E29BD6CA8}"/>
              </a:ext>
            </a:extLst>
          </p:cNvPr>
          <p:cNvPicPr>
            <a:picLocks noChangeAspect="1"/>
          </p:cNvPicPr>
          <p:nvPr/>
        </p:nvPicPr>
        <p:blipFill rotWithShape="1">
          <a:blip r:embed="rId4">
            <a:extLst>
              <a:ext uri="{28A0092B-C50C-407E-A947-70E740481C1C}">
                <a14:useLocalDpi xmlns:a14="http://schemas.microsoft.com/office/drawing/2010/main" val="0"/>
              </a:ext>
            </a:extLst>
          </a:blip>
          <a:srcRect l="33155" t="31442" r="33154" b="16196"/>
          <a:stretch/>
        </p:blipFill>
        <p:spPr>
          <a:xfrm>
            <a:off x="114300" y="121476"/>
            <a:ext cx="563201" cy="617957"/>
          </a:xfrm>
          <a:prstGeom prst="rect">
            <a:avLst/>
          </a:prstGeom>
        </p:spPr>
      </p:pic>
      <p:pic>
        <p:nvPicPr>
          <p:cNvPr id="5" name="Picture 4">
            <a:extLst>
              <a:ext uri="{FF2B5EF4-FFF2-40B4-BE49-F238E27FC236}">
                <a16:creationId xmlns:a16="http://schemas.microsoft.com/office/drawing/2014/main" id="{A8CDA623-A555-270E-BE8A-CAC0FFA37BDE}"/>
              </a:ext>
            </a:extLst>
          </p:cNvPr>
          <p:cNvPicPr>
            <a:picLocks noChangeAspect="1"/>
          </p:cNvPicPr>
          <p:nvPr/>
        </p:nvPicPr>
        <p:blipFill>
          <a:blip r:embed="rId5"/>
          <a:stretch>
            <a:fillRect/>
          </a:stretch>
        </p:blipFill>
        <p:spPr>
          <a:xfrm>
            <a:off x="114300" y="4013200"/>
            <a:ext cx="3153301" cy="1971548"/>
          </a:xfrm>
          <a:prstGeom prst="rect">
            <a:avLst/>
          </a:prstGeom>
          <a:noFill/>
          <a:ln>
            <a:solidFill>
              <a:schemeClr val="tx1"/>
            </a:solidFill>
          </a:ln>
        </p:spPr>
      </p:pic>
      <p:sp>
        <p:nvSpPr>
          <p:cNvPr id="7" name="TextBox 6">
            <a:extLst>
              <a:ext uri="{FF2B5EF4-FFF2-40B4-BE49-F238E27FC236}">
                <a16:creationId xmlns:a16="http://schemas.microsoft.com/office/drawing/2014/main" id="{732DA97C-4A3C-5C52-1827-66020322DEDA}"/>
              </a:ext>
            </a:extLst>
          </p:cNvPr>
          <p:cNvSpPr txBox="1"/>
          <p:nvPr/>
        </p:nvSpPr>
        <p:spPr>
          <a:xfrm>
            <a:off x="3534709" y="795492"/>
            <a:ext cx="8393766" cy="550920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u="sng" dirty="0"/>
              <a:t>Reading Skills</a:t>
            </a:r>
          </a:p>
          <a:p>
            <a:r>
              <a:rPr lang="en-US" sz="1600" dirty="0"/>
              <a:t>Through our reading sessions, children will be continuing how to:</a:t>
            </a:r>
          </a:p>
          <a:p>
            <a:pPr marL="285750" indent="-285750">
              <a:buFont typeface="Arial"/>
              <a:buChar char="•"/>
            </a:pPr>
            <a:r>
              <a:rPr lang="en-US" sz="1600" dirty="0"/>
              <a:t>Infer character's thoughts, feelings and motives using evidence from the text</a:t>
            </a:r>
          </a:p>
          <a:p>
            <a:pPr marL="285750" indent="-285750">
              <a:buFont typeface="Arial"/>
              <a:buChar char="•"/>
            </a:pPr>
            <a:r>
              <a:rPr lang="en-US" sz="1600" dirty="0"/>
              <a:t>Make predictions based on details stated and implied</a:t>
            </a:r>
          </a:p>
          <a:p>
            <a:pPr marL="285750" indent="-285750">
              <a:buFont typeface="Arial"/>
              <a:buChar char="•"/>
            </a:pPr>
            <a:r>
              <a:rPr lang="en-US" sz="1600" dirty="0"/>
              <a:t>Clarify meaning of new words with a dictionary</a:t>
            </a:r>
          </a:p>
          <a:p>
            <a:pPr marL="285750" indent="-285750">
              <a:buFont typeface="Arial"/>
              <a:buChar char="•"/>
            </a:pPr>
            <a:r>
              <a:rPr lang="en-US" sz="1600" dirty="0"/>
              <a:t>Retrieve and record information from a range of texts to enhance their comprehension skills</a:t>
            </a:r>
          </a:p>
          <a:p>
            <a:pPr marL="285750" indent="-285750">
              <a:buFont typeface="Arial"/>
              <a:buChar char="•"/>
            </a:pPr>
            <a:r>
              <a:rPr lang="en-US" sz="1600" dirty="0"/>
              <a:t>Identify how structure and presentation of a story contributes to meaning</a:t>
            </a:r>
          </a:p>
          <a:p>
            <a:pPr marL="285750" indent="-285750">
              <a:buFont typeface="Arial"/>
              <a:buChar char="•"/>
            </a:pPr>
            <a:endParaRPr lang="en-US" sz="1600" dirty="0"/>
          </a:p>
          <a:p>
            <a:r>
              <a:rPr lang="en-US" sz="1600" b="1" u="sng" dirty="0"/>
              <a:t>Writing </a:t>
            </a:r>
          </a:p>
          <a:p>
            <a:r>
              <a:rPr lang="en-US" sz="1600" dirty="0"/>
              <a:t>Our key texts  will be  'The Egyptian Cinderella'  and 'I Was There' . </a:t>
            </a:r>
          </a:p>
          <a:p>
            <a:r>
              <a:rPr lang="en-US" sz="1600" dirty="0"/>
              <a:t>Children will:</a:t>
            </a:r>
            <a:endParaRPr lang="en-US" dirty="0"/>
          </a:p>
          <a:p>
            <a:pPr marL="285750" indent="-285750">
              <a:buFont typeface="Arial"/>
              <a:buChar char="•"/>
            </a:pPr>
            <a:r>
              <a:rPr lang="en-US" sz="1600" dirty="0"/>
              <a:t>Develop their writing skills through writing for a range of purposes e.g. newspaper article,  narrative writing, making a persuasive leaflet, writing a biography etc.</a:t>
            </a:r>
          </a:p>
          <a:p>
            <a:pPr marL="285750" indent="-285750">
              <a:buFont typeface="Arial"/>
              <a:buChar char="•"/>
            </a:pPr>
            <a:r>
              <a:rPr lang="en-US" sz="1600" dirty="0"/>
              <a:t>Have opportunities to plan, draft, edit/improve and redraft their writing </a:t>
            </a:r>
          </a:p>
          <a:p>
            <a:pPr marL="285750" indent="-285750">
              <a:buFont typeface="Arial"/>
              <a:buChar char="•"/>
            </a:pPr>
            <a:r>
              <a:rPr lang="en-US" sz="1600" dirty="0"/>
              <a:t>Use a dictionary for spellings and a thesaurus to up level vocabulary</a:t>
            </a:r>
          </a:p>
          <a:p>
            <a:pPr marL="285750" indent="-285750">
              <a:buFont typeface="Arial"/>
              <a:buChar char="•"/>
            </a:pPr>
            <a:r>
              <a:rPr lang="en-US" sz="1600" dirty="0">
                <a:ea typeface="+mn-lt"/>
                <a:cs typeface="+mn-lt"/>
              </a:rPr>
              <a:t>Handwriting practice is important and will be formally </a:t>
            </a:r>
            <a:r>
              <a:rPr lang="en-US" sz="1600" dirty="0" err="1">
                <a:ea typeface="+mn-lt"/>
                <a:cs typeface="+mn-lt"/>
              </a:rPr>
              <a:t>practised</a:t>
            </a:r>
            <a:r>
              <a:rPr lang="en-US" sz="1600" dirty="0">
                <a:ea typeface="+mn-lt"/>
                <a:cs typeface="+mn-lt"/>
              </a:rPr>
              <a:t> each week in line with the Barley Lane policy. Spelling is also a priority, for example homophones-</a:t>
            </a:r>
            <a:r>
              <a:rPr lang="en-GB" sz="1600" dirty="0">
                <a:ea typeface="+mn-lt"/>
                <a:cs typeface="+mn-lt"/>
              </a:rPr>
              <a:t> there, their and they’re</a:t>
            </a:r>
            <a:endParaRPr lang="en-GB" sz="1600" dirty="0"/>
          </a:p>
          <a:p>
            <a:endParaRPr lang="en-US" sz="1600" b="1" u="sng" dirty="0"/>
          </a:p>
          <a:p>
            <a:r>
              <a:rPr lang="en-US" sz="1600" b="1" u="sng" dirty="0"/>
              <a:t>Speaking and listening</a:t>
            </a:r>
          </a:p>
          <a:p>
            <a:r>
              <a:rPr lang="en-US" sz="1600" dirty="0"/>
              <a:t>Speaking and listening skills are equally as important as reading and writing. We regularly plan lessons which involve discussion. Children are encouraged to listen to each other and share their ideas and opinions using an audible voice and being able to articulate their opinions.</a:t>
            </a:r>
          </a:p>
        </p:txBody>
      </p:sp>
      <p:pic>
        <p:nvPicPr>
          <p:cNvPr id="3" name="Picture 2" descr="The Egyptian Cinderella by Shirley Climo - Picture 1 of 1">
            <a:extLst>
              <a:ext uri="{FF2B5EF4-FFF2-40B4-BE49-F238E27FC236}">
                <a16:creationId xmlns:a16="http://schemas.microsoft.com/office/drawing/2014/main" id="{27F682BA-5B55-1E88-1FCF-CC81A0A99D41}"/>
              </a:ext>
            </a:extLst>
          </p:cNvPr>
          <p:cNvPicPr>
            <a:picLocks noChangeAspect="1"/>
          </p:cNvPicPr>
          <p:nvPr/>
        </p:nvPicPr>
        <p:blipFill>
          <a:blip r:embed="rId6"/>
          <a:stretch>
            <a:fillRect/>
          </a:stretch>
        </p:blipFill>
        <p:spPr>
          <a:xfrm>
            <a:off x="10506075" y="735891"/>
            <a:ext cx="981075" cy="1242843"/>
          </a:xfrm>
          <a:prstGeom prst="rect">
            <a:avLst/>
          </a:prstGeom>
        </p:spPr>
      </p:pic>
      <p:pic>
        <p:nvPicPr>
          <p:cNvPr id="8" name="Picture 7" descr="Tutankhamun's Tomb (I Was There): Amazon.co.uk: Reid, Sue: 9781407197876:  Books">
            <a:extLst>
              <a:ext uri="{FF2B5EF4-FFF2-40B4-BE49-F238E27FC236}">
                <a16:creationId xmlns:a16="http://schemas.microsoft.com/office/drawing/2014/main" id="{227E0372-BAC4-D8C0-DA51-213A4C55F53B}"/>
              </a:ext>
            </a:extLst>
          </p:cNvPr>
          <p:cNvPicPr>
            <a:picLocks noChangeAspect="1"/>
          </p:cNvPicPr>
          <p:nvPr/>
        </p:nvPicPr>
        <p:blipFill>
          <a:blip r:embed="rId7"/>
          <a:stretch>
            <a:fillRect/>
          </a:stretch>
        </p:blipFill>
        <p:spPr>
          <a:xfrm>
            <a:off x="10662133" y="2333625"/>
            <a:ext cx="719140" cy="1099789"/>
          </a:xfrm>
          <a:prstGeom prst="rect">
            <a:avLst/>
          </a:prstGeom>
        </p:spPr>
      </p:pic>
    </p:spTree>
    <p:extLst>
      <p:ext uri="{BB962C8B-B14F-4D97-AF65-F5344CB8AC3E}">
        <p14:creationId xmlns:p14="http://schemas.microsoft.com/office/powerpoint/2010/main" val="12781531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2919" y="1123838"/>
            <a:ext cx="2947482" cy="2619488"/>
          </a:xfrm>
        </p:spPr>
        <p:txBody>
          <a:bodyPr/>
          <a:lstStyle/>
          <a:p>
            <a:r>
              <a:rPr lang="en-GB" b="1"/>
              <a:t>Maths</a:t>
            </a:r>
          </a:p>
        </p:txBody>
      </p:sp>
      <p:sp>
        <p:nvSpPr>
          <p:cNvPr id="3" name="Content Placeholder 2"/>
          <p:cNvSpPr>
            <a:spLocks noGrp="1"/>
          </p:cNvSpPr>
          <p:nvPr>
            <p:ph idx="1"/>
          </p:nvPr>
        </p:nvSpPr>
        <p:spPr>
          <a:xfrm>
            <a:off x="951964" y="-90072"/>
            <a:ext cx="11369792" cy="690761"/>
          </a:xfrm>
        </p:spPr>
        <p:txBody>
          <a:bodyPr vert="horz" lIns="91440" tIns="45720" rIns="91440" bIns="45720" rtlCol="0" anchor="ctr">
            <a:noAutofit/>
          </a:bodyPr>
          <a:lstStyle/>
          <a:p>
            <a:pPr marL="0" indent="0" algn="ctr">
              <a:buNone/>
            </a:pPr>
            <a:endParaRPr lang="en-GB" sz="1600" b="1" dirty="0"/>
          </a:p>
          <a:p>
            <a:pPr marL="0" indent="0">
              <a:buNone/>
            </a:pPr>
            <a:r>
              <a:rPr lang="en-GB" sz="1600" b="1" dirty="0"/>
              <a:t>We are building on from the autumn term , developing our place value skills and knowledge and learning about the following:</a:t>
            </a:r>
          </a:p>
          <a:p>
            <a:pPr marL="0" indent="0">
              <a:buNone/>
            </a:pPr>
            <a:r>
              <a:rPr lang="en-GB" sz="1600" b="1" dirty="0"/>
              <a:t>Each topic has reasoning and problem-solving opportunities to further extend their thinking and learning. </a:t>
            </a:r>
          </a:p>
        </p:txBody>
      </p:sp>
      <p:pic>
        <p:nvPicPr>
          <p:cNvPr id="4" name="Picture 2" descr="Final Letterhead 1"/>
          <p:cNvPicPr>
            <a:picLocks noChangeAspect="1" noChangeArrowheads="1"/>
          </p:cNvPicPr>
          <p:nvPr/>
        </p:nvPicPr>
        <p:blipFill rotWithShape="1">
          <a:blip r:embed="rId3">
            <a:extLst>
              <a:ext uri="{28A0092B-C50C-407E-A947-70E740481C1C}">
                <a14:useLocalDpi xmlns:a14="http://schemas.microsoft.com/office/drawing/2010/main" val="0"/>
              </a:ext>
            </a:extLst>
          </a:blip>
          <a:srcRect l="24536" b="43048"/>
          <a:stretch/>
        </p:blipFill>
        <p:spPr bwMode="auto">
          <a:xfrm>
            <a:off x="0" y="6145000"/>
            <a:ext cx="4558937" cy="71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33155" t="31442" r="33154" b="16196"/>
          <a:stretch/>
        </p:blipFill>
        <p:spPr>
          <a:xfrm>
            <a:off x="114300" y="121476"/>
            <a:ext cx="563201" cy="617957"/>
          </a:xfrm>
          <a:prstGeom prst="rect">
            <a:avLst/>
          </a:prstGeom>
        </p:spPr>
      </p:pic>
      <p:pic>
        <p:nvPicPr>
          <p:cNvPr id="9" name="Picture 8"/>
          <p:cNvPicPr>
            <a:picLocks noChangeAspect="1"/>
          </p:cNvPicPr>
          <p:nvPr/>
        </p:nvPicPr>
        <p:blipFill rotWithShape="1">
          <a:blip r:embed="rId5"/>
          <a:srcRect l="19504" t="3374" r="9142" b="11609"/>
          <a:stretch/>
        </p:blipFill>
        <p:spPr>
          <a:xfrm>
            <a:off x="180975" y="3743325"/>
            <a:ext cx="3165449" cy="2121524"/>
          </a:xfrm>
          <a:prstGeom prst="rect">
            <a:avLst/>
          </a:prstGeom>
          <a:noFill/>
          <a:ln>
            <a:solidFill>
              <a:schemeClr val="tx1"/>
            </a:solidFill>
          </a:ln>
        </p:spPr>
      </p:pic>
      <p:graphicFrame>
        <p:nvGraphicFramePr>
          <p:cNvPr id="7" name="Table 7">
            <a:extLst>
              <a:ext uri="{FF2B5EF4-FFF2-40B4-BE49-F238E27FC236}">
                <a16:creationId xmlns:a16="http://schemas.microsoft.com/office/drawing/2014/main" id="{41863966-0678-75B1-2D85-5FD8BEA75BD6}"/>
              </a:ext>
            </a:extLst>
          </p:cNvPr>
          <p:cNvGraphicFramePr>
            <a:graphicFrameLocks noGrp="1"/>
          </p:cNvGraphicFramePr>
          <p:nvPr>
            <p:extLst>
              <p:ext uri="{D42A27DB-BD31-4B8C-83A1-F6EECF244321}">
                <p14:modId xmlns:p14="http://schemas.microsoft.com/office/powerpoint/2010/main" val="2250361660"/>
              </p:ext>
            </p:extLst>
          </p:nvPr>
        </p:nvGraphicFramePr>
        <p:xfrm>
          <a:off x="3781778" y="827852"/>
          <a:ext cx="8215674" cy="6217920"/>
        </p:xfrm>
        <a:graphic>
          <a:graphicData uri="http://schemas.openxmlformats.org/drawingml/2006/table">
            <a:tbl>
              <a:tblPr firstRow="1" bandRow="1">
                <a:tableStyleId>{5C22544A-7EE6-4342-B048-85BDC9FD1C3A}</a:tableStyleId>
              </a:tblPr>
              <a:tblGrid>
                <a:gridCol w="4107837">
                  <a:extLst>
                    <a:ext uri="{9D8B030D-6E8A-4147-A177-3AD203B41FA5}">
                      <a16:colId xmlns:a16="http://schemas.microsoft.com/office/drawing/2014/main" val="2455960984"/>
                    </a:ext>
                  </a:extLst>
                </a:gridCol>
                <a:gridCol w="4107837">
                  <a:extLst>
                    <a:ext uri="{9D8B030D-6E8A-4147-A177-3AD203B41FA5}">
                      <a16:colId xmlns:a16="http://schemas.microsoft.com/office/drawing/2014/main" val="25725087"/>
                    </a:ext>
                  </a:extLst>
                </a:gridCol>
              </a:tblGrid>
              <a:tr h="2572671">
                <a:tc>
                  <a:txBody>
                    <a:bodyPr/>
                    <a:lstStyle/>
                    <a:p>
                      <a:pPr lvl="0" algn="l">
                        <a:lnSpc>
                          <a:spcPct val="100000"/>
                        </a:lnSpc>
                        <a:spcBef>
                          <a:spcPts val="0"/>
                        </a:spcBef>
                        <a:spcAft>
                          <a:spcPts val="0"/>
                        </a:spcAft>
                        <a:buNone/>
                      </a:pPr>
                      <a:r>
                        <a:rPr lang="en-US" sz="1200" b="1" u="sng" dirty="0"/>
                        <a:t>Multiplication and Division</a:t>
                      </a:r>
                    </a:p>
                    <a:p>
                      <a:pPr lvl="0" algn="l">
                        <a:lnSpc>
                          <a:spcPct val="100000"/>
                        </a:lnSpc>
                        <a:spcBef>
                          <a:spcPts val="0"/>
                        </a:spcBef>
                        <a:spcAft>
                          <a:spcPts val="0"/>
                        </a:spcAft>
                        <a:buNone/>
                      </a:pPr>
                      <a:br>
                        <a:rPr lang="en-US" sz="1200" dirty="0"/>
                      </a:br>
                      <a:r>
                        <a:rPr lang="en-US" sz="1200" b="0" i="0" u="none" strike="noStrike" noProof="0" dirty="0"/>
                        <a:t>Multiples of 10</a:t>
                      </a:r>
                      <a:endParaRPr lang="en-US" sz="1200" dirty="0"/>
                    </a:p>
                    <a:p>
                      <a:pPr lvl="0" algn="l">
                        <a:lnSpc>
                          <a:spcPct val="100000"/>
                        </a:lnSpc>
                        <a:spcBef>
                          <a:spcPts val="0"/>
                        </a:spcBef>
                        <a:spcAft>
                          <a:spcPts val="0"/>
                        </a:spcAft>
                        <a:buNone/>
                      </a:pPr>
                      <a:r>
                        <a:rPr lang="en-US" sz="1200" b="0" i="0" u="none" strike="noStrike" noProof="0" dirty="0"/>
                        <a:t>Related calculations</a:t>
                      </a:r>
                      <a:endParaRPr lang="en-US" dirty="0"/>
                    </a:p>
                    <a:p>
                      <a:pPr lvl="0" algn="l">
                        <a:lnSpc>
                          <a:spcPct val="100000"/>
                        </a:lnSpc>
                        <a:spcBef>
                          <a:spcPts val="0"/>
                        </a:spcBef>
                        <a:spcAft>
                          <a:spcPts val="0"/>
                        </a:spcAft>
                        <a:buNone/>
                      </a:pPr>
                      <a:r>
                        <a:rPr lang="en-US" sz="1200" b="0" i="0" u="none" strike="noStrike" noProof="0" dirty="0"/>
                        <a:t>Reasoning about multiplication</a:t>
                      </a:r>
                      <a:endParaRPr lang="en-US" dirty="0"/>
                    </a:p>
                    <a:p>
                      <a:pPr lvl="0" algn="l">
                        <a:lnSpc>
                          <a:spcPct val="100000"/>
                        </a:lnSpc>
                        <a:spcBef>
                          <a:spcPts val="0"/>
                        </a:spcBef>
                        <a:spcAft>
                          <a:spcPts val="0"/>
                        </a:spcAft>
                        <a:buNone/>
                      </a:pPr>
                      <a:r>
                        <a:rPr lang="en-US" sz="1200" b="0" i="0" u="none" strike="noStrike" noProof="0" dirty="0"/>
                        <a:t>Multiply a 2-digit number by a 1-digit number – no exchange</a:t>
                      </a:r>
                      <a:endParaRPr lang="en-US" dirty="0"/>
                    </a:p>
                    <a:p>
                      <a:pPr lvl="0" algn="l">
                        <a:lnSpc>
                          <a:spcPct val="100000"/>
                        </a:lnSpc>
                        <a:spcBef>
                          <a:spcPts val="0"/>
                        </a:spcBef>
                        <a:spcAft>
                          <a:spcPts val="0"/>
                        </a:spcAft>
                        <a:buNone/>
                      </a:pPr>
                      <a:r>
                        <a:rPr lang="en-US" sz="1200" b="0" i="0" u="none" strike="noStrike" noProof="0" dirty="0"/>
                        <a:t>Multiply a 2-digit number by a 1-digit number – with exchange</a:t>
                      </a:r>
                      <a:endParaRPr lang="en-US" dirty="0"/>
                    </a:p>
                    <a:p>
                      <a:pPr lvl="0" algn="l">
                        <a:lnSpc>
                          <a:spcPct val="100000"/>
                        </a:lnSpc>
                        <a:spcBef>
                          <a:spcPts val="0"/>
                        </a:spcBef>
                        <a:spcAft>
                          <a:spcPts val="0"/>
                        </a:spcAft>
                        <a:buNone/>
                      </a:pPr>
                      <a:r>
                        <a:rPr lang="en-US" sz="1200" b="0" i="0" u="none" strike="noStrike" noProof="0" dirty="0"/>
                        <a:t>Link multiplication and division</a:t>
                      </a:r>
                      <a:endParaRPr lang="en-US" dirty="0"/>
                    </a:p>
                    <a:p>
                      <a:pPr lvl="0" algn="l">
                        <a:lnSpc>
                          <a:spcPct val="100000"/>
                        </a:lnSpc>
                        <a:spcBef>
                          <a:spcPts val="0"/>
                        </a:spcBef>
                        <a:spcAft>
                          <a:spcPts val="0"/>
                        </a:spcAft>
                        <a:buNone/>
                      </a:pPr>
                      <a:r>
                        <a:rPr lang="en-US" sz="1200" b="0" i="0" u="none" strike="noStrike" noProof="0" dirty="0"/>
                        <a:t>Divide a 2-digit number by a 1-digit number – no exchange</a:t>
                      </a:r>
                      <a:endParaRPr lang="en-US" dirty="0"/>
                    </a:p>
                    <a:p>
                      <a:pPr lvl="0">
                        <a:buNone/>
                      </a:pPr>
                      <a:r>
                        <a:rPr lang="en-US" sz="1200" b="0" i="0" u="none" strike="noStrike" noProof="0" dirty="0"/>
                        <a:t>Divide a 2-digit number by a 1-digit number – flexible partitioning</a:t>
                      </a:r>
                    </a:p>
                    <a:p>
                      <a:pPr lvl="0" algn="l">
                        <a:lnSpc>
                          <a:spcPct val="100000"/>
                        </a:lnSpc>
                        <a:spcBef>
                          <a:spcPts val="0"/>
                        </a:spcBef>
                        <a:spcAft>
                          <a:spcPts val="0"/>
                        </a:spcAft>
                        <a:buNone/>
                      </a:pPr>
                      <a:r>
                        <a:rPr lang="en-US" sz="1200" b="0" i="0" u="none" strike="noStrike" noProof="0" dirty="0">
                          <a:latin typeface="Corbel"/>
                        </a:rPr>
                        <a:t>Divide a 2-digit number by a 1-digit number – with remainders</a:t>
                      </a:r>
                      <a:endParaRPr lang="en-US" dirty="0"/>
                    </a:p>
                    <a:p>
                      <a:pPr lvl="0" algn="l">
                        <a:lnSpc>
                          <a:spcPct val="100000"/>
                        </a:lnSpc>
                        <a:spcBef>
                          <a:spcPts val="0"/>
                        </a:spcBef>
                        <a:spcAft>
                          <a:spcPts val="0"/>
                        </a:spcAft>
                        <a:buNone/>
                      </a:pPr>
                      <a:r>
                        <a:rPr lang="en-US" sz="1200" b="0" i="0" u="none" strike="noStrike" noProof="0" dirty="0">
                          <a:latin typeface="Corbel"/>
                        </a:rPr>
                        <a:t>Scaling</a:t>
                      </a:r>
                      <a:endParaRPr lang="en-US" dirty="0"/>
                    </a:p>
                    <a:p>
                      <a:pPr lvl="0">
                        <a:buNone/>
                      </a:pPr>
                      <a:r>
                        <a:rPr lang="en-US" sz="1200" b="0" i="0" u="none" strike="noStrike" noProof="0" dirty="0">
                          <a:latin typeface="Corbel"/>
                        </a:rPr>
                        <a:t>How many ways?</a:t>
                      </a:r>
                      <a:endParaRPr lang="en-US" dirty="0"/>
                    </a:p>
                  </a:txBody>
                  <a:tcPr/>
                </a:tc>
                <a:tc>
                  <a:txBody>
                    <a:bodyPr/>
                    <a:lstStyle/>
                    <a:p>
                      <a:pPr lvl="0">
                        <a:buNone/>
                      </a:pPr>
                      <a:r>
                        <a:rPr lang="en-US" sz="1200" b="0" i="0" u="sng" strike="noStrike" noProof="0" dirty="0"/>
                        <a:t>Time</a:t>
                      </a:r>
                    </a:p>
                    <a:p>
                      <a:pPr lvl="0">
                        <a:buNone/>
                      </a:pPr>
                      <a:endParaRPr lang="en-US" sz="1200" b="0" i="0" u="sng" strike="noStrike" noProof="0" dirty="0"/>
                    </a:p>
                    <a:p>
                      <a:pPr lvl="0">
                        <a:buNone/>
                      </a:pPr>
                      <a:r>
                        <a:rPr lang="en-US" sz="1200" b="0" i="0" u="none" strike="noStrike" noProof="0" dirty="0"/>
                        <a:t>Tell and write the time from an analogue clock, including 12 and 24 hour clock </a:t>
                      </a:r>
                    </a:p>
                    <a:p>
                      <a:pPr lvl="0">
                        <a:buNone/>
                      </a:pPr>
                      <a:r>
                        <a:rPr lang="en-US" sz="1200" b="0" i="0" u="none" strike="noStrike" noProof="0" dirty="0"/>
                        <a:t>Use Roman numerals from 1 to X11</a:t>
                      </a:r>
                    </a:p>
                    <a:p>
                      <a:pPr lvl="0">
                        <a:buNone/>
                      </a:pPr>
                      <a:r>
                        <a:rPr lang="en-US" sz="1200" b="0" i="0" u="none" strike="noStrike" noProof="0" dirty="0"/>
                        <a:t>Estimate and read time with increasing accuracy to the nearest minute</a:t>
                      </a:r>
                    </a:p>
                    <a:p>
                      <a:pPr lvl="0">
                        <a:buNone/>
                      </a:pPr>
                      <a:r>
                        <a:rPr lang="en-US" sz="1200" b="0" i="0" u="none" strike="noStrike" noProof="0" dirty="0"/>
                        <a:t>Record and compare time in terms of seconds, minutes and hours</a:t>
                      </a:r>
                    </a:p>
                    <a:p>
                      <a:pPr lvl="0">
                        <a:buNone/>
                      </a:pPr>
                      <a:r>
                        <a:rPr lang="en-US" sz="1200" b="0" i="0" u="none" strike="noStrike" noProof="0" dirty="0"/>
                        <a:t>Use vocabulary such as o'clock, a.m. ,p. m. morning, afternoon, midnight</a:t>
                      </a:r>
                    </a:p>
                    <a:p>
                      <a:pPr lvl="0">
                        <a:buNone/>
                      </a:pPr>
                      <a:r>
                        <a:rPr lang="en-US" sz="1200" b="0" i="0" u="none" strike="noStrike" noProof="0" dirty="0"/>
                        <a:t>Know the number of seconds in a minute and the number of days in each month, year and leap year</a:t>
                      </a:r>
                    </a:p>
                    <a:p>
                      <a:pPr lvl="0">
                        <a:buNone/>
                      </a:pPr>
                      <a:r>
                        <a:rPr lang="en-US" sz="1200" b="0" i="0" u="none" strike="noStrike" noProof="0" dirty="0"/>
                        <a:t>Solve number problems and practical problems involving these</a:t>
                      </a:r>
                    </a:p>
                    <a:p>
                      <a:pPr lvl="0">
                        <a:buNone/>
                      </a:pPr>
                      <a:endParaRPr lang="en-US" sz="1200" b="0" i="0" u="none" strike="noStrike" noProof="0" dirty="0"/>
                    </a:p>
                    <a:p>
                      <a:pPr lvl="0">
                        <a:buNone/>
                      </a:pPr>
                      <a:endParaRPr lang="en-US" sz="1200" b="0" i="0" u="none" strike="noStrike" noProof="0" dirty="0"/>
                    </a:p>
                    <a:p>
                      <a:pPr lvl="0">
                        <a:buNone/>
                      </a:pPr>
                      <a:endParaRPr lang="en-US" sz="1200" b="0" i="0" u="none" strike="noStrike" noProof="0" dirty="0"/>
                    </a:p>
                    <a:p>
                      <a:pPr lvl="0">
                        <a:buNone/>
                      </a:pPr>
                      <a:endParaRPr lang="en-US" sz="1200" b="0" i="0" u="sng" strike="noStrike" noProof="0" dirty="0"/>
                    </a:p>
                  </a:txBody>
                  <a:tcPr/>
                </a:tc>
                <a:extLst>
                  <a:ext uri="{0D108BD9-81ED-4DB2-BD59-A6C34878D82A}">
                    <a16:rowId xmlns:a16="http://schemas.microsoft.com/office/drawing/2014/main" val="2317197198"/>
                  </a:ext>
                </a:extLst>
              </a:tr>
              <a:tr h="2554553">
                <a:tc>
                  <a:txBody>
                    <a:bodyPr/>
                    <a:lstStyle/>
                    <a:p>
                      <a:pPr lvl="0" algn="l">
                        <a:lnSpc>
                          <a:spcPct val="100000"/>
                        </a:lnSpc>
                        <a:spcBef>
                          <a:spcPts val="0"/>
                        </a:spcBef>
                        <a:spcAft>
                          <a:spcPts val="0"/>
                        </a:spcAft>
                        <a:buNone/>
                      </a:pPr>
                      <a:r>
                        <a:rPr lang="en-US" sz="1200" b="1" i="0" u="sng" strike="noStrike" noProof="0" dirty="0">
                          <a:latin typeface="Corbel"/>
                        </a:rPr>
                        <a:t>Fractions</a:t>
                      </a:r>
                    </a:p>
                    <a:p>
                      <a:pPr lvl="0" algn="l">
                        <a:lnSpc>
                          <a:spcPct val="100000"/>
                        </a:lnSpc>
                        <a:spcBef>
                          <a:spcPts val="0"/>
                        </a:spcBef>
                        <a:spcAft>
                          <a:spcPts val="0"/>
                        </a:spcAft>
                        <a:buNone/>
                      </a:pPr>
                      <a:endParaRPr lang="en-US" sz="1200" b="0" i="0" u="none" strike="noStrike" noProof="0" dirty="0">
                        <a:latin typeface="Corbel"/>
                      </a:endParaRPr>
                    </a:p>
                    <a:p>
                      <a:pPr lvl="0" algn="l">
                        <a:lnSpc>
                          <a:spcPct val="100000"/>
                        </a:lnSpc>
                        <a:spcBef>
                          <a:spcPts val="0"/>
                        </a:spcBef>
                        <a:spcAft>
                          <a:spcPts val="0"/>
                        </a:spcAft>
                        <a:buNone/>
                      </a:pPr>
                      <a:r>
                        <a:rPr lang="en-US" sz="1200" b="0" i="0" u="none" strike="noStrike" noProof="0" dirty="0">
                          <a:latin typeface="Corbel"/>
                        </a:rPr>
                        <a:t>Understand the denominators of unit fractions</a:t>
                      </a:r>
                      <a:endParaRPr lang="en-US" dirty="0"/>
                    </a:p>
                    <a:p>
                      <a:pPr lvl="0" algn="l">
                        <a:lnSpc>
                          <a:spcPct val="100000"/>
                        </a:lnSpc>
                        <a:spcBef>
                          <a:spcPts val="0"/>
                        </a:spcBef>
                        <a:spcAft>
                          <a:spcPts val="0"/>
                        </a:spcAft>
                        <a:buNone/>
                      </a:pPr>
                      <a:r>
                        <a:rPr lang="en-US" sz="1200" b="0" i="0" u="none" strike="noStrike" noProof="0" dirty="0">
                          <a:latin typeface="Corbel"/>
                        </a:rPr>
                        <a:t>Compare and order unit fractions</a:t>
                      </a:r>
                      <a:endParaRPr lang="en-US" dirty="0"/>
                    </a:p>
                    <a:p>
                      <a:pPr lvl="0" algn="l">
                        <a:lnSpc>
                          <a:spcPct val="100000"/>
                        </a:lnSpc>
                        <a:spcBef>
                          <a:spcPts val="0"/>
                        </a:spcBef>
                        <a:spcAft>
                          <a:spcPts val="0"/>
                        </a:spcAft>
                        <a:buNone/>
                      </a:pPr>
                      <a:r>
                        <a:rPr lang="en-US" sz="1200" b="0" i="0" u="none" strike="noStrike" noProof="0" dirty="0">
                          <a:latin typeface="Corbel"/>
                        </a:rPr>
                        <a:t>Understand the numerators of non-unit fractions</a:t>
                      </a:r>
                      <a:endParaRPr lang="en-US" dirty="0"/>
                    </a:p>
                    <a:p>
                      <a:pPr lvl="0" algn="l">
                        <a:lnSpc>
                          <a:spcPct val="100000"/>
                        </a:lnSpc>
                        <a:spcBef>
                          <a:spcPts val="0"/>
                        </a:spcBef>
                        <a:spcAft>
                          <a:spcPts val="0"/>
                        </a:spcAft>
                        <a:buNone/>
                      </a:pPr>
                      <a:r>
                        <a:rPr lang="en-US" sz="1200" b="0" i="0" u="none" strike="noStrike" noProof="0" dirty="0">
                          <a:latin typeface="Corbel"/>
                        </a:rPr>
                        <a:t>Understand the whole</a:t>
                      </a:r>
                      <a:endParaRPr lang="en-US" dirty="0"/>
                    </a:p>
                    <a:p>
                      <a:pPr lvl="0" algn="l">
                        <a:lnSpc>
                          <a:spcPct val="100000"/>
                        </a:lnSpc>
                        <a:spcBef>
                          <a:spcPts val="0"/>
                        </a:spcBef>
                        <a:spcAft>
                          <a:spcPts val="0"/>
                        </a:spcAft>
                        <a:buNone/>
                      </a:pPr>
                      <a:r>
                        <a:rPr lang="en-US" sz="1200" b="0" i="0" u="none" strike="noStrike" noProof="0" dirty="0">
                          <a:latin typeface="Corbel"/>
                        </a:rPr>
                        <a:t>Compare and order non-unit fractions</a:t>
                      </a:r>
                      <a:endParaRPr lang="en-US" dirty="0"/>
                    </a:p>
                    <a:p>
                      <a:pPr lvl="0" algn="l">
                        <a:lnSpc>
                          <a:spcPct val="100000"/>
                        </a:lnSpc>
                        <a:spcBef>
                          <a:spcPts val="0"/>
                        </a:spcBef>
                        <a:spcAft>
                          <a:spcPts val="0"/>
                        </a:spcAft>
                        <a:buNone/>
                      </a:pPr>
                      <a:r>
                        <a:rPr lang="en-US" sz="1200" b="0" i="0" u="none" strike="noStrike" noProof="0" dirty="0">
                          <a:latin typeface="Corbel"/>
                        </a:rPr>
                        <a:t>Fractions and scales</a:t>
                      </a:r>
                      <a:endParaRPr lang="en-US" dirty="0"/>
                    </a:p>
                    <a:p>
                      <a:pPr lvl="0" algn="l">
                        <a:lnSpc>
                          <a:spcPct val="100000"/>
                        </a:lnSpc>
                        <a:spcBef>
                          <a:spcPts val="0"/>
                        </a:spcBef>
                        <a:spcAft>
                          <a:spcPts val="0"/>
                        </a:spcAft>
                        <a:buNone/>
                      </a:pPr>
                      <a:r>
                        <a:rPr lang="en-US" sz="1200" b="0" i="0" u="none" strike="noStrike" noProof="0" dirty="0">
                          <a:latin typeface="Corbel"/>
                        </a:rPr>
                        <a:t>Fractions on a number line</a:t>
                      </a:r>
                      <a:endParaRPr lang="en-US" dirty="0"/>
                    </a:p>
                    <a:p>
                      <a:pPr lvl="0" algn="l">
                        <a:lnSpc>
                          <a:spcPct val="100000"/>
                        </a:lnSpc>
                        <a:spcBef>
                          <a:spcPts val="0"/>
                        </a:spcBef>
                        <a:spcAft>
                          <a:spcPts val="0"/>
                        </a:spcAft>
                        <a:buNone/>
                      </a:pPr>
                      <a:r>
                        <a:rPr lang="en-US" sz="1200" b="0" i="0" u="none" strike="noStrike" noProof="0" dirty="0">
                          <a:latin typeface="Corbel"/>
                        </a:rPr>
                        <a:t>Count in fractions on a number line</a:t>
                      </a:r>
                      <a:br>
                        <a:rPr lang="en-US" sz="1200" b="0" i="0" u="none" strike="noStrike" noProof="0" dirty="0">
                          <a:latin typeface="Corbel"/>
                        </a:rPr>
                      </a:br>
                      <a:r>
                        <a:rPr lang="en-US" sz="1200" b="0" i="0" u="none" strike="noStrike" noProof="0" dirty="0"/>
                        <a:t>Equivalent fractions on a number line</a:t>
                      </a:r>
                      <a:endParaRPr lang="en-US" dirty="0"/>
                    </a:p>
                    <a:p>
                      <a:pPr lvl="0">
                        <a:buNone/>
                      </a:pPr>
                      <a:r>
                        <a:rPr lang="en-US" sz="1200" b="0" i="0" u="none" strike="noStrike" noProof="0" dirty="0"/>
                        <a:t>Equivalent fractions as bar models</a:t>
                      </a:r>
                      <a:endParaRPr lang="en-US" dirty="0"/>
                    </a:p>
                  </a:txBody>
                  <a:tcPr/>
                </a:tc>
                <a:tc>
                  <a:txBody>
                    <a:bodyPr/>
                    <a:lstStyle/>
                    <a:p>
                      <a:pPr lvl="0" algn="l">
                        <a:lnSpc>
                          <a:spcPct val="100000"/>
                        </a:lnSpc>
                        <a:spcBef>
                          <a:spcPts val="0"/>
                        </a:spcBef>
                        <a:spcAft>
                          <a:spcPts val="0"/>
                        </a:spcAft>
                        <a:buNone/>
                      </a:pPr>
                      <a:r>
                        <a:rPr lang="en-US" sz="1200" b="1" i="0" u="sng" strike="noStrike" noProof="0" dirty="0">
                          <a:latin typeface="Corbel"/>
                        </a:rPr>
                        <a:t>Mass and Capacity</a:t>
                      </a:r>
                      <a:br>
                        <a:rPr lang="en-US" sz="1200" b="1" i="0" u="sng" strike="noStrike" noProof="0" dirty="0">
                          <a:latin typeface="Corbel"/>
                        </a:rPr>
                      </a:br>
                      <a:endParaRPr lang="en-US" sz="1200" b="1" i="0" u="sng" strike="noStrike" noProof="0">
                        <a:latin typeface="Corbel"/>
                      </a:endParaRPr>
                    </a:p>
                    <a:p>
                      <a:pPr lvl="0" algn="l">
                        <a:lnSpc>
                          <a:spcPct val="100000"/>
                        </a:lnSpc>
                        <a:spcBef>
                          <a:spcPts val="0"/>
                        </a:spcBef>
                        <a:spcAft>
                          <a:spcPts val="0"/>
                        </a:spcAft>
                        <a:buNone/>
                      </a:pPr>
                      <a:r>
                        <a:rPr lang="en-US" sz="1200" b="0" i="0" u="none" strike="noStrike" noProof="0" dirty="0">
                          <a:latin typeface="Corbel"/>
                        </a:rPr>
                        <a:t>Use scales</a:t>
                      </a:r>
                      <a:endParaRPr lang="en-US" sz="1200" b="1" i="0" u="none" strike="noStrike" noProof="0" dirty="0">
                        <a:latin typeface="Corbel"/>
                      </a:endParaRPr>
                    </a:p>
                    <a:p>
                      <a:pPr lvl="0" algn="l">
                        <a:lnSpc>
                          <a:spcPct val="100000"/>
                        </a:lnSpc>
                        <a:spcBef>
                          <a:spcPts val="0"/>
                        </a:spcBef>
                        <a:spcAft>
                          <a:spcPts val="0"/>
                        </a:spcAft>
                        <a:buNone/>
                      </a:pPr>
                      <a:r>
                        <a:rPr lang="en-US" sz="1200" b="0" i="0" u="none" strike="noStrike" noProof="0" dirty="0">
                          <a:latin typeface="Corbel"/>
                        </a:rPr>
                        <a:t>Measure mass in grams</a:t>
                      </a:r>
                      <a:endParaRPr lang="en-US" sz="1200" b="1" i="0" u="none" strike="noStrike" noProof="0" dirty="0">
                        <a:latin typeface="Corbel"/>
                      </a:endParaRPr>
                    </a:p>
                    <a:p>
                      <a:pPr lvl="0" algn="l">
                        <a:lnSpc>
                          <a:spcPct val="100000"/>
                        </a:lnSpc>
                        <a:spcBef>
                          <a:spcPts val="0"/>
                        </a:spcBef>
                        <a:spcAft>
                          <a:spcPts val="0"/>
                        </a:spcAft>
                        <a:buNone/>
                      </a:pPr>
                      <a:r>
                        <a:rPr lang="en-US" sz="1200" b="0" i="0" u="none" strike="noStrike" noProof="0" dirty="0">
                          <a:latin typeface="Corbel"/>
                        </a:rPr>
                        <a:t>Measure mass in kilograms and grams</a:t>
                      </a:r>
                      <a:endParaRPr lang="en-US" sz="1200" b="1" i="0" u="none" strike="noStrike" noProof="0" dirty="0">
                        <a:latin typeface="Corbel"/>
                      </a:endParaRPr>
                    </a:p>
                    <a:p>
                      <a:pPr lvl="0" algn="l">
                        <a:lnSpc>
                          <a:spcPct val="100000"/>
                        </a:lnSpc>
                        <a:spcBef>
                          <a:spcPts val="0"/>
                        </a:spcBef>
                        <a:spcAft>
                          <a:spcPts val="0"/>
                        </a:spcAft>
                        <a:buNone/>
                      </a:pPr>
                      <a:r>
                        <a:rPr lang="en-US" sz="1200" b="0" i="0" u="none" strike="noStrike" noProof="0" dirty="0">
                          <a:latin typeface="Corbel"/>
                        </a:rPr>
                        <a:t>Equivalent masses (kilograms and grams)</a:t>
                      </a:r>
                      <a:endParaRPr lang="en-US" sz="1200" b="1" i="0" u="none" strike="noStrike" noProof="0" dirty="0">
                        <a:latin typeface="Corbel"/>
                      </a:endParaRPr>
                    </a:p>
                    <a:p>
                      <a:pPr lvl="0" algn="l">
                        <a:lnSpc>
                          <a:spcPct val="100000"/>
                        </a:lnSpc>
                        <a:spcBef>
                          <a:spcPts val="0"/>
                        </a:spcBef>
                        <a:spcAft>
                          <a:spcPts val="0"/>
                        </a:spcAft>
                        <a:buNone/>
                      </a:pPr>
                      <a:r>
                        <a:rPr lang="en-US" sz="1200" b="0" i="0" u="none" strike="noStrike" noProof="0" dirty="0">
                          <a:latin typeface="Corbel"/>
                        </a:rPr>
                        <a:t>Compare mass</a:t>
                      </a:r>
                      <a:endParaRPr lang="en-US" sz="1200" b="1" i="0" u="none" strike="noStrike" noProof="0" dirty="0">
                        <a:latin typeface="Corbel"/>
                      </a:endParaRPr>
                    </a:p>
                    <a:p>
                      <a:pPr lvl="0" algn="l">
                        <a:lnSpc>
                          <a:spcPct val="100000"/>
                        </a:lnSpc>
                        <a:spcBef>
                          <a:spcPts val="0"/>
                        </a:spcBef>
                        <a:spcAft>
                          <a:spcPts val="0"/>
                        </a:spcAft>
                        <a:buNone/>
                      </a:pPr>
                      <a:r>
                        <a:rPr lang="en-US" sz="1200" b="0" i="0" u="none" strike="noStrike" noProof="0" dirty="0">
                          <a:latin typeface="Corbel"/>
                        </a:rPr>
                        <a:t>Add and subtract mass</a:t>
                      </a:r>
                      <a:endParaRPr lang="en-US" sz="1200" b="1" i="0" u="none" strike="noStrike" noProof="0" dirty="0">
                        <a:latin typeface="Corbel"/>
                      </a:endParaRPr>
                    </a:p>
                    <a:p>
                      <a:pPr lvl="0" algn="l">
                        <a:lnSpc>
                          <a:spcPct val="100000"/>
                        </a:lnSpc>
                        <a:spcBef>
                          <a:spcPts val="0"/>
                        </a:spcBef>
                        <a:spcAft>
                          <a:spcPts val="0"/>
                        </a:spcAft>
                        <a:buNone/>
                      </a:pPr>
                      <a:r>
                        <a:rPr lang="en-US" sz="1200" b="0" i="0" u="none" strike="noStrike" noProof="0" dirty="0">
                          <a:latin typeface="Corbel"/>
                        </a:rPr>
                        <a:t>Measure capacity and volume in </a:t>
                      </a:r>
                      <a:r>
                        <a:rPr lang="en-US" sz="1200" b="0" i="0" u="none" strike="noStrike" noProof="0" dirty="0" err="1">
                          <a:latin typeface="Corbel"/>
                        </a:rPr>
                        <a:t>millilitres</a:t>
                      </a:r>
                      <a:endParaRPr lang="en-US" sz="1200" b="1" i="0" u="none" strike="noStrike" noProof="0" dirty="0" err="1">
                        <a:latin typeface="Corbel"/>
                      </a:endParaRPr>
                    </a:p>
                    <a:p>
                      <a:pPr lvl="0" algn="l">
                        <a:lnSpc>
                          <a:spcPct val="100000"/>
                        </a:lnSpc>
                        <a:spcBef>
                          <a:spcPts val="0"/>
                        </a:spcBef>
                        <a:spcAft>
                          <a:spcPts val="0"/>
                        </a:spcAft>
                        <a:buNone/>
                      </a:pPr>
                      <a:r>
                        <a:rPr lang="en-US" sz="1200" b="0" i="0" u="none" strike="noStrike" noProof="0" dirty="0">
                          <a:latin typeface="Corbel"/>
                        </a:rPr>
                        <a:t>Measure capacity and volume in </a:t>
                      </a:r>
                      <a:r>
                        <a:rPr lang="en-US" sz="1200" b="0" i="0" u="none" strike="noStrike" noProof="0" dirty="0" err="1">
                          <a:latin typeface="Corbel"/>
                        </a:rPr>
                        <a:t>litres</a:t>
                      </a:r>
                      <a:r>
                        <a:rPr lang="en-US" sz="1200" b="0" i="0" u="none" strike="noStrike" noProof="0" dirty="0">
                          <a:latin typeface="Corbel"/>
                        </a:rPr>
                        <a:t> and </a:t>
                      </a:r>
                      <a:r>
                        <a:rPr lang="en-US" sz="1200" b="0" i="0" u="none" strike="noStrike" noProof="0" dirty="0" err="1">
                          <a:latin typeface="Corbel"/>
                        </a:rPr>
                        <a:t>millilitres</a:t>
                      </a:r>
                      <a:br>
                        <a:rPr lang="en-US" sz="1200" b="0" i="0" u="none" strike="noStrike" noProof="0" dirty="0">
                          <a:latin typeface="Corbel"/>
                        </a:rPr>
                      </a:br>
                      <a:r>
                        <a:rPr lang="en-US" sz="1200" b="0" i="0" u="none" strike="noStrike" noProof="0" dirty="0">
                          <a:latin typeface="Corbel"/>
                        </a:rPr>
                        <a:t> Equivalent capacities and volumes (</a:t>
                      </a:r>
                      <a:r>
                        <a:rPr lang="en-US" sz="1200" b="0" i="0" u="none" strike="noStrike" noProof="0" dirty="0" err="1">
                          <a:latin typeface="Corbel"/>
                        </a:rPr>
                        <a:t>litres</a:t>
                      </a:r>
                      <a:r>
                        <a:rPr lang="en-US" sz="1200" b="0" i="0" u="none" strike="noStrike" noProof="0" dirty="0">
                          <a:latin typeface="Corbel"/>
                        </a:rPr>
                        <a:t> and </a:t>
                      </a:r>
                      <a:r>
                        <a:rPr lang="en-US" sz="1200" b="0" i="0" u="none" strike="noStrike" noProof="0" dirty="0" err="1">
                          <a:latin typeface="Corbel"/>
                        </a:rPr>
                        <a:t>millilitres</a:t>
                      </a:r>
                      <a:r>
                        <a:rPr lang="en-US" sz="1200" b="0" i="0" u="none" strike="noStrike" noProof="0" dirty="0">
                          <a:latin typeface="Corbel"/>
                        </a:rPr>
                        <a:t>)</a:t>
                      </a:r>
                      <a:br>
                        <a:rPr lang="en-US" sz="1200" b="0" i="0" u="none" strike="noStrike" noProof="0" dirty="0">
                          <a:latin typeface="Corbel"/>
                        </a:rPr>
                      </a:br>
                      <a:r>
                        <a:rPr lang="en-US" sz="1200" b="0" i="0" u="none" strike="noStrike" noProof="0" dirty="0">
                          <a:latin typeface="Corbel"/>
                        </a:rPr>
                        <a:t> Compare capacity and volume</a:t>
                      </a:r>
                      <a:br>
                        <a:rPr lang="en-US" sz="1200" b="0" i="0" u="none" strike="noStrike" noProof="0" dirty="0">
                          <a:latin typeface="Corbel"/>
                        </a:rPr>
                      </a:br>
                      <a:r>
                        <a:rPr lang="en-US" sz="1200" b="0" i="0" u="none" strike="noStrike" noProof="0" dirty="0">
                          <a:latin typeface="Corbel"/>
                        </a:rPr>
                        <a:t> Add and subtract capacity and volume</a:t>
                      </a:r>
                      <a:endParaRPr lang="en-US" sz="1200" b="1" i="0" u="none" strike="noStrike" noProof="0" dirty="0">
                        <a:latin typeface="Corbel"/>
                      </a:endParaRPr>
                    </a:p>
                    <a:p>
                      <a:pPr lvl="0">
                        <a:buNone/>
                      </a:pPr>
                      <a:endParaRPr lang="en-US" sz="1200" dirty="0"/>
                    </a:p>
                  </a:txBody>
                  <a:tcPr/>
                </a:tc>
                <a:extLst>
                  <a:ext uri="{0D108BD9-81ED-4DB2-BD59-A6C34878D82A}">
                    <a16:rowId xmlns:a16="http://schemas.microsoft.com/office/drawing/2014/main" val="3942302740"/>
                  </a:ext>
                </a:extLst>
              </a:tr>
            </a:tbl>
          </a:graphicData>
        </a:graphic>
      </p:graphicFrame>
    </p:spTree>
    <p:extLst>
      <p:ext uri="{BB962C8B-B14F-4D97-AF65-F5344CB8AC3E}">
        <p14:creationId xmlns:p14="http://schemas.microsoft.com/office/powerpoint/2010/main" val="35227600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2919" y="1123837"/>
            <a:ext cx="2947482" cy="3086213"/>
          </a:xfrm>
        </p:spPr>
        <p:txBody>
          <a:bodyPr/>
          <a:lstStyle/>
          <a:p>
            <a:r>
              <a:rPr lang="en-GB" b="1"/>
              <a:t>Science</a:t>
            </a:r>
          </a:p>
        </p:txBody>
      </p:sp>
      <p:sp>
        <p:nvSpPr>
          <p:cNvPr id="3" name="Content Placeholder 2"/>
          <p:cNvSpPr>
            <a:spLocks noGrp="1"/>
          </p:cNvSpPr>
          <p:nvPr>
            <p:ph idx="1"/>
          </p:nvPr>
        </p:nvSpPr>
        <p:spPr>
          <a:xfrm>
            <a:off x="3796979" y="227297"/>
            <a:ext cx="7672172" cy="6255182"/>
          </a:xfrm>
        </p:spPr>
        <p:txBody>
          <a:bodyPr>
            <a:normAutofit/>
          </a:bodyPr>
          <a:lstStyle/>
          <a:p>
            <a:pPr marL="342900" indent="-342900"/>
            <a:r>
              <a:rPr lang="en-GB" sz="2800" b="1" dirty="0">
                <a:solidFill>
                  <a:srgbClr val="0070C0"/>
                </a:solidFill>
                <a:ea typeface="+mn-lt"/>
                <a:cs typeface="+mn-lt"/>
              </a:rPr>
              <a:t>First half term</a:t>
            </a:r>
            <a:r>
              <a:rPr lang="en-GB" sz="2800" dirty="0">
                <a:ea typeface="+mn-lt"/>
                <a:cs typeface="+mn-lt"/>
              </a:rPr>
              <a:t>- </a:t>
            </a:r>
            <a:r>
              <a:rPr lang="en-GB" sz="2800" b="1" dirty="0">
                <a:solidFill>
                  <a:srgbClr val="00B050"/>
                </a:solidFill>
                <a:ea typeface="+mn-lt"/>
                <a:cs typeface="+mn-lt"/>
              </a:rPr>
              <a:t>Forces and Magnets</a:t>
            </a:r>
            <a:endParaRPr lang="en-US" sz="2800" b="1" dirty="0">
              <a:solidFill>
                <a:srgbClr val="00B050"/>
              </a:solidFill>
              <a:ea typeface="+mn-lt"/>
              <a:cs typeface="+mn-lt"/>
            </a:endParaRPr>
          </a:p>
          <a:p>
            <a:pPr marL="0" indent="0">
              <a:buNone/>
            </a:pPr>
            <a:r>
              <a:rPr lang="en-GB" i="1" dirty="0">
                <a:ea typeface="+mn-lt"/>
                <a:cs typeface="+mn-lt"/>
              </a:rPr>
              <a:t>Working scientifically: planning and investigating to answer questions.</a:t>
            </a:r>
          </a:p>
          <a:p>
            <a:pPr marL="0" indent="0">
              <a:buNone/>
            </a:pPr>
            <a:r>
              <a:rPr lang="en-GB" i="1" dirty="0">
                <a:ea typeface="+mn-lt"/>
                <a:cs typeface="+mn-lt"/>
              </a:rPr>
              <a:t>Observe and compare different types of magnets. </a:t>
            </a:r>
          </a:p>
          <a:p>
            <a:pPr marL="0" indent="0">
              <a:buNone/>
            </a:pPr>
            <a:endParaRPr lang="en-GB" i="1" dirty="0">
              <a:solidFill>
                <a:srgbClr val="595959"/>
              </a:solidFill>
              <a:ea typeface="+mn-lt"/>
              <a:cs typeface="+mn-lt"/>
            </a:endParaRPr>
          </a:p>
          <a:p>
            <a:pPr marL="0" indent="0">
              <a:buNone/>
            </a:pPr>
            <a:endParaRPr lang="en-GB" i="1" dirty="0">
              <a:solidFill>
                <a:srgbClr val="595959"/>
              </a:solidFill>
              <a:ea typeface="+mn-lt"/>
              <a:cs typeface="+mn-lt"/>
            </a:endParaRPr>
          </a:p>
          <a:p>
            <a:pPr marL="0" indent="0">
              <a:buNone/>
            </a:pPr>
            <a:endParaRPr lang="en-GB" i="1" dirty="0">
              <a:solidFill>
                <a:srgbClr val="595959"/>
              </a:solidFill>
              <a:ea typeface="+mn-lt"/>
              <a:cs typeface="+mn-lt"/>
            </a:endParaRPr>
          </a:p>
          <a:p>
            <a:pPr marL="0" indent="0">
              <a:buNone/>
            </a:pPr>
            <a:endParaRPr lang="en-GB" i="1" dirty="0">
              <a:solidFill>
                <a:srgbClr val="595959"/>
              </a:solidFill>
              <a:ea typeface="+mn-lt"/>
              <a:cs typeface="+mn-lt"/>
            </a:endParaRPr>
          </a:p>
          <a:p>
            <a:pPr marL="342900" indent="-342900"/>
            <a:r>
              <a:rPr lang="en-GB" sz="2800" b="1" dirty="0">
                <a:solidFill>
                  <a:srgbClr val="0070C0"/>
                </a:solidFill>
                <a:ea typeface="+mn-lt"/>
                <a:cs typeface="+mn-lt"/>
              </a:rPr>
              <a:t>Second half term</a:t>
            </a:r>
            <a:r>
              <a:rPr lang="en-GB" sz="2800" dirty="0">
                <a:ea typeface="+mn-lt"/>
                <a:cs typeface="+mn-lt"/>
              </a:rPr>
              <a:t>- </a:t>
            </a:r>
            <a:r>
              <a:rPr lang="en-GB" sz="2800" b="1" dirty="0">
                <a:solidFill>
                  <a:srgbClr val="00B050"/>
                </a:solidFill>
                <a:ea typeface="+mn-lt"/>
                <a:cs typeface="+mn-lt"/>
              </a:rPr>
              <a:t>Plants,  fruits and seeds</a:t>
            </a:r>
          </a:p>
          <a:p>
            <a:pPr marL="0" indent="0">
              <a:buNone/>
            </a:pPr>
            <a:r>
              <a:rPr lang="en-GB" i="1" dirty="0">
                <a:ea typeface="+mn-lt"/>
                <a:cs typeface="+mn-lt"/>
              </a:rPr>
              <a:t>Working scientifically: explore different parts of a flower and describing its function. Making predictions and carrying out an investigation to draw simple conclusions. </a:t>
            </a:r>
            <a:endParaRPr lang="en-GB" sz="2800" b="1" dirty="0">
              <a:solidFill>
                <a:srgbClr val="00B050"/>
              </a:solidFill>
            </a:endParaRPr>
          </a:p>
          <a:p>
            <a:pPr marL="342900" indent="-342900"/>
            <a:endParaRPr lang="en-GB" sz="2800" b="1" dirty="0">
              <a:solidFill>
                <a:srgbClr val="00B050"/>
              </a:solidFill>
            </a:endParaRPr>
          </a:p>
          <a:p>
            <a:pPr marL="0" indent="0">
              <a:buNone/>
            </a:pPr>
            <a:endParaRPr lang="en-GB" sz="2800" b="1" dirty="0">
              <a:solidFill>
                <a:srgbClr val="00B050"/>
              </a:solidFill>
            </a:endParaRPr>
          </a:p>
        </p:txBody>
      </p:sp>
      <p:pic>
        <p:nvPicPr>
          <p:cNvPr id="4" name="Picture 2" descr="Final Letterhead 1"/>
          <p:cNvPicPr>
            <a:picLocks noChangeAspect="1" noChangeArrowheads="1"/>
          </p:cNvPicPr>
          <p:nvPr/>
        </p:nvPicPr>
        <p:blipFill rotWithShape="1">
          <a:blip r:embed="rId3">
            <a:extLst>
              <a:ext uri="{28A0092B-C50C-407E-A947-70E740481C1C}">
                <a14:useLocalDpi xmlns:a14="http://schemas.microsoft.com/office/drawing/2010/main" val="0"/>
              </a:ext>
            </a:extLst>
          </a:blip>
          <a:srcRect l="24536" b="43048"/>
          <a:stretch/>
        </p:blipFill>
        <p:spPr bwMode="auto">
          <a:xfrm>
            <a:off x="0" y="6145000"/>
            <a:ext cx="4558937" cy="71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33155" t="31442" r="33154" b="16196"/>
          <a:stretch/>
        </p:blipFill>
        <p:spPr>
          <a:xfrm>
            <a:off x="114300" y="121476"/>
            <a:ext cx="563201" cy="617957"/>
          </a:xfrm>
          <a:prstGeom prst="rect">
            <a:avLst/>
          </a:prstGeom>
        </p:spPr>
      </p:pic>
      <p:pic>
        <p:nvPicPr>
          <p:cNvPr id="7" name="Picture 6"/>
          <p:cNvPicPr>
            <a:picLocks noChangeAspect="1"/>
          </p:cNvPicPr>
          <p:nvPr/>
        </p:nvPicPr>
        <p:blipFill>
          <a:blip r:embed="rId5"/>
          <a:stretch>
            <a:fillRect/>
          </a:stretch>
        </p:blipFill>
        <p:spPr>
          <a:xfrm>
            <a:off x="114300" y="3991219"/>
            <a:ext cx="3119431" cy="1733801"/>
          </a:xfrm>
          <a:prstGeom prst="rect">
            <a:avLst/>
          </a:prstGeom>
          <a:noFill/>
          <a:ln>
            <a:solidFill>
              <a:schemeClr val="tx1"/>
            </a:solidFill>
          </a:ln>
        </p:spPr>
      </p:pic>
      <p:pic>
        <p:nvPicPr>
          <p:cNvPr id="8" name="Picture 8" descr="A picture containing toy, bicycle, small, lying&#10;&#10;Description automatically generated">
            <a:extLst>
              <a:ext uri="{FF2B5EF4-FFF2-40B4-BE49-F238E27FC236}">
                <a16:creationId xmlns:a16="http://schemas.microsoft.com/office/drawing/2014/main" id="{34438E93-5296-4634-B344-6D3CB1351692}"/>
              </a:ext>
            </a:extLst>
          </p:cNvPr>
          <p:cNvPicPr>
            <a:picLocks noChangeAspect="1"/>
          </p:cNvPicPr>
          <p:nvPr/>
        </p:nvPicPr>
        <p:blipFill>
          <a:blip r:embed="rId6"/>
          <a:stretch>
            <a:fillRect/>
          </a:stretch>
        </p:blipFill>
        <p:spPr>
          <a:xfrm>
            <a:off x="9728685" y="1875287"/>
            <a:ext cx="1652300" cy="1217340"/>
          </a:xfrm>
          <a:prstGeom prst="rect">
            <a:avLst/>
          </a:prstGeom>
        </p:spPr>
      </p:pic>
      <p:pic>
        <p:nvPicPr>
          <p:cNvPr id="9" name="Picture 9" descr="A picture containing racquetball, outdoor, water, game&#10;&#10;Description automatically generated">
            <a:extLst>
              <a:ext uri="{FF2B5EF4-FFF2-40B4-BE49-F238E27FC236}">
                <a16:creationId xmlns:a16="http://schemas.microsoft.com/office/drawing/2014/main" id="{EEC4D848-DB0A-477C-B96D-A26CC48E6484}"/>
              </a:ext>
            </a:extLst>
          </p:cNvPr>
          <p:cNvPicPr>
            <a:picLocks noChangeAspect="1"/>
          </p:cNvPicPr>
          <p:nvPr/>
        </p:nvPicPr>
        <p:blipFill>
          <a:blip r:embed="rId7"/>
          <a:stretch>
            <a:fillRect/>
          </a:stretch>
        </p:blipFill>
        <p:spPr>
          <a:xfrm>
            <a:off x="6886243" y="1876312"/>
            <a:ext cx="1483372" cy="1213174"/>
          </a:xfrm>
          <a:prstGeom prst="rect">
            <a:avLst/>
          </a:prstGeom>
        </p:spPr>
      </p:pic>
      <p:pic>
        <p:nvPicPr>
          <p:cNvPr id="10" name="Picture 10" descr="A hand holding a small car&#10;&#10;Description automatically generated">
            <a:extLst>
              <a:ext uri="{FF2B5EF4-FFF2-40B4-BE49-F238E27FC236}">
                <a16:creationId xmlns:a16="http://schemas.microsoft.com/office/drawing/2014/main" id="{D4F46F77-5619-4ECB-A9D4-FC9896FAD31E}"/>
              </a:ext>
            </a:extLst>
          </p:cNvPr>
          <p:cNvPicPr>
            <a:picLocks noChangeAspect="1"/>
          </p:cNvPicPr>
          <p:nvPr/>
        </p:nvPicPr>
        <p:blipFill>
          <a:blip r:embed="rId8"/>
          <a:stretch>
            <a:fillRect/>
          </a:stretch>
        </p:blipFill>
        <p:spPr>
          <a:xfrm>
            <a:off x="4095033" y="1961851"/>
            <a:ext cx="1998131" cy="1036069"/>
          </a:xfrm>
          <a:prstGeom prst="rect">
            <a:avLst/>
          </a:prstGeom>
        </p:spPr>
      </p:pic>
      <p:pic>
        <p:nvPicPr>
          <p:cNvPr id="11" name="Picture 11" descr="A close up of a plant&#10;&#10;Description automatically generated">
            <a:extLst>
              <a:ext uri="{FF2B5EF4-FFF2-40B4-BE49-F238E27FC236}">
                <a16:creationId xmlns:a16="http://schemas.microsoft.com/office/drawing/2014/main" id="{5A303C2B-5688-41A5-9BA5-0A506FFB0DE6}"/>
              </a:ext>
            </a:extLst>
          </p:cNvPr>
          <p:cNvPicPr>
            <a:picLocks noChangeAspect="1"/>
          </p:cNvPicPr>
          <p:nvPr/>
        </p:nvPicPr>
        <p:blipFill>
          <a:blip r:embed="rId9"/>
          <a:stretch>
            <a:fillRect/>
          </a:stretch>
        </p:blipFill>
        <p:spPr>
          <a:xfrm>
            <a:off x="6056064" y="5121958"/>
            <a:ext cx="1308646" cy="1360521"/>
          </a:xfrm>
          <a:prstGeom prst="rect">
            <a:avLst/>
          </a:prstGeom>
        </p:spPr>
      </p:pic>
      <p:pic>
        <p:nvPicPr>
          <p:cNvPr id="12" name="Picture 12" descr="A picture containing green, pea, indoor, table&#10;&#10;Description automatically generated">
            <a:extLst>
              <a:ext uri="{FF2B5EF4-FFF2-40B4-BE49-F238E27FC236}">
                <a16:creationId xmlns:a16="http://schemas.microsoft.com/office/drawing/2014/main" id="{DE741612-8A49-494B-9261-ECE290C743CB}"/>
              </a:ext>
            </a:extLst>
          </p:cNvPr>
          <p:cNvPicPr>
            <a:picLocks noChangeAspect="1"/>
          </p:cNvPicPr>
          <p:nvPr/>
        </p:nvPicPr>
        <p:blipFill>
          <a:blip r:embed="rId10"/>
          <a:stretch>
            <a:fillRect/>
          </a:stretch>
        </p:blipFill>
        <p:spPr>
          <a:xfrm>
            <a:off x="9767662" y="5153689"/>
            <a:ext cx="1947343" cy="1434611"/>
          </a:xfrm>
          <a:prstGeom prst="rect">
            <a:avLst/>
          </a:prstGeom>
        </p:spPr>
      </p:pic>
      <p:pic>
        <p:nvPicPr>
          <p:cNvPr id="13" name="Picture 13" descr="A close up of a flower&#10;&#10;Description automatically generated">
            <a:extLst>
              <a:ext uri="{FF2B5EF4-FFF2-40B4-BE49-F238E27FC236}">
                <a16:creationId xmlns:a16="http://schemas.microsoft.com/office/drawing/2014/main" id="{52A7D820-89A4-4F07-BCFB-DBD2260DF917}"/>
              </a:ext>
            </a:extLst>
          </p:cNvPr>
          <p:cNvPicPr>
            <a:picLocks noChangeAspect="1"/>
          </p:cNvPicPr>
          <p:nvPr/>
        </p:nvPicPr>
        <p:blipFill>
          <a:blip r:embed="rId11"/>
          <a:stretch>
            <a:fillRect/>
          </a:stretch>
        </p:blipFill>
        <p:spPr>
          <a:xfrm>
            <a:off x="7927958" y="4957455"/>
            <a:ext cx="1839704" cy="1768673"/>
          </a:xfrm>
          <a:prstGeom prst="rect">
            <a:avLst/>
          </a:prstGeom>
        </p:spPr>
      </p:pic>
    </p:spTree>
    <p:extLst>
      <p:ext uri="{BB962C8B-B14F-4D97-AF65-F5344CB8AC3E}">
        <p14:creationId xmlns:p14="http://schemas.microsoft.com/office/powerpoint/2010/main" val="33890516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2919" y="1123837"/>
            <a:ext cx="2947482" cy="2540737"/>
          </a:xfrm>
        </p:spPr>
        <p:txBody>
          <a:bodyPr/>
          <a:lstStyle/>
          <a:p>
            <a:r>
              <a:rPr lang="en-GB" b="1" dirty="0"/>
              <a:t>History/</a:t>
            </a:r>
            <a:br>
              <a:rPr lang="en-GB" b="1" dirty="0"/>
            </a:br>
            <a:r>
              <a:rPr lang="en-GB" b="1" dirty="0"/>
              <a:t>Geography</a:t>
            </a:r>
            <a:endParaRPr lang="en-US" dirty="0"/>
          </a:p>
        </p:txBody>
      </p:sp>
      <p:sp>
        <p:nvSpPr>
          <p:cNvPr id="3" name="Content Placeholder 2"/>
          <p:cNvSpPr>
            <a:spLocks noGrp="1"/>
          </p:cNvSpPr>
          <p:nvPr>
            <p:ph idx="1"/>
          </p:nvPr>
        </p:nvSpPr>
        <p:spPr>
          <a:xfrm>
            <a:off x="3604685" y="74475"/>
            <a:ext cx="7897283" cy="6820052"/>
          </a:xfrm>
        </p:spPr>
        <p:txBody>
          <a:bodyPr vert="horz" lIns="91440" tIns="45720" rIns="91440" bIns="45720" rtlCol="0" anchor="ctr">
            <a:noAutofit/>
          </a:bodyPr>
          <a:lstStyle/>
          <a:p>
            <a:pPr marL="0" indent="0">
              <a:buNone/>
            </a:pPr>
            <a:r>
              <a:rPr lang="en-GB" sz="3600" b="1" dirty="0">
                <a:solidFill>
                  <a:srgbClr val="0070C0"/>
                </a:solidFill>
                <a:ea typeface="+mn-lt"/>
                <a:cs typeface="+mn-lt"/>
              </a:rPr>
              <a:t>Geography and History</a:t>
            </a:r>
            <a:r>
              <a:rPr lang="en-GB" sz="1800" b="1" dirty="0">
                <a:solidFill>
                  <a:srgbClr val="0070C0"/>
                </a:solidFill>
                <a:ea typeface="+mn-lt"/>
                <a:cs typeface="+mn-lt"/>
              </a:rPr>
              <a:t> </a:t>
            </a:r>
            <a:endParaRPr lang="en-US" sz="1800">
              <a:ea typeface="+mn-lt"/>
              <a:cs typeface="+mn-lt"/>
            </a:endParaRPr>
          </a:p>
          <a:p>
            <a:pPr marL="0" indent="0">
              <a:buNone/>
            </a:pPr>
            <a:r>
              <a:rPr lang="en-GB" sz="2400" b="1" u="sng" dirty="0">
                <a:solidFill>
                  <a:srgbClr val="0070C0"/>
                </a:solidFill>
                <a:ea typeface="+mn-lt"/>
                <a:cs typeface="+mn-lt"/>
              </a:rPr>
              <a:t>The Extraordinary Egyptians</a:t>
            </a:r>
          </a:p>
          <a:p>
            <a:r>
              <a:rPr lang="en-GB" b="1" dirty="0">
                <a:solidFill>
                  <a:srgbClr val="0070C0"/>
                </a:solidFill>
                <a:ea typeface="+mn-lt"/>
                <a:cs typeface="+mn-lt"/>
              </a:rPr>
              <a:t>Chronology of the period</a:t>
            </a:r>
          </a:p>
          <a:p>
            <a:r>
              <a:rPr lang="en-GB" b="1" dirty="0">
                <a:solidFill>
                  <a:srgbClr val="0070C0"/>
                </a:solidFill>
                <a:ea typeface="+mn-lt"/>
                <a:cs typeface="+mn-lt"/>
              </a:rPr>
              <a:t>5000 years ago – comparison to Britain</a:t>
            </a:r>
          </a:p>
          <a:p>
            <a:r>
              <a:rPr lang="en-GB" b="1" dirty="0">
                <a:solidFill>
                  <a:srgbClr val="0070C0"/>
                </a:solidFill>
              </a:rPr>
              <a:t>Significant people – Queen Nefatari and </a:t>
            </a:r>
            <a:r>
              <a:rPr lang="en-GB" b="1" err="1">
                <a:solidFill>
                  <a:srgbClr val="0070C0"/>
                </a:solidFill>
              </a:rPr>
              <a:t>Maihepri</a:t>
            </a:r>
            <a:r>
              <a:rPr lang="en-GB" b="1" dirty="0">
                <a:solidFill>
                  <a:srgbClr val="0070C0"/>
                </a:solidFill>
              </a:rPr>
              <a:t> </a:t>
            </a:r>
          </a:p>
          <a:p>
            <a:r>
              <a:rPr lang="en-GB" b="1" dirty="0">
                <a:solidFill>
                  <a:srgbClr val="0070C0"/>
                </a:solidFill>
                <a:ea typeface="+mn-lt"/>
                <a:cs typeface="+mn-lt"/>
              </a:rPr>
              <a:t>Howard Carter and the tomb of Tutankhamun</a:t>
            </a:r>
          </a:p>
          <a:p>
            <a:r>
              <a:rPr lang="en-GB" b="1" dirty="0">
                <a:solidFill>
                  <a:srgbClr val="0070C0"/>
                </a:solidFill>
                <a:ea typeface="+mn-lt"/>
                <a:cs typeface="+mn-lt"/>
              </a:rPr>
              <a:t>Who built the pyramids?</a:t>
            </a:r>
          </a:p>
          <a:p>
            <a:r>
              <a:rPr lang="en-GB" b="1" dirty="0">
                <a:solidFill>
                  <a:srgbClr val="0070C0"/>
                </a:solidFill>
                <a:ea typeface="+mn-lt"/>
                <a:cs typeface="+mn-lt"/>
              </a:rPr>
              <a:t>Everyday life</a:t>
            </a:r>
          </a:p>
          <a:p>
            <a:r>
              <a:rPr lang="en-GB" b="1" dirty="0">
                <a:solidFill>
                  <a:srgbClr val="0070C0"/>
                </a:solidFill>
                <a:ea typeface="+mn-lt"/>
                <a:cs typeface="+mn-lt"/>
              </a:rPr>
              <a:t>Importance of the River Nile</a:t>
            </a:r>
          </a:p>
          <a:p>
            <a:r>
              <a:rPr lang="en-GB" b="1" dirty="0">
                <a:solidFill>
                  <a:srgbClr val="0070C0"/>
                </a:solidFill>
                <a:ea typeface="+mn-lt"/>
                <a:cs typeface="+mn-lt"/>
              </a:rPr>
              <a:t>The Indus Valley</a:t>
            </a:r>
          </a:p>
          <a:p>
            <a:r>
              <a:rPr lang="en-GB" b="1" dirty="0">
                <a:solidFill>
                  <a:srgbClr val="0070C0"/>
                </a:solidFill>
                <a:ea typeface="+mn-lt"/>
                <a:cs typeface="+mn-lt"/>
              </a:rPr>
              <a:t>New Kingdom Era</a:t>
            </a:r>
          </a:p>
          <a:p>
            <a:endParaRPr lang="en-GB" sz="1200" b="1" dirty="0">
              <a:solidFill>
                <a:srgbClr val="0070C0"/>
              </a:solidFill>
              <a:ea typeface="+mn-lt"/>
              <a:cs typeface="+mn-lt"/>
            </a:endParaRPr>
          </a:p>
          <a:p>
            <a:pPr marL="0" indent="0">
              <a:buNone/>
            </a:pPr>
            <a:r>
              <a:rPr lang="en-GB" sz="1200" dirty="0">
                <a:solidFill>
                  <a:srgbClr val="595959"/>
                </a:solidFill>
                <a:ea typeface="+mn-lt"/>
                <a:cs typeface="+mn-lt"/>
              </a:rPr>
              <a:t>    </a:t>
            </a:r>
          </a:p>
          <a:p>
            <a:pPr marL="0" indent="0">
              <a:buNone/>
            </a:pPr>
            <a:endParaRPr lang="en-GB" sz="1200" dirty="0">
              <a:solidFill>
                <a:srgbClr val="595959"/>
              </a:solidFill>
              <a:ea typeface="+mn-lt"/>
              <a:cs typeface="+mn-lt"/>
            </a:endParaRPr>
          </a:p>
          <a:p>
            <a:pPr marL="0" indent="0">
              <a:buNone/>
            </a:pPr>
            <a:endParaRPr lang="en-GB" sz="1200" dirty="0"/>
          </a:p>
          <a:p>
            <a:pPr marL="0" indent="0">
              <a:buNone/>
            </a:pPr>
            <a:endParaRPr lang="en-GB" sz="1200" dirty="0"/>
          </a:p>
          <a:p>
            <a:pPr marL="0" indent="0">
              <a:buNone/>
            </a:pPr>
            <a:endParaRPr lang="en-GB" sz="1200" dirty="0"/>
          </a:p>
        </p:txBody>
      </p:sp>
      <p:pic>
        <p:nvPicPr>
          <p:cNvPr id="4" name="Picture 2" descr="Final Letterhead 1"/>
          <p:cNvPicPr>
            <a:picLocks noChangeAspect="1" noChangeArrowheads="1"/>
          </p:cNvPicPr>
          <p:nvPr/>
        </p:nvPicPr>
        <p:blipFill rotWithShape="1">
          <a:blip r:embed="rId3">
            <a:extLst>
              <a:ext uri="{28A0092B-C50C-407E-A947-70E740481C1C}">
                <a14:useLocalDpi xmlns:a14="http://schemas.microsoft.com/office/drawing/2010/main" val="0"/>
              </a:ext>
            </a:extLst>
          </a:blip>
          <a:srcRect l="24536" b="43048"/>
          <a:stretch/>
        </p:blipFill>
        <p:spPr bwMode="auto">
          <a:xfrm>
            <a:off x="0" y="6145000"/>
            <a:ext cx="4558937" cy="71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33155" t="31442" r="33154" b="16196"/>
          <a:stretch/>
        </p:blipFill>
        <p:spPr>
          <a:xfrm>
            <a:off x="114300" y="121476"/>
            <a:ext cx="563201" cy="617957"/>
          </a:xfrm>
          <a:prstGeom prst="rect">
            <a:avLst/>
          </a:prstGeom>
        </p:spPr>
      </p:pic>
      <p:pic>
        <p:nvPicPr>
          <p:cNvPr id="1026" name="Picture 2" descr="Foundation Subjects | The Cathedral Catholic Primary School"/>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2323" y="4089869"/>
            <a:ext cx="3368674" cy="189487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Nefertari - First Queen of King Ramesses The Great">
            <a:extLst>
              <a:ext uri="{FF2B5EF4-FFF2-40B4-BE49-F238E27FC236}">
                <a16:creationId xmlns:a16="http://schemas.microsoft.com/office/drawing/2014/main" id="{2B16E4DB-7274-BF83-9EE7-36F3D0A2658E}"/>
              </a:ext>
            </a:extLst>
          </p:cNvPr>
          <p:cNvPicPr>
            <a:picLocks noChangeAspect="1"/>
          </p:cNvPicPr>
          <p:nvPr/>
        </p:nvPicPr>
        <p:blipFill>
          <a:blip r:embed="rId6"/>
          <a:stretch>
            <a:fillRect/>
          </a:stretch>
        </p:blipFill>
        <p:spPr>
          <a:xfrm>
            <a:off x="8845822" y="327567"/>
            <a:ext cx="1200150" cy="1533525"/>
          </a:xfrm>
          <a:prstGeom prst="rect">
            <a:avLst/>
          </a:prstGeom>
        </p:spPr>
      </p:pic>
      <p:pic>
        <p:nvPicPr>
          <p:cNvPr id="7" name="Picture 6" descr="Maiherperi, ancient Egyptian New Kingdom noble buried in the Valley of the  Kings : r/ancientegypt">
            <a:extLst>
              <a:ext uri="{FF2B5EF4-FFF2-40B4-BE49-F238E27FC236}">
                <a16:creationId xmlns:a16="http://schemas.microsoft.com/office/drawing/2014/main" id="{63189492-9D0B-A7CE-C12C-A64ED5CFCC65}"/>
              </a:ext>
            </a:extLst>
          </p:cNvPr>
          <p:cNvPicPr>
            <a:picLocks noChangeAspect="1"/>
          </p:cNvPicPr>
          <p:nvPr/>
        </p:nvPicPr>
        <p:blipFill>
          <a:blip r:embed="rId7"/>
          <a:stretch>
            <a:fillRect/>
          </a:stretch>
        </p:blipFill>
        <p:spPr>
          <a:xfrm>
            <a:off x="10353442" y="433621"/>
            <a:ext cx="1200150" cy="1562100"/>
          </a:xfrm>
          <a:prstGeom prst="rect">
            <a:avLst/>
          </a:prstGeom>
        </p:spPr>
      </p:pic>
      <p:pic>
        <p:nvPicPr>
          <p:cNvPr id="8" name="Picture 7" descr="Pyramids of Giza and the Sphinx: Facts about the ancient Egyptian monuments  | Live Science">
            <a:extLst>
              <a:ext uri="{FF2B5EF4-FFF2-40B4-BE49-F238E27FC236}">
                <a16:creationId xmlns:a16="http://schemas.microsoft.com/office/drawing/2014/main" id="{EF50F987-A105-2A64-A6A0-F57751553FF3}"/>
              </a:ext>
            </a:extLst>
          </p:cNvPr>
          <p:cNvPicPr>
            <a:picLocks noChangeAspect="1"/>
          </p:cNvPicPr>
          <p:nvPr/>
        </p:nvPicPr>
        <p:blipFill>
          <a:blip r:embed="rId8"/>
          <a:stretch>
            <a:fillRect/>
          </a:stretch>
        </p:blipFill>
        <p:spPr>
          <a:xfrm>
            <a:off x="9213452" y="4659951"/>
            <a:ext cx="2143125" cy="1200150"/>
          </a:xfrm>
          <a:prstGeom prst="rect">
            <a:avLst/>
          </a:prstGeom>
        </p:spPr>
      </p:pic>
      <p:pic>
        <p:nvPicPr>
          <p:cNvPr id="9" name="Picture 8" descr="How Howard Carter Discovered King Tut's Golden Tomb | History | Smithsonian  Magazine">
            <a:extLst>
              <a:ext uri="{FF2B5EF4-FFF2-40B4-BE49-F238E27FC236}">
                <a16:creationId xmlns:a16="http://schemas.microsoft.com/office/drawing/2014/main" id="{1964E039-4446-1D66-F664-A07F91A806F6}"/>
              </a:ext>
            </a:extLst>
          </p:cNvPr>
          <p:cNvPicPr>
            <a:picLocks noChangeAspect="1"/>
          </p:cNvPicPr>
          <p:nvPr/>
        </p:nvPicPr>
        <p:blipFill>
          <a:blip r:embed="rId9"/>
          <a:stretch>
            <a:fillRect/>
          </a:stretch>
        </p:blipFill>
        <p:spPr>
          <a:xfrm>
            <a:off x="9075933" y="2520023"/>
            <a:ext cx="1943100" cy="1524000"/>
          </a:xfrm>
          <a:prstGeom prst="rect">
            <a:avLst/>
          </a:prstGeom>
        </p:spPr>
      </p:pic>
    </p:spTree>
    <p:extLst>
      <p:ext uri="{BB962C8B-B14F-4D97-AF65-F5344CB8AC3E}">
        <p14:creationId xmlns:p14="http://schemas.microsoft.com/office/powerpoint/2010/main" val="16837076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FC3F7-4340-DBCD-37F8-A47B7BC195BA}"/>
              </a:ext>
            </a:extLst>
          </p:cNvPr>
          <p:cNvSpPr>
            <a:spLocks noGrp="1"/>
          </p:cNvSpPr>
          <p:nvPr>
            <p:ph type="title"/>
          </p:nvPr>
        </p:nvSpPr>
        <p:spPr/>
        <p:txBody>
          <a:bodyPr/>
          <a:lstStyle/>
          <a:p>
            <a:r>
              <a:rPr lang="en-US" dirty="0"/>
              <a:t>Art, DT and Food Technology</a:t>
            </a:r>
          </a:p>
        </p:txBody>
      </p:sp>
      <p:sp>
        <p:nvSpPr>
          <p:cNvPr id="3" name="Content Placeholder 2">
            <a:extLst>
              <a:ext uri="{FF2B5EF4-FFF2-40B4-BE49-F238E27FC236}">
                <a16:creationId xmlns:a16="http://schemas.microsoft.com/office/drawing/2014/main" id="{3F20B7E0-D909-2DE6-AF58-2A727D7DD9BE}"/>
              </a:ext>
            </a:extLst>
          </p:cNvPr>
          <p:cNvSpPr>
            <a:spLocks noGrp="1"/>
          </p:cNvSpPr>
          <p:nvPr>
            <p:ph idx="1"/>
          </p:nvPr>
        </p:nvSpPr>
        <p:spPr>
          <a:xfrm>
            <a:off x="3744981" y="-283973"/>
            <a:ext cx="7315200" cy="5120640"/>
          </a:xfrm>
        </p:spPr>
        <p:txBody>
          <a:bodyPr/>
          <a:lstStyle/>
          <a:p>
            <a:r>
              <a:rPr lang="en-US" sz="2400" b="1" dirty="0">
                <a:solidFill>
                  <a:srgbClr val="7030A0"/>
                </a:solidFill>
              </a:rPr>
              <a:t>Ancient Egyptian artists – who were they?</a:t>
            </a:r>
          </a:p>
          <a:p>
            <a:r>
              <a:rPr lang="en-US" sz="2400" b="1" dirty="0">
                <a:solidFill>
                  <a:srgbClr val="7030A0"/>
                </a:solidFill>
              </a:rPr>
              <a:t>Sketching technique</a:t>
            </a:r>
          </a:p>
          <a:p>
            <a:r>
              <a:rPr lang="en-US" sz="2400" b="1" dirty="0">
                <a:solidFill>
                  <a:srgbClr val="7030A0"/>
                </a:solidFill>
              </a:rPr>
              <a:t>Tissue paper technique</a:t>
            </a:r>
          </a:p>
          <a:p>
            <a:r>
              <a:rPr lang="en-US" sz="2400" b="1" dirty="0">
                <a:solidFill>
                  <a:srgbClr val="7030A0"/>
                </a:solidFill>
              </a:rPr>
              <a:t>Using mixed media</a:t>
            </a:r>
          </a:p>
          <a:p>
            <a:r>
              <a:rPr lang="en-US" sz="2400" b="1" dirty="0">
                <a:solidFill>
                  <a:srgbClr val="7030A0"/>
                </a:solidFill>
              </a:rPr>
              <a:t>Significant artist – Lauren Harwell Godfrey</a:t>
            </a:r>
          </a:p>
          <a:p>
            <a:r>
              <a:rPr lang="en-US" sz="2400" b="1" dirty="0">
                <a:solidFill>
                  <a:srgbClr val="7030A0"/>
                </a:solidFill>
              </a:rPr>
              <a:t>Amulets</a:t>
            </a:r>
          </a:p>
          <a:p>
            <a:endParaRPr lang="en-US" b="1" dirty="0">
              <a:solidFill>
                <a:srgbClr val="7030A0"/>
              </a:solidFill>
            </a:endParaRPr>
          </a:p>
          <a:p>
            <a:endParaRPr lang="en-US" b="1" dirty="0">
              <a:solidFill>
                <a:srgbClr val="7030A0"/>
              </a:solidFill>
            </a:endParaRPr>
          </a:p>
        </p:txBody>
      </p:sp>
      <p:pic>
        <p:nvPicPr>
          <p:cNvPr id="4" name="Picture 3" descr="Ancient Symbols: The Meaning Behind the Egyptian Scarab – Pierotucci  Leather Factory Blog">
            <a:extLst>
              <a:ext uri="{FF2B5EF4-FFF2-40B4-BE49-F238E27FC236}">
                <a16:creationId xmlns:a16="http://schemas.microsoft.com/office/drawing/2014/main" id="{5A3F4E31-28A2-D31C-727E-3912F5AC0DD7}"/>
              </a:ext>
            </a:extLst>
          </p:cNvPr>
          <p:cNvPicPr>
            <a:picLocks noChangeAspect="1"/>
          </p:cNvPicPr>
          <p:nvPr/>
        </p:nvPicPr>
        <p:blipFill>
          <a:blip r:embed="rId2"/>
          <a:stretch>
            <a:fillRect/>
          </a:stretch>
        </p:blipFill>
        <p:spPr>
          <a:xfrm>
            <a:off x="9903752" y="57117"/>
            <a:ext cx="2128025" cy="1860860"/>
          </a:xfrm>
          <a:prstGeom prst="rect">
            <a:avLst/>
          </a:prstGeom>
        </p:spPr>
      </p:pic>
      <p:pic>
        <p:nvPicPr>
          <p:cNvPr id="6" name="Picture 5" descr="Bleeding Tissue Paper Art – Colorful Art Activity for Kids">
            <a:extLst>
              <a:ext uri="{FF2B5EF4-FFF2-40B4-BE49-F238E27FC236}">
                <a16:creationId xmlns:a16="http://schemas.microsoft.com/office/drawing/2014/main" id="{3F3DA587-E78C-886F-BAE3-777D53AB90B0}"/>
              </a:ext>
            </a:extLst>
          </p:cNvPr>
          <p:cNvPicPr>
            <a:picLocks noChangeAspect="1"/>
          </p:cNvPicPr>
          <p:nvPr/>
        </p:nvPicPr>
        <p:blipFill>
          <a:blip r:embed="rId3"/>
          <a:stretch>
            <a:fillRect/>
          </a:stretch>
        </p:blipFill>
        <p:spPr>
          <a:xfrm>
            <a:off x="9839270" y="2154192"/>
            <a:ext cx="2444868" cy="1270236"/>
          </a:xfrm>
          <a:prstGeom prst="rect">
            <a:avLst/>
          </a:prstGeom>
        </p:spPr>
      </p:pic>
      <p:pic>
        <p:nvPicPr>
          <p:cNvPr id="8" name="Picture 7">
            <a:extLst>
              <a:ext uri="{FF2B5EF4-FFF2-40B4-BE49-F238E27FC236}">
                <a16:creationId xmlns:a16="http://schemas.microsoft.com/office/drawing/2014/main" id="{1D0F4798-4594-4278-99CE-2B405D71F947}"/>
              </a:ext>
            </a:extLst>
          </p:cNvPr>
          <p:cNvPicPr>
            <a:picLocks noChangeAspect="1"/>
          </p:cNvPicPr>
          <p:nvPr/>
        </p:nvPicPr>
        <p:blipFill>
          <a:blip r:embed="rId4"/>
          <a:stretch>
            <a:fillRect/>
          </a:stretch>
        </p:blipFill>
        <p:spPr>
          <a:xfrm>
            <a:off x="4175164" y="3936554"/>
            <a:ext cx="2609022" cy="1800225"/>
          </a:xfrm>
          <a:prstGeom prst="rect">
            <a:avLst/>
          </a:prstGeom>
        </p:spPr>
      </p:pic>
      <p:pic>
        <p:nvPicPr>
          <p:cNvPr id="9" name="Picture 8">
            <a:extLst>
              <a:ext uri="{FF2B5EF4-FFF2-40B4-BE49-F238E27FC236}">
                <a16:creationId xmlns:a16="http://schemas.microsoft.com/office/drawing/2014/main" id="{64748C37-C899-45B8-A1B5-B691B1847210}"/>
              </a:ext>
            </a:extLst>
          </p:cNvPr>
          <p:cNvPicPr>
            <a:picLocks noChangeAspect="1"/>
          </p:cNvPicPr>
          <p:nvPr/>
        </p:nvPicPr>
        <p:blipFill>
          <a:blip r:embed="rId5"/>
          <a:stretch>
            <a:fillRect/>
          </a:stretch>
        </p:blipFill>
        <p:spPr>
          <a:xfrm>
            <a:off x="7831747" y="3936554"/>
            <a:ext cx="2694118" cy="2028512"/>
          </a:xfrm>
          <a:prstGeom prst="rect">
            <a:avLst/>
          </a:prstGeom>
        </p:spPr>
      </p:pic>
      <p:pic>
        <p:nvPicPr>
          <p:cNvPr id="7" name="Picture 6" descr="A person with curly hair wearing a green robe&#10;&#10;Description automatically generated">
            <a:extLst>
              <a:ext uri="{FF2B5EF4-FFF2-40B4-BE49-F238E27FC236}">
                <a16:creationId xmlns:a16="http://schemas.microsoft.com/office/drawing/2014/main" id="{20F87B8D-4DBE-3DD1-7585-0617CE784439}"/>
              </a:ext>
            </a:extLst>
          </p:cNvPr>
          <p:cNvPicPr>
            <a:picLocks noChangeAspect="1"/>
          </p:cNvPicPr>
          <p:nvPr/>
        </p:nvPicPr>
        <p:blipFill>
          <a:blip r:embed="rId6"/>
          <a:stretch>
            <a:fillRect/>
          </a:stretch>
        </p:blipFill>
        <p:spPr>
          <a:xfrm>
            <a:off x="1021152" y="4325788"/>
            <a:ext cx="1638300" cy="1714500"/>
          </a:xfrm>
          <a:prstGeom prst="rect">
            <a:avLst/>
          </a:prstGeom>
        </p:spPr>
      </p:pic>
    </p:spTree>
    <p:extLst>
      <p:ext uri="{BB962C8B-B14F-4D97-AF65-F5344CB8AC3E}">
        <p14:creationId xmlns:p14="http://schemas.microsoft.com/office/powerpoint/2010/main" val="2166339554"/>
      </p:ext>
    </p:extLst>
  </p:cSld>
  <p:clrMapOvr>
    <a:masterClrMapping/>
  </p:clrMapOvr>
</p:sld>
</file>

<file path=ppt/theme/theme1.xml><?xml version="1.0" encoding="utf-8"?>
<a:theme xmlns:a="http://schemas.openxmlformats.org/drawingml/2006/main" name="Frame">
  <a:themeElements>
    <a:clrScheme name="Frame">
      <a:dk1>
        <a:srgbClr val="000000"/>
      </a:dk1>
      <a:lt1>
        <a:srgbClr val="FFFFFF"/>
      </a:lt1>
      <a:dk2>
        <a:srgbClr val="545454"/>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Frame">
      <a:maj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Fram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Frame" id="{F226E7A2-7162-461C-9490-D27D9DC04E43}" vid="{629A0216-3BBD-45C0-B63F-2683BEA18F6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_x0020_with xmlns="b40d121a-adb5-4ec6-b8f2-521efbd64b66">
      <UserInfo>
        <DisplayName/>
        <AccountId xsi:nil="true"/>
        <AccountType/>
      </UserInfo>
    </Shared_x0020_with>
    <lcf76f155ced4ddcb4097134ff3c332f xmlns="b40d121a-adb5-4ec6-b8f2-521efbd64b66">
      <Terms xmlns="http://schemas.microsoft.com/office/infopath/2007/PartnerControls"/>
    </lcf76f155ced4ddcb4097134ff3c332f>
    <TaxCatchAll xmlns="16651c52-4f11-4f9b-9041-51df56c73f9c"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5A15F272A04F3C4AAD824D549BE5B228" ma:contentTypeVersion="19" ma:contentTypeDescription="Create a new document." ma:contentTypeScope="" ma:versionID="55122af58a00328cc708bf35059292fe">
  <xsd:schema xmlns:xsd="http://www.w3.org/2001/XMLSchema" xmlns:xs="http://www.w3.org/2001/XMLSchema" xmlns:p="http://schemas.microsoft.com/office/2006/metadata/properties" xmlns:ns2="b40d121a-adb5-4ec6-b8f2-521efbd64b66" xmlns:ns3="16651c52-4f11-4f9b-9041-51df56c73f9c" targetNamespace="http://schemas.microsoft.com/office/2006/metadata/properties" ma:root="true" ma:fieldsID="96767b8764f602c4f62be1f198aab50b" ns2:_="" ns3:_="">
    <xsd:import namespace="b40d121a-adb5-4ec6-b8f2-521efbd64b66"/>
    <xsd:import namespace="16651c52-4f11-4f9b-9041-51df56c73f9c"/>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DateTaken" minOccurs="0"/>
                <xsd:element ref="ns2:MediaServiceLocation" minOccurs="0"/>
                <xsd:element ref="ns2:MediaServiceOCR" minOccurs="0"/>
                <xsd:element ref="ns3:SharedWithUsers" minOccurs="0"/>
                <xsd:element ref="ns3:SharedWithDetails" minOccurs="0"/>
                <xsd:element ref="ns2:MediaServiceEventHashCode" minOccurs="0"/>
                <xsd:element ref="ns2:MediaServiceGenerationTime" minOccurs="0"/>
                <xsd:element ref="ns2:MediaServiceAutoKeyPoints" minOccurs="0"/>
                <xsd:element ref="ns2:MediaServiceKeyPoints" minOccurs="0"/>
                <xsd:element ref="ns2:Shared_x0020_with"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40d121a-adb5-4ec6-b8f2-521efbd64b66"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AutoTags" ma:index="10" nillable="true" ma:displayName="MediaServiceAutoTags" ma:description="" ma:internalName="MediaServiceAutoTags" ma:readOnly="true">
      <xsd:simpleType>
        <xsd:restriction base="dms:Text"/>
      </xsd:simpleType>
    </xsd:element>
    <xsd:element name="MediaServiceDateTaken" ma:index="11" nillable="true" ma:displayName="MediaServiceDateTaken" ma:description="" ma:hidden="true" ma:internalName="MediaServiceDateTaken" ma:readOnly="true">
      <xsd:simpleType>
        <xsd:restriction base="dms:Text"/>
      </xsd:simpleType>
    </xsd:element>
    <xsd:element name="MediaServiceLocation" ma:index="12" nillable="true" ma:displayName="MediaServiceLocation" ma:description="" ma:internalName="MediaServiceLocation" ma:readOnly="true">
      <xsd:simpleType>
        <xsd:restriction base="dms:Text"/>
      </xsd:simpleType>
    </xsd:element>
    <xsd:element name="MediaServiceOCR" ma:index="13" nillable="true" ma:displayName="MediaServiceOCR" ma:internalName="MediaServiceOCR" ma:readOnly="true">
      <xsd:simpleType>
        <xsd:restriction base="dms:Note">
          <xsd:maxLength value="255"/>
        </xsd:restriction>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Shared_x0020_with" ma:index="20" nillable="true" ma:displayName="Shared with" ma:list="UserInfo" ma:SearchPeopleOnly="false" ma:SharePointGroup="0" ma:internalName="Shared_x0020_with"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ediaLengthInSeconds" ma:index="21"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9ff5ef56-57b2-4114-a744-e35a9ea4e6c9"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6651c52-4f11-4f9b-9041-51df56c73f9c"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c14b4200-d525-44c9-9c52-dbd07f9d16b4}" ma:internalName="TaxCatchAll" ma:showField="CatchAllData" ma:web="16651c52-4f11-4f9b-9041-51df56c73f9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5A7780B-72A8-49BC-9E94-9EB3761D4101}">
  <ds:schemaRefs>
    <ds:schemaRef ds:uri="http://schemas.microsoft.com/office/2006/metadata/properties"/>
    <ds:schemaRef ds:uri="http://purl.org/dc/dcmitype/"/>
    <ds:schemaRef ds:uri="http://schemas.microsoft.com/office/2006/documentManagement/types"/>
    <ds:schemaRef ds:uri="16651c52-4f11-4f9b-9041-51df56c73f9c"/>
    <ds:schemaRef ds:uri="http://www.w3.org/XML/1998/namespace"/>
    <ds:schemaRef ds:uri="http://purl.org/dc/elements/1.1/"/>
    <ds:schemaRef ds:uri="http://schemas.microsoft.com/office/infopath/2007/PartnerControls"/>
    <ds:schemaRef ds:uri="http://schemas.openxmlformats.org/package/2006/metadata/core-properties"/>
    <ds:schemaRef ds:uri="b40d121a-adb5-4ec6-b8f2-521efbd64b66"/>
    <ds:schemaRef ds:uri="http://purl.org/dc/terms/"/>
  </ds:schemaRefs>
</ds:datastoreItem>
</file>

<file path=customXml/itemProps2.xml><?xml version="1.0" encoding="utf-8"?>
<ds:datastoreItem xmlns:ds="http://schemas.openxmlformats.org/officeDocument/2006/customXml" ds:itemID="{1071B4CB-D911-405F-83F8-EB070360EE3F}">
  <ds:schemaRefs>
    <ds:schemaRef ds:uri="http://schemas.microsoft.com/sharepoint/v3/contenttype/forms"/>
  </ds:schemaRefs>
</ds:datastoreItem>
</file>

<file path=customXml/itemProps3.xml><?xml version="1.0" encoding="utf-8"?>
<ds:datastoreItem xmlns:ds="http://schemas.openxmlformats.org/officeDocument/2006/customXml" ds:itemID="{362A0D7A-194D-4B4C-89C2-6245B18E1F9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40d121a-adb5-4ec6-b8f2-521efbd64b66"/>
    <ds:schemaRef ds:uri="16651c52-4f11-4f9b-9041-51df56c73f9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TM03457475[[fn=Frame]]</Template>
  <TotalTime>139</TotalTime>
  <Words>1248</Words>
  <Application>Microsoft Office PowerPoint</Application>
  <PresentationFormat>Widescreen</PresentationFormat>
  <Paragraphs>187</Paragraphs>
  <Slides>14</Slides>
  <Notes>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14</vt:i4>
      </vt:variant>
    </vt:vector>
  </HeadingPairs>
  <TitlesOfParts>
    <vt:vector size="20" baseType="lpstr">
      <vt:lpstr>Arial</vt:lpstr>
      <vt:lpstr>Calibri</vt:lpstr>
      <vt:lpstr>Corbel</vt:lpstr>
      <vt:lpstr>Wingdings</vt:lpstr>
      <vt:lpstr>Wingdings 2</vt:lpstr>
      <vt:lpstr>Frame</vt:lpstr>
      <vt:lpstr>Parent  Curriculum  Meeting  Year 3    10th January 2024</vt:lpstr>
      <vt:lpstr>School Vision and Motto</vt:lpstr>
      <vt:lpstr>Meeting  Outline</vt:lpstr>
      <vt:lpstr>Spring Curriculum Topics</vt:lpstr>
      <vt:lpstr>English</vt:lpstr>
      <vt:lpstr>Maths</vt:lpstr>
      <vt:lpstr>Science</vt:lpstr>
      <vt:lpstr>History/ Geography</vt:lpstr>
      <vt:lpstr>Art, DT and Food Technology</vt:lpstr>
      <vt:lpstr>Computing</vt:lpstr>
      <vt:lpstr>R.E.</vt:lpstr>
      <vt:lpstr>Other Foundation Subjects</vt:lpstr>
      <vt:lpstr>Communication with Parents</vt:lpstr>
      <vt:lpstr>Any 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back!</dc:title>
  <dc:creator>MR Henry</dc:creator>
  <cp:lastModifiedBy>Jelani Hinckson</cp:lastModifiedBy>
  <cp:revision>515</cp:revision>
  <dcterms:created xsi:type="dcterms:W3CDTF">2018-08-31T18:43:56Z</dcterms:created>
  <dcterms:modified xsi:type="dcterms:W3CDTF">2024-01-30T13:17:50Z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0x0101005A15F272A04F3C4AAD824D549BE5B228</vt:lpwstr>
  </property>
  <property fmtid="{D5CDD505-2E9C-101B-9397-08002B2CF9AE}" pid="3" name="MediaServiceImageTags">
    <vt:lpwstr/>
  </property>
</Properties>
</file>