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4"/>
  </p:sldMasterIdLst>
  <p:notesMasterIdLst>
    <p:notesMasterId r:id="rId21"/>
  </p:notesMasterIdLst>
  <p:sldIdLst>
    <p:sldId id="256" r:id="rId5"/>
    <p:sldId id="290" r:id="rId6"/>
    <p:sldId id="271" r:id="rId7"/>
    <p:sldId id="282" r:id="rId8"/>
    <p:sldId id="317" r:id="rId9"/>
    <p:sldId id="324" r:id="rId10"/>
    <p:sldId id="334" r:id="rId11"/>
    <p:sldId id="333" r:id="rId12"/>
    <p:sldId id="332" r:id="rId13"/>
    <p:sldId id="318" r:id="rId14"/>
    <p:sldId id="320" r:id="rId15"/>
    <p:sldId id="319" r:id="rId16"/>
    <p:sldId id="323" r:id="rId17"/>
    <p:sldId id="328" r:id="rId18"/>
    <p:sldId id="327" r:id="rId19"/>
    <p:sldId id="32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B03663-BFF1-C77F-1801-746397FEF64D}" v="2" dt="2023-05-02T11:23:24.5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s Bansal" userId="ba2557b8-8c7a-4ca3-9f81-737123f31e96" providerId="ADAL" clId="{C0E4B0B6-7777-1646-959B-04F029FA6E21}"/>
    <pc:docChg chg="modSld">
      <pc:chgData name="Mrs Bansal" userId="ba2557b8-8c7a-4ca3-9f81-737123f31e96" providerId="ADAL" clId="{C0E4B0B6-7777-1646-959B-04F029FA6E21}" dt="2023-04-08T08:29:52.862" v="43" actId="20577"/>
      <pc:docMkLst>
        <pc:docMk/>
      </pc:docMkLst>
      <pc:sldChg chg="modSp">
        <pc:chgData name="Mrs Bansal" userId="ba2557b8-8c7a-4ca3-9f81-737123f31e96" providerId="ADAL" clId="{C0E4B0B6-7777-1646-959B-04F029FA6E21}" dt="2023-04-08T08:27:00.455" v="1" actId="20577"/>
        <pc:sldMkLst>
          <pc:docMk/>
          <pc:sldMk cId="495087651" sldId="317"/>
        </pc:sldMkLst>
        <pc:spChg chg="mod">
          <ac:chgData name="Mrs Bansal" userId="ba2557b8-8c7a-4ca3-9f81-737123f31e96" providerId="ADAL" clId="{C0E4B0B6-7777-1646-959B-04F029FA6E21}" dt="2023-04-08T08:27:00.455" v="1" actId="20577"/>
          <ac:spMkLst>
            <pc:docMk/>
            <pc:sldMk cId="495087651" sldId="317"/>
            <ac:spMk id="3" creationId="{00000000-0000-0000-0000-000000000000}"/>
          </ac:spMkLst>
        </pc:spChg>
      </pc:sldChg>
      <pc:sldChg chg="modSp">
        <pc:chgData name="Mrs Bansal" userId="ba2557b8-8c7a-4ca3-9f81-737123f31e96" providerId="ADAL" clId="{C0E4B0B6-7777-1646-959B-04F029FA6E21}" dt="2023-04-08T08:29:52.862" v="43" actId="20577"/>
        <pc:sldMkLst>
          <pc:docMk/>
          <pc:sldMk cId="3472375550" sldId="327"/>
        </pc:sldMkLst>
        <pc:spChg chg="mod">
          <ac:chgData name="Mrs Bansal" userId="ba2557b8-8c7a-4ca3-9f81-737123f31e96" providerId="ADAL" clId="{C0E4B0B6-7777-1646-959B-04F029FA6E21}" dt="2023-04-08T08:29:52.862" v="43" actId="20577"/>
          <ac:spMkLst>
            <pc:docMk/>
            <pc:sldMk cId="3472375550" sldId="327"/>
            <ac:spMk id="3" creationId="{00000000-0000-0000-0000-000000000000}"/>
          </ac:spMkLst>
        </pc:spChg>
        <pc:picChg chg="mod">
          <ac:chgData name="Mrs Bansal" userId="ba2557b8-8c7a-4ca3-9f81-737123f31e96" providerId="ADAL" clId="{C0E4B0B6-7777-1646-959B-04F029FA6E21}" dt="2023-04-08T08:29:22.302" v="3" actId="1076"/>
          <ac:picMkLst>
            <pc:docMk/>
            <pc:sldMk cId="3472375550" sldId="327"/>
            <ac:picMk id="9" creationId="{77CA5EE0-A346-1449-98CF-5D5F0B0D904E}"/>
          </ac:picMkLst>
        </pc:picChg>
      </pc:sldChg>
    </pc:docChg>
  </pc:docChgLst>
  <pc:docChgLst>
    <pc:chgData name="Mrs Bansal" userId="ba2557b8-8c7a-4ca3-9f81-737123f31e96" providerId="ADAL" clId="{19CDB08B-428B-7C43-ADED-FF6F98478177}"/>
    <pc:docChg chg="custSel modSld">
      <pc:chgData name="Mrs Bansal" userId="ba2557b8-8c7a-4ca3-9f81-737123f31e96" providerId="ADAL" clId="{19CDB08B-428B-7C43-ADED-FF6F98478177}" dt="2023-04-02T09:05:25.238" v="74" actId="27636"/>
      <pc:docMkLst>
        <pc:docMk/>
      </pc:docMkLst>
      <pc:sldChg chg="modSp">
        <pc:chgData name="Mrs Bansal" userId="ba2557b8-8c7a-4ca3-9f81-737123f31e96" providerId="ADAL" clId="{19CDB08B-428B-7C43-ADED-FF6F98478177}" dt="2023-04-02T09:04:45.806" v="70" actId="20577"/>
        <pc:sldMkLst>
          <pc:docMk/>
          <pc:sldMk cId="3343766465" sldId="323"/>
        </pc:sldMkLst>
        <pc:spChg chg="mod">
          <ac:chgData name="Mrs Bansal" userId="ba2557b8-8c7a-4ca3-9f81-737123f31e96" providerId="ADAL" clId="{19CDB08B-428B-7C43-ADED-FF6F98478177}" dt="2023-04-02T09:04:45.806" v="70" actId="20577"/>
          <ac:spMkLst>
            <pc:docMk/>
            <pc:sldMk cId="3343766465" sldId="323"/>
            <ac:spMk id="3" creationId="{00000000-0000-0000-0000-000000000000}"/>
          </ac:spMkLst>
        </pc:spChg>
      </pc:sldChg>
      <pc:sldChg chg="delSp modSp">
        <pc:chgData name="Mrs Bansal" userId="ba2557b8-8c7a-4ca3-9f81-737123f31e96" providerId="ADAL" clId="{19CDB08B-428B-7C43-ADED-FF6F98478177}" dt="2023-04-02T09:05:25.238" v="74" actId="27636"/>
        <pc:sldMkLst>
          <pc:docMk/>
          <pc:sldMk cId="3472375550" sldId="327"/>
        </pc:sldMkLst>
        <pc:spChg chg="mod">
          <ac:chgData name="Mrs Bansal" userId="ba2557b8-8c7a-4ca3-9f81-737123f31e96" providerId="ADAL" clId="{19CDB08B-428B-7C43-ADED-FF6F98478177}" dt="2023-04-02T09:05:25.238" v="74" actId="27636"/>
          <ac:spMkLst>
            <pc:docMk/>
            <pc:sldMk cId="3472375550" sldId="327"/>
            <ac:spMk id="3" creationId="{00000000-0000-0000-0000-000000000000}"/>
          </ac:spMkLst>
        </pc:spChg>
        <pc:picChg chg="del">
          <ac:chgData name="Mrs Bansal" userId="ba2557b8-8c7a-4ca3-9f81-737123f31e96" providerId="ADAL" clId="{19CDB08B-428B-7C43-ADED-FF6F98478177}" dt="2023-04-02T09:05:14.104" v="71" actId="21"/>
          <ac:picMkLst>
            <pc:docMk/>
            <pc:sldMk cId="3472375550" sldId="327"/>
            <ac:picMk id="12" creationId="{766A41B7-B485-C44D-AD55-4E164E9FCC68}"/>
          </ac:picMkLst>
        </pc:picChg>
      </pc:sldChg>
      <pc:sldChg chg="modSp">
        <pc:chgData name="Mrs Bansal" userId="ba2557b8-8c7a-4ca3-9f81-737123f31e96" providerId="ADAL" clId="{19CDB08B-428B-7C43-ADED-FF6F98478177}" dt="2023-04-02T09:03:52.186" v="19" actId="20577"/>
        <pc:sldMkLst>
          <pc:docMk/>
          <pc:sldMk cId="2612572171" sldId="330"/>
        </pc:sldMkLst>
        <pc:spChg chg="mod">
          <ac:chgData name="Mrs Bansal" userId="ba2557b8-8c7a-4ca3-9f81-737123f31e96" providerId="ADAL" clId="{19CDB08B-428B-7C43-ADED-FF6F98478177}" dt="2023-04-02T09:03:52.186" v="19" actId="20577"/>
          <ac:spMkLst>
            <pc:docMk/>
            <pc:sldMk cId="2612572171" sldId="330"/>
            <ac:spMk id="3" creationId="{AF84308D-5E01-CF4A-9FF0-0CD04A54DFF7}"/>
          </ac:spMkLst>
        </pc:spChg>
      </pc:sldChg>
    </pc:docChg>
  </pc:docChgLst>
  <pc:docChgLst>
    <pc:chgData name="Mrs Bansal" userId="S::abansal@barleylane.redbridge.sch.uk::ba2557b8-8c7a-4ca3-9f81-737123f31e96" providerId="AD" clId="Web-{B4B03663-BFF1-C77F-1801-746397FEF64D}"/>
    <pc:docChg chg="modSld">
      <pc:chgData name="Mrs Bansal" userId="S::abansal@barleylane.redbridge.sch.uk::ba2557b8-8c7a-4ca3-9f81-737123f31e96" providerId="AD" clId="Web-{B4B03663-BFF1-C77F-1801-746397FEF64D}" dt="2023-05-02T11:23:23.787" v="0" actId="20577"/>
      <pc:docMkLst>
        <pc:docMk/>
      </pc:docMkLst>
      <pc:sldChg chg="modSp">
        <pc:chgData name="Mrs Bansal" userId="S::abansal@barleylane.redbridge.sch.uk::ba2557b8-8c7a-4ca3-9f81-737123f31e96" providerId="AD" clId="Web-{B4B03663-BFF1-C77F-1801-746397FEF64D}" dt="2023-05-02T11:23:23.787" v="0" actId="20577"/>
        <pc:sldMkLst>
          <pc:docMk/>
          <pc:sldMk cId="1143175447" sldId="256"/>
        </pc:sldMkLst>
        <pc:spChg chg="mod">
          <ac:chgData name="Mrs Bansal" userId="S::abansal@barleylane.redbridge.sch.uk::ba2557b8-8c7a-4ca3-9f81-737123f31e96" providerId="AD" clId="Web-{B4B03663-BFF1-C77F-1801-746397FEF64D}" dt="2023-05-02T11:23:23.787" v="0" actId="20577"/>
          <ac:spMkLst>
            <pc:docMk/>
            <pc:sldMk cId="1143175447" sldId="256"/>
            <ac:spMk id="13" creationId="{00000000-0000-0000-0000-000000000000}"/>
          </ac:spMkLst>
        </pc:spChg>
      </pc:sldChg>
    </pc:docChg>
  </pc:docChgLst>
  <pc:docChgLst>
    <pc:chgData name="Mrs Bansal" userId="ba2557b8-8c7a-4ca3-9f81-737123f31e96" providerId="ADAL" clId="{E900B0CE-23A0-C04B-B21F-F3A1B267EE96}"/>
    <pc:docChg chg="undo custSel modSld">
      <pc:chgData name="Mrs Bansal" userId="ba2557b8-8c7a-4ca3-9f81-737123f31e96" providerId="ADAL" clId="{E900B0CE-23A0-C04B-B21F-F3A1B267EE96}" dt="2023-04-30T07:55:19.543" v="61" actId="20577"/>
      <pc:docMkLst>
        <pc:docMk/>
      </pc:docMkLst>
      <pc:sldChg chg="modSp">
        <pc:chgData name="Mrs Bansal" userId="ba2557b8-8c7a-4ca3-9f81-737123f31e96" providerId="ADAL" clId="{E900B0CE-23A0-C04B-B21F-F3A1B267EE96}" dt="2023-04-30T07:55:19.543" v="61" actId="20577"/>
        <pc:sldMkLst>
          <pc:docMk/>
          <pc:sldMk cId="1683707652" sldId="319"/>
        </pc:sldMkLst>
        <pc:spChg chg="mod">
          <ac:chgData name="Mrs Bansal" userId="ba2557b8-8c7a-4ca3-9f81-737123f31e96" providerId="ADAL" clId="{E900B0CE-23A0-C04B-B21F-F3A1B267EE96}" dt="2023-04-30T07:55:19.543" v="61" actId="20577"/>
          <ac:spMkLst>
            <pc:docMk/>
            <pc:sldMk cId="1683707652" sldId="319"/>
            <ac:spMk id="3" creationId="{00000000-0000-0000-0000-000000000000}"/>
          </ac:spMkLst>
        </pc:spChg>
      </pc:sldChg>
      <pc:sldChg chg="modSp">
        <pc:chgData name="Mrs Bansal" userId="ba2557b8-8c7a-4ca3-9f81-737123f31e96" providerId="ADAL" clId="{E900B0CE-23A0-C04B-B21F-F3A1B267EE96}" dt="2023-04-30T07:54:07.813" v="22" actId="20577"/>
        <pc:sldMkLst>
          <pc:docMk/>
          <pc:sldMk cId="1632052373" sldId="332"/>
        </pc:sldMkLst>
        <pc:spChg chg="mod">
          <ac:chgData name="Mrs Bansal" userId="ba2557b8-8c7a-4ca3-9f81-737123f31e96" providerId="ADAL" clId="{E900B0CE-23A0-C04B-B21F-F3A1B267EE96}" dt="2023-04-30T07:54:07.813" v="22" actId="20577"/>
          <ac:spMkLst>
            <pc:docMk/>
            <pc:sldMk cId="1632052373" sldId="332"/>
            <ac:spMk id="3" creationId="{D196D86E-DBB2-724A-BB21-0E58D20EC670}"/>
          </ac:spMkLst>
        </pc:spChg>
      </pc:sldChg>
      <pc:sldChg chg="modSp">
        <pc:chgData name="Mrs Bansal" userId="ba2557b8-8c7a-4ca3-9f81-737123f31e96" providerId="ADAL" clId="{E900B0CE-23A0-C04B-B21F-F3A1B267EE96}" dt="2023-04-30T07:52:18.945" v="11" actId="20577"/>
        <pc:sldMkLst>
          <pc:docMk/>
          <pc:sldMk cId="2612572171" sldId="334"/>
        </pc:sldMkLst>
        <pc:spChg chg="mod">
          <ac:chgData name="Mrs Bansal" userId="ba2557b8-8c7a-4ca3-9f81-737123f31e96" providerId="ADAL" clId="{E900B0CE-23A0-C04B-B21F-F3A1B267EE96}" dt="2023-04-30T07:52:18.945" v="11" actId="20577"/>
          <ac:spMkLst>
            <pc:docMk/>
            <pc:sldMk cId="2612572171" sldId="334"/>
            <ac:spMk id="3" creationId="{AF84308D-5E01-CF4A-9FF0-0CD04A54DFF7}"/>
          </ac:spMkLst>
        </pc:spChg>
      </pc:sldChg>
    </pc:docChg>
  </pc:docChgLst>
  <pc:docChgLst>
    <pc:chgData name="Mrs Bansal" userId="ba2557b8-8c7a-4ca3-9f81-737123f31e96" providerId="ADAL" clId="{5A9AF5D2-7589-FC4A-AC31-C3E98BBDA746}"/>
    <pc:docChg chg="addSld delSld modSld sldOrd">
      <pc:chgData name="Mrs Bansal" userId="ba2557b8-8c7a-4ca3-9f81-737123f31e96" providerId="ADAL" clId="{5A9AF5D2-7589-FC4A-AC31-C3E98BBDA746}" dt="2023-04-02T09:08:44.712" v="47" actId="22"/>
      <pc:docMkLst>
        <pc:docMk/>
      </pc:docMkLst>
      <pc:sldChg chg="del">
        <pc:chgData name="Mrs Bansal" userId="ba2557b8-8c7a-4ca3-9f81-737123f31e96" providerId="ADAL" clId="{5A9AF5D2-7589-FC4A-AC31-C3E98BBDA746}" dt="2023-04-02T09:08:35.609" v="44" actId="21"/>
        <pc:sldMkLst>
          <pc:docMk/>
          <pc:sldMk cId="2612572171" sldId="330"/>
        </pc:sldMkLst>
      </pc:sldChg>
      <pc:sldChg chg="new del">
        <pc:chgData name="Mrs Bansal" userId="ba2557b8-8c7a-4ca3-9f81-737123f31e96" providerId="ADAL" clId="{5A9AF5D2-7589-FC4A-AC31-C3E98BBDA746}" dt="2023-04-02T09:06:55.659" v="2" actId="2696"/>
        <pc:sldMkLst>
          <pc:docMk/>
          <pc:sldMk cId="3730132264" sldId="331"/>
        </pc:sldMkLst>
      </pc:sldChg>
      <pc:sldChg chg="modSp add">
        <pc:chgData name="Mrs Bansal" userId="ba2557b8-8c7a-4ca3-9f81-737123f31e96" providerId="ADAL" clId="{5A9AF5D2-7589-FC4A-AC31-C3E98BBDA746}" dt="2023-04-02T09:07:13.839" v="41" actId="20577"/>
        <pc:sldMkLst>
          <pc:docMk/>
          <pc:sldMk cId="1632052373" sldId="332"/>
        </pc:sldMkLst>
        <pc:spChg chg="mod">
          <ac:chgData name="Mrs Bansal" userId="ba2557b8-8c7a-4ca3-9f81-737123f31e96" providerId="ADAL" clId="{5A9AF5D2-7589-FC4A-AC31-C3E98BBDA746}" dt="2023-04-02T09:07:13.839" v="41" actId="20577"/>
          <ac:spMkLst>
            <pc:docMk/>
            <pc:sldMk cId="1632052373" sldId="332"/>
            <ac:spMk id="3" creationId="{D196D86E-DBB2-724A-BB21-0E58D20EC670}"/>
          </ac:spMkLst>
        </pc:spChg>
      </pc:sldChg>
      <pc:sldChg chg="add ord">
        <pc:chgData name="Mrs Bansal" userId="ba2557b8-8c7a-4ca3-9f81-737123f31e96" providerId="ADAL" clId="{5A9AF5D2-7589-FC4A-AC31-C3E98BBDA746}" dt="2023-04-02T09:08:27.879" v="43" actId="1076"/>
        <pc:sldMkLst>
          <pc:docMk/>
          <pc:sldMk cId="2834238629" sldId="333"/>
        </pc:sldMkLst>
      </pc:sldChg>
      <pc:sldChg chg="add del">
        <pc:chgData name="Mrs Bansal" userId="ba2557b8-8c7a-4ca3-9f81-737123f31e96" providerId="ADAL" clId="{5A9AF5D2-7589-FC4A-AC31-C3E98BBDA746}" dt="2023-04-02T09:08:44.712" v="47" actId="22"/>
        <pc:sldMkLst>
          <pc:docMk/>
          <pc:sldMk cId="2612572171" sldId="33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31D3B0-241D-4E5F-BD18-FF34E1FA0A34}" type="datetimeFigureOut">
              <a:rPr lang="en-GB" smtClean="0"/>
              <a:t>23/04/2024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543821-5DB9-4AF2-86C6-D22CCEE25B15}" type="slidenum">
              <a:rPr lang="en-GB" smtClean="0"/>
              <a:t>‹#›</a:t>
            </a:fld>
            <a:endParaRPr lang="en-GB"/>
          </a:p>
        </p:txBody>
      </p:sp>
    </p:spTree>
    <p:extLst>
      <p:ext uri="{BB962C8B-B14F-4D97-AF65-F5344CB8AC3E}">
        <p14:creationId xmlns:p14="http://schemas.microsoft.com/office/powerpoint/2010/main" val="2729477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Office.Admin</a:t>
            </a:r>
            <a:r>
              <a:rPr lang="en-GB"/>
              <a:t>: sending out letters, building and analysing</a:t>
            </a:r>
            <a:r>
              <a:rPr lang="en-GB" baseline="0"/>
              <a:t> surveys, answering queries, advising </a:t>
            </a:r>
            <a:r>
              <a:rPr lang="en-GB" baseline="0" err="1"/>
              <a:t>ov</a:t>
            </a:r>
            <a:r>
              <a:rPr lang="en-GB" baseline="0"/>
              <a:t> </a:t>
            </a:r>
            <a:r>
              <a:rPr lang="en-GB" baseline="0" err="1"/>
              <a:t>everchanging</a:t>
            </a:r>
            <a:r>
              <a:rPr lang="en-GB" baseline="0"/>
              <a:t> guidance and answering emails and phone calls</a:t>
            </a:r>
          </a:p>
          <a:p>
            <a:r>
              <a:rPr lang="en-GB" baseline="0"/>
              <a:t>Premises staff: working tirelessly mornings, afternoons, evenings to create safe bubbles, signage, cleaning</a:t>
            </a:r>
          </a:p>
          <a:p>
            <a:r>
              <a:rPr lang="en-GB" baseline="0"/>
              <a:t>LTAs working via zoom with their children, taking resources home to prepare, joining in on zooms</a:t>
            </a:r>
          </a:p>
          <a:p>
            <a:r>
              <a:rPr lang="en-GB" baseline="0"/>
              <a:t>Catering staff: on furlough, Bal agreeing to come in</a:t>
            </a:r>
          </a:p>
          <a:p>
            <a:r>
              <a:rPr lang="en-GB"/>
              <a:t>Fellow SLT: managing remote</a:t>
            </a:r>
            <a:r>
              <a:rPr lang="en-GB" baseline="0"/>
              <a:t> learning, staff welfare, keeping up with guidance</a:t>
            </a:r>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4</a:t>
            </a:fld>
            <a:endParaRPr lang="en-GB"/>
          </a:p>
        </p:txBody>
      </p:sp>
    </p:spTree>
    <p:extLst>
      <p:ext uri="{BB962C8B-B14F-4D97-AF65-F5344CB8AC3E}">
        <p14:creationId xmlns:p14="http://schemas.microsoft.com/office/powerpoint/2010/main" val="4107025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5</a:t>
            </a:fld>
            <a:endParaRPr lang="en-GB"/>
          </a:p>
        </p:txBody>
      </p:sp>
    </p:spTree>
    <p:extLst>
      <p:ext uri="{BB962C8B-B14F-4D97-AF65-F5344CB8AC3E}">
        <p14:creationId xmlns:p14="http://schemas.microsoft.com/office/powerpoint/2010/main" val="3766973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8543821-5DB9-4AF2-86C6-D22CCEE25B15}" type="slidenum">
              <a:rPr lang="en-GB" smtClean="0"/>
              <a:t>6</a:t>
            </a:fld>
            <a:endParaRPr lang="en-GB"/>
          </a:p>
        </p:txBody>
      </p:sp>
    </p:spTree>
    <p:extLst>
      <p:ext uri="{BB962C8B-B14F-4D97-AF65-F5344CB8AC3E}">
        <p14:creationId xmlns:p14="http://schemas.microsoft.com/office/powerpoint/2010/main" val="851619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10</a:t>
            </a:fld>
            <a:endParaRPr lang="en-GB"/>
          </a:p>
        </p:txBody>
      </p:sp>
    </p:spTree>
    <p:extLst>
      <p:ext uri="{BB962C8B-B14F-4D97-AF65-F5344CB8AC3E}">
        <p14:creationId xmlns:p14="http://schemas.microsoft.com/office/powerpoint/2010/main" val="2467424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11</a:t>
            </a:fld>
            <a:endParaRPr lang="en-GB"/>
          </a:p>
        </p:txBody>
      </p:sp>
    </p:spTree>
    <p:extLst>
      <p:ext uri="{BB962C8B-B14F-4D97-AF65-F5344CB8AC3E}">
        <p14:creationId xmlns:p14="http://schemas.microsoft.com/office/powerpoint/2010/main" val="464740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12</a:t>
            </a:fld>
            <a:endParaRPr lang="en-GB"/>
          </a:p>
        </p:txBody>
      </p:sp>
    </p:spTree>
    <p:extLst>
      <p:ext uri="{BB962C8B-B14F-4D97-AF65-F5344CB8AC3E}">
        <p14:creationId xmlns:p14="http://schemas.microsoft.com/office/powerpoint/2010/main" val="4258274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13</a:t>
            </a:fld>
            <a:endParaRPr lang="en-GB"/>
          </a:p>
        </p:txBody>
      </p:sp>
    </p:spTree>
    <p:extLst>
      <p:ext uri="{BB962C8B-B14F-4D97-AF65-F5344CB8AC3E}">
        <p14:creationId xmlns:p14="http://schemas.microsoft.com/office/powerpoint/2010/main" val="4139717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Office.Admin</a:t>
            </a:r>
            <a:r>
              <a:rPr lang="en-GB"/>
              <a:t>: sending out letters, building and analysing</a:t>
            </a:r>
            <a:r>
              <a:rPr lang="en-GB" baseline="0"/>
              <a:t> surveys, answering queries, advising </a:t>
            </a:r>
            <a:r>
              <a:rPr lang="en-GB" baseline="0" err="1"/>
              <a:t>ov</a:t>
            </a:r>
            <a:r>
              <a:rPr lang="en-GB" baseline="0"/>
              <a:t> </a:t>
            </a:r>
            <a:r>
              <a:rPr lang="en-GB" baseline="0" err="1"/>
              <a:t>everchanging</a:t>
            </a:r>
            <a:r>
              <a:rPr lang="en-GB" baseline="0"/>
              <a:t> guidance and answering emails and phone calls</a:t>
            </a:r>
          </a:p>
          <a:p>
            <a:r>
              <a:rPr lang="en-GB" baseline="0"/>
              <a:t>Premises staff: working tirelessly mornings, afternoons, evenings to create safe bubbles, signage, cleaning</a:t>
            </a:r>
          </a:p>
          <a:p>
            <a:r>
              <a:rPr lang="en-GB" baseline="0"/>
              <a:t>LTAs working via zoom with their children, taking resources home to prepare, joining in on zooms</a:t>
            </a:r>
          </a:p>
          <a:p>
            <a:r>
              <a:rPr lang="en-GB" baseline="0"/>
              <a:t>Catering staff: on furlough, Bal agreeing to come in</a:t>
            </a:r>
          </a:p>
          <a:p>
            <a:r>
              <a:rPr lang="en-GB"/>
              <a:t>Fellow SLT: managing remote</a:t>
            </a:r>
            <a:r>
              <a:rPr lang="en-GB" baseline="0"/>
              <a:t> learning, staff welfare, keeping up with guidance</a:t>
            </a:r>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15</a:t>
            </a:fld>
            <a:endParaRPr lang="en-GB"/>
          </a:p>
        </p:txBody>
      </p:sp>
    </p:spTree>
    <p:extLst>
      <p:ext uri="{BB962C8B-B14F-4D97-AF65-F5344CB8AC3E}">
        <p14:creationId xmlns:p14="http://schemas.microsoft.com/office/powerpoint/2010/main" val="3346539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16</a:t>
            </a:fld>
            <a:endParaRPr lang="en-GB"/>
          </a:p>
        </p:txBody>
      </p:sp>
    </p:spTree>
    <p:extLst>
      <p:ext uri="{BB962C8B-B14F-4D97-AF65-F5344CB8AC3E}">
        <p14:creationId xmlns:p14="http://schemas.microsoft.com/office/powerpoint/2010/main" val="1926407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4/23/2024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4/23/2024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4/23/2024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4/23/2024</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4/23/2024</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4/23/2024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4/23/2024</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4/23/2024</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8.jpe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google.co.uk/url?sa=i&amp;url=https://www.gardenersworld.com/plants/plants-for-colour-in-every-month/&amp;psig=AOvVaw0RpDBeQmwqQ8oUjlttuw-a&amp;ust=1610903694966000&amp;source=images&amp;cd=vfe&amp;ved=0CAIQjRxqFwoTCJjKt4b6oO4CFQAAAAAdAAAAABAF" TargetMode="External"/><Relationship Id="rId5" Type="http://schemas.openxmlformats.org/officeDocument/2006/relationships/image" Target="../media/image19.png"/><Relationship Id="rId4" Type="http://schemas.openxmlformats.org/officeDocument/2006/relationships/image" Target="../media/image9.jpe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hyperlink" Target="http://www.barleylane.redbridge.sch.uk/curriculum/assessments-and-targets/our-curriculum/" TargetMode="External"/><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youtube.com/channel/UCP_FbjYUP_UtldV2K_-niWw/playlist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21" descr="New LB Redbridg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52429" y="5498696"/>
            <a:ext cx="126523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9177240" y="5267325"/>
            <a:ext cx="2958560" cy="806733"/>
            <a:chOff x="4251682" y="390740"/>
            <a:chExt cx="5864776" cy="1466194"/>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0264" y="390740"/>
              <a:ext cx="1466194" cy="1466194"/>
            </a:xfrm>
            <a:prstGeom prst="rect">
              <a:avLst/>
            </a:prstGeom>
            <a:ln w="12700">
              <a:solidFill>
                <a:schemeClr val="tx1"/>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1682" y="390740"/>
              <a:ext cx="1466194" cy="1466194"/>
            </a:xfrm>
            <a:prstGeom prst="rect">
              <a:avLst/>
            </a:prstGeom>
            <a:ln w="12700">
              <a:solidFill>
                <a:schemeClr val="tx1"/>
              </a:solidFill>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876" y="390740"/>
              <a:ext cx="1466194" cy="1466194"/>
            </a:xfrm>
            <a:prstGeom prst="rect">
              <a:avLst/>
            </a:prstGeom>
            <a:ln w="12700">
              <a:solidFill>
                <a:schemeClr val="tx1"/>
              </a:solidFill>
            </a:ln>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4362" y="390740"/>
              <a:ext cx="1485902" cy="1466194"/>
            </a:xfrm>
            <a:prstGeom prst="rect">
              <a:avLst/>
            </a:prstGeom>
            <a:ln w="12700">
              <a:solidFill>
                <a:schemeClr val="tx1"/>
              </a:solidFill>
            </a:ln>
          </p:spPr>
        </p:pic>
      </p:grpSp>
      <p:sp>
        <p:nvSpPr>
          <p:cNvPr id="13" name="Title 12"/>
          <p:cNvSpPr>
            <a:spLocks noGrp="1"/>
          </p:cNvSpPr>
          <p:nvPr>
            <p:ph type="ctrTitle"/>
          </p:nvPr>
        </p:nvSpPr>
        <p:spPr/>
        <p:txBody>
          <a:bodyPr anchor="t" anchorCtr="1">
            <a:normAutofit fontScale="90000"/>
          </a:bodyPr>
          <a:lstStyle/>
          <a:p>
            <a:pPr algn="ctr"/>
            <a:r>
              <a:rPr lang="en-GB" b="1" dirty="0">
                <a:solidFill>
                  <a:schemeClr val="bg1"/>
                </a:solidFill>
              </a:rPr>
              <a:t>Parent </a:t>
            </a:r>
            <a:br>
              <a:rPr lang="en-GB" b="1" dirty="0">
                <a:solidFill>
                  <a:schemeClr val="bg1"/>
                </a:solidFill>
              </a:rPr>
            </a:br>
            <a:r>
              <a:rPr lang="en-GB" b="1" dirty="0">
                <a:solidFill>
                  <a:schemeClr val="bg1"/>
                </a:solidFill>
              </a:rPr>
              <a:t>Curriculum </a:t>
            </a:r>
            <a:br>
              <a:rPr lang="en-GB" b="1" dirty="0">
                <a:solidFill>
                  <a:schemeClr val="bg1"/>
                </a:solidFill>
              </a:rPr>
            </a:br>
            <a:r>
              <a:rPr lang="en-GB" b="1" dirty="0">
                <a:solidFill>
                  <a:schemeClr val="bg1"/>
                </a:solidFill>
              </a:rPr>
              <a:t>Information</a:t>
            </a:r>
            <a:br>
              <a:rPr lang="en-GB" b="1" dirty="0">
                <a:solidFill>
                  <a:schemeClr val="bg1"/>
                </a:solidFill>
              </a:rPr>
            </a:br>
            <a:r>
              <a:rPr lang="en-GB" b="1" dirty="0">
                <a:solidFill>
                  <a:schemeClr val="bg1"/>
                </a:solidFill>
              </a:rPr>
              <a:t>Summer Term 2024</a:t>
            </a:r>
            <a:br>
              <a:rPr lang="en-GB" b="1" dirty="0"/>
            </a:br>
            <a:br>
              <a:rPr lang="en-GB" dirty="0"/>
            </a:br>
            <a:r>
              <a:rPr lang="en-GB" dirty="0">
                <a:solidFill>
                  <a:schemeClr val="tx1"/>
                </a:solidFill>
              </a:rPr>
              <a:t>Year 2 </a:t>
            </a:r>
          </a:p>
        </p:txBody>
      </p:sp>
      <p:sp>
        <p:nvSpPr>
          <p:cNvPr id="17" name="Title 1"/>
          <p:cNvSpPr txBox="1">
            <a:spLocks/>
          </p:cNvSpPr>
          <p:nvPr/>
        </p:nvSpPr>
        <p:spPr>
          <a:xfrm>
            <a:off x="1704865" y="1768115"/>
            <a:ext cx="7315200" cy="1721612"/>
          </a:xfrm>
          <a:prstGeom prst="rect">
            <a:avLst/>
          </a:prstGeom>
        </p:spPr>
        <p:txBody>
          <a:bodyPr vert="horz" lIns="91440" tIns="45720" rIns="91440" bIns="45720" rtlCol="0" anchor="b">
            <a:normAutofit fontScale="82500" lnSpcReduction="20000"/>
          </a:bodyPr>
          <a:lstStyle>
            <a:lvl1pPr algn="l" defTabSz="914400" rtl="0" eaLnBrk="1" latinLnBrk="0" hangingPunct="1">
              <a:lnSpc>
                <a:spcPct val="90000"/>
              </a:lnSpc>
              <a:spcBef>
                <a:spcPct val="0"/>
              </a:spcBef>
              <a:buNone/>
              <a:defRPr sz="5900" kern="1200" spc="-100" baseline="0">
                <a:solidFill>
                  <a:srgbClr val="FFFFFF"/>
                </a:solidFill>
                <a:latin typeface="+mj-lt"/>
                <a:ea typeface="+mj-ea"/>
                <a:cs typeface="+mj-cs"/>
              </a:defRPr>
            </a:lvl1pPr>
          </a:lstStyle>
          <a:p>
            <a:br>
              <a:rPr lang="en-GB"/>
            </a:br>
            <a:br>
              <a:rPr lang="en-GB"/>
            </a:br>
            <a:endParaRPr lang="en-GB"/>
          </a:p>
        </p:txBody>
      </p:sp>
      <p:sp>
        <p:nvSpPr>
          <p:cNvPr id="15" name="Rectangle 14"/>
          <p:cNvSpPr/>
          <p:nvPr/>
        </p:nvSpPr>
        <p:spPr>
          <a:xfrm>
            <a:off x="9340653" y="5182285"/>
            <a:ext cx="2795146" cy="861774"/>
          </a:xfrm>
          <a:prstGeom prst="rect">
            <a:avLst/>
          </a:prstGeom>
        </p:spPr>
        <p:txBody>
          <a:bodyPr wrap="square">
            <a:spAutoFit/>
          </a:bodyPr>
          <a:lstStyle/>
          <a:p>
            <a:pPr algn="ctr"/>
            <a:br>
              <a:rPr lang="en-GB" sz="2500"/>
            </a:br>
            <a:endParaRPr lang="en-GB" sz="2500"/>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7239" y="703357"/>
            <a:ext cx="3014761" cy="2786370"/>
          </a:xfrm>
          <a:prstGeom prst="rect">
            <a:avLst/>
          </a:prstGeom>
        </p:spPr>
      </p:pic>
      <p:pic>
        <p:nvPicPr>
          <p:cNvPr id="19" name="Picture 18"/>
          <p:cNvPicPr>
            <a:picLocks noChangeAspect="1"/>
          </p:cNvPicPr>
          <p:nvPr/>
        </p:nvPicPr>
        <p:blipFill>
          <a:blip r:embed="rId8"/>
          <a:stretch>
            <a:fillRect/>
          </a:stretch>
        </p:blipFill>
        <p:spPr>
          <a:xfrm>
            <a:off x="9177240" y="3489727"/>
            <a:ext cx="2958560" cy="1777598"/>
          </a:xfrm>
          <a:prstGeom prst="rect">
            <a:avLst/>
          </a:prstGeom>
          <a:ln>
            <a:solidFill>
              <a:schemeClr val="tx1"/>
            </a:solidFill>
          </a:ln>
        </p:spPr>
      </p:pic>
    </p:spTree>
    <p:extLst>
      <p:ext uri="{BB962C8B-B14F-4D97-AF65-F5344CB8AC3E}">
        <p14:creationId xmlns:p14="http://schemas.microsoft.com/office/powerpoint/2010/main" val="1143175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2" cy="2619488"/>
          </a:xfrm>
        </p:spPr>
        <p:txBody>
          <a:bodyPr/>
          <a:lstStyle/>
          <a:p>
            <a:r>
              <a:rPr lang="en-GB" b="1"/>
              <a:t>Maths</a:t>
            </a:r>
          </a:p>
        </p:txBody>
      </p:sp>
      <p:sp>
        <p:nvSpPr>
          <p:cNvPr id="3" name="Content Placeholder 2"/>
          <p:cNvSpPr>
            <a:spLocks noGrp="1"/>
          </p:cNvSpPr>
          <p:nvPr>
            <p:ph idx="1"/>
          </p:nvPr>
        </p:nvSpPr>
        <p:spPr/>
        <p:txBody>
          <a:bodyPr>
            <a:normAutofit fontScale="85000" lnSpcReduction="20000"/>
          </a:bodyPr>
          <a:lstStyle/>
          <a:p>
            <a:pPr marL="0" indent="0">
              <a:buNone/>
            </a:pPr>
            <a:r>
              <a:rPr lang="en-GB" dirty="0">
                <a:solidFill>
                  <a:schemeClr val="tx1"/>
                </a:solidFill>
                <a:ea typeface="+mn-lt"/>
                <a:cs typeface="+mn-lt"/>
              </a:rPr>
              <a:t>This term in Maths we will be working on various mathematical concepts . </a:t>
            </a:r>
          </a:p>
          <a:p>
            <a:pPr marL="0" indent="0">
              <a:buNone/>
            </a:pPr>
            <a:r>
              <a:rPr lang="en-GB" b="1" dirty="0">
                <a:solidFill>
                  <a:schemeClr val="tx1"/>
                </a:solidFill>
                <a:ea typeface="+mn-lt"/>
                <a:cs typeface="+mn-lt"/>
              </a:rPr>
              <a:t>The following topics will be covered this term-</a:t>
            </a:r>
          </a:p>
          <a:p>
            <a:pPr marL="342900" indent="-342900"/>
            <a:r>
              <a:rPr lang="en-GB" dirty="0">
                <a:solidFill>
                  <a:schemeClr val="tx1"/>
                </a:solidFill>
                <a:ea typeface="+mn-lt"/>
                <a:cs typeface="+mn-lt"/>
              </a:rPr>
              <a:t>Position and direction, particularly using vocabulary such as clockwise, anti clockwise, turn, left and right. </a:t>
            </a:r>
          </a:p>
          <a:p>
            <a:pPr marL="342900" indent="-342900"/>
            <a:r>
              <a:rPr lang="en-GB" dirty="0">
                <a:solidFill>
                  <a:schemeClr val="tx1"/>
                </a:solidFill>
                <a:ea typeface="+mn-lt"/>
                <a:cs typeface="+mn-lt"/>
              </a:rPr>
              <a:t>Measurement which will include measuring length and height, mass, capacity and temperature. Children will learn how to read varying scales using different measuring equipment and the correct units of measure. </a:t>
            </a:r>
          </a:p>
          <a:p>
            <a:pPr marL="342900" indent="-342900"/>
            <a:r>
              <a:rPr lang="en-GB" dirty="0">
                <a:solidFill>
                  <a:schemeClr val="tx1"/>
                </a:solidFill>
                <a:ea typeface="+mn-lt"/>
                <a:cs typeface="+mn-lt"/>
              </a:rPr>
              <a:t>Statistics, where children will collect, record and interpret data through tally charts and block graphs.  </a:t>
            </a:r>
          </a:p>
          <a:p>
            <a:pPr marL="342900" indent="-342900"/>
            <a:r>
              <a:rPr lang="en-GB" dirty="0">
                <a:solidFill>
                  <a:schemeClr val="tx1"/>
                </a:solidFill>
                <a:ea typeface="+mn-lt"/>
                <a:cs typeface="+mn-lt"/>
              </a:rPr>
              <a:t>Solving missing number calculations such as ___+ 15= 50, 35-___=23</a:t>
            </a:r>
          </a:p>
          <a:p>
            <a:pPr marL="342900" indent="-342900"/>
            <a:r>
              <a:rPr lang="en-GB" dirty="0">
                <a:solidFill>
                  <a:schemeClr val="tx1"/>
                </a:solidFill>
                <a:ea typeface="+mn-lt"/>
                <a:cs typeface="+mn-lt"/>
              </a:rPr>
              <a:t>Fractions, with a focus on equivalent fractions </a:t>
            </a:r>
          </a:p>
          <a:p>
            <a:pPr marL="342900" indent="-342900"/>
            <a:r>
              <a:rPr lang="en-GB" dirty="0">
                <a:solidFill>
                  <a:schemeClr val="tx1"/>
                </a:solidFill>
                <a:ea typeface="+mn-lt"/>
                <a:cs typeface="+mn-lt"/>
              </a:rPr>
              <a:t>In addition to this, we will revisit and recap on several topics including  place value, number sequences and efficient strategies to solve addition, subtraction, multiplication and division calculations. We will continue to practice recall of times table and division facts for the 2,5 and 10 times tables. </a:t>
            </a:r>
            <a:endParaRPr lang="en-GB" dirty="0">
              <a:solidFill>
                <a:schemeClr val="tx1"/>
              </a:solidFill>
            </a:endParaRPr>
          </a:p>
          <a:p>
            <a:pPr marL="342900" indent="-342900"/>
            <a:r>
              <a:rPr lang="en-GB" dirty="0">
                <a:solidFill>
                  <a:schemeClr val="tx1"/>
                </a:solidFill>
                <a:ea typeface="+mn-lt"/>
                <a:cs typeface="+mn-lt"/>
              </a:rPr>
              <a:t>Throughout each topic  children will be taught new vocabulary relating to the topic taught which they will be using when discussing mathematical concepts. Children will also be taught how to use and apply mathematical skills to mathematical reasoning problems. </a:t>
            </a:r>
          </a:p>
        </p:txBody>
      </p:sp>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9" name="Picture 8"/>
          <p:cNvPicPr>
            <a:picLocks noChangeAspect="1"/>
          </p:cNvPicPr>
          <p:nvPr/>
        </p:nvPicPr>
        <p:blipFill rotWithShape="1">
          <a:blip r:embed="rId5"/>
          <a:srcRect l="19504" t="3374" r="9142" b="11609"/>
          <a:stretch/>
        </p:blipFill>
        <p:spPr>
          <a:xfrm>
            <a:off x="180975" y="3743325"/>
            <a:ext cx="3165449" cy="2121524"/>
          </a:xfrm>
          <a:prstGeom prst="rect">
            <a:avLst/>
          </a:prstGeom>
          <a:noFill/>
          <a:ln>
            <a:solidFill>
              <a:schemeClr val="tx1"/>
            </a:solidFill>
          </a:ln>
        </p:spPr>
      </p:pic>
    </p:spTree>
    <p:extLst>
      <p:ext uri="{BB962C8B-B14F-4D97-AF65-F5344CB8AC3E}">
        <p14:creationId xmlns:p14="http://schemas.microsoft.com/office/powerpoint/2010/main" val="3522760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3086213"/>
          </a:xfrm>
        </p:spPr>
        <p:txBody>
          <a:bodyPr/>
          <a:lstStyle/>
          <a:p>
            <a:r>
              <a:rPr lang="en-GB" b="1"/>
              <a:t>Science</a:t>
            </a:r>
          </a:p>
        </p:txBody>
      </p:sp>
      <p:sp>
        <p:nvSpPr>
          <p:cNvPr id="3" name="Content Placeholder 2"/>
          <p:cNvSpPr>
            <a:spLocks noGrp="1"/>
          </p:cNvSpPr>
          <p:nvPr>
            <p:ph idx="1"/>
          </p:nvPr>
        </p:nvSpPr>
        <p:spPr>
          <a:xfrm>
            <a:off x="4300589" y="1123372"/>
            <a:ext cx="7157881" cy="4660093"/>
          </a:xfrm>
        </p:spPr>
        <p:txBody>
          <a:bodyPr vert="horz" lIns="91440" tIns="45720" rIns="91440" bIns="45720" rtlCol="0" anchor="ctr">
            <a:noAutofit/>
          </a:bodyPr>
          <a:lstStyle/>
          <a:p>
            <a:pPr marL="0" indent="0">
              <a:buNone/>
            </a:pPr>
            <a:r>
              <a:rPr lang="en-GB" sz="1100" dirty="0">
                <a:solidFill>
                  <a:schemeClr val="tx1"/>
                </a:solidFill>
                <a:ea typeface="+mn-lt"/>
                <a:cs typeface="+mn-lt"/>
              </a:rPr>
              <a:t>Science is taught weekly. </a:t>
            </a:r>
          </a:p>
          <a:p>
            <a:pPr marL="0" indent="0">
              <a:buNone/>
            </a:pPr>
            <a:r>
              <a:rPr lang="en-GB" sz="1100" dirty="0">
                <a:solidFill>
                  <a:schemeClr val="tx1"/>
                </a:solidFill>
                <a:ea typeface="+mn-lt"/>
                <a:cs typeface="+mn-lt"/>
              </a:rPr>
              <a:t>We will continue with our Science topic from last term – ‘</a:t>
            </a:r>
            <a:r>
              <a:rPr lang="en-GB" sz="1100" b="1" dirty="0">
                <a:solidFill>
                  <a:schemeClr val="tx1"/>
                </a:solidFill>
                <a:ea typeface="+mn-lt"/>
                <a:cs typeface="+mn-lt"/>
              </a:rPr>
              <a:t>Living things and their habitats’ </a:t>
            </a:r>
            <a:r>
              <a:rPr lang="en-GB" sz="1100" dirty="0">
                <a:solidFill>
                  <a:schemeClr val="tx1"/>
                </a:solidFill>
                <a:ea typeface="+mn-lt"/>
                <a:cs typeface="+mn-lt"/>
              </a:rPr>
              <a:t>and</a:t>
            </a:r>
            <a:r>
              <a:rPr lang="en-GB" sz="1100" b="1" dirty="0">
                <a:solidFill>
                  <a:schemeClr val="tx1"/>
                </a:solidFill>
                <a:ea typeface="+mn-lt"/>
                <a:cs typeface="+mn-lt"/>
              </a:rPr>
              <a:t>  </a:t>
            </a:r>
            <a:r>
              <a:rPr lang="en-GB" sz="1100" dirty="0">
                <a:solidFill>
                  <a:schemeClr val="tx1"/>
                </a:solidFill>
                <a:ea typeface="+mn-lt"/>
                <a:cs typeface="+mn-lt"/>
              </a:rPr>
              <a:t>our second topic will be ‘</a:t>
            </a:r>
            <a:r>
              <a:rPr lang="en-GB" sz="1100" b="1" dirty="0">
                <a:solidFill>
                  <a:schemeClr val="tx1"/>
                </a:solidFill>
                <a:ea typeface="+mn-lt"/>
                <a:cs typeface="+mn-lt"/>
              </a:rPr>
              <a:t>Animals including humans’.</a:t>
            </a:r>
            <a:br>
              <a:rPr lang="en-GB" sz="1100" dirty="0">
                <a:ea typeface="+mn-lt"/>
                <a:cs typeface="+mn-lt"/>
              </a:rPr>
            </a:br>
            <a:br>
              <a:rPr lang="en-GB" sz="1100" dirty="0">
                <a:ea typeface="+mn-lt"/>
                <a:cs typeface="+mn-lt"/>
              </a:rPr>
            </a:br>
            <a:r>
              <a:rPr lang="en-GB" sz="1100" dirty="0">
                <a:solidFill>
                  <a:schemeClr val="tx1"/>
                </a:solidFill>
                <a:ea typeface="+mn-lt"/>
                <a:cs typeface="+mn-lt"/>
              </a:rPr>
              <a:t>As part of our </a:t>
            </a:r>
            <a:r>
              <a:rPr lang="en-GB" sz="1100" b="1" dirty="0">
                <a:solidFill>
                  <a:schemeClr val="tx1"/>
                </a:solidFill>
                <a:ea typeface="+mn-lt"/>
                <a:cs typeface="+mn-lt"/>
              </a:rPr>
              <a:t>Living things and their habitats </a:t>
            </a:r>
            <a:r>
              <a:rPr lang="en-GB" sz="1100" dirty="0">
                <a:solidFill>
                  <a:schemeClr val="tx1"/>
                </a:solidFill>
                <a:ea typeface="+mn-lt"/>
                <a:cs typeface="+mn-lt"/>
              </a:rPr>
              <a:t>topic children will :</a:t>
            </a:r>
            <a:endParaRPr lang="en-GB" sz="1100" dirty="0">
              <a:solidFill>
                <a:schemeClr val="tx1"/>
              </a:solidFill>
            </a:endParaRPr>
          </a:p>
          <a:p>
            <a:pPr>
              <a:buFont typeface="Arial" panose="020B0604020202020204" pitchFamily="34" charset="0"/>
              <a:buChar char="•"/>
            </a:pPr>
            <a:r>
              <a:rPr lang="en-GB" sz="1100" dirty="0">
                <a:solidFill>
                  <a:schemeClr val="tx1"/>
                </a:solidFill>
                <a:ea typeface="+mn-lt"/>
                <a:cs typeface="+mn-lt"/>
              </a:rPr>
              <a:t>Identify plants and animals in habitats, including microhabitats</a:t>
            </a:r>
          </a:p>
          <a:p>
            <a:pPr>
              <a:buFont typeface="Arial" panose="020B0604020202020204" pitchFamily="34" charset="0"/>
              <a:buChar char="•"/>
            </a:pPr>
            <a:r>
              <a:rPr lang="en-GB" sz="1100" dirty="0">
                <a:solidFill>
                  <a:schemeClr val="tx1"/>
                </a:solidFill>
                <a:ea typeface="+mn-lt"/>
                <a:cs typeface="+mn-lt"/>
              </a:rPr>
              <a:t>Explore habitats and how they provide for different kinds of plants and animals</a:t>
            </a:r>
          </a:p>
          <a:p>
            <a:pPr>
              <a:buFont typeface="Arial" panose="020B0604020202020204" pitchFamily="34" charset="0"/>
              <a:buChar char="•"/>
            </a:pPr>
            <a:r>
              <a:rPr lang="en-GB" sz="1100" dirty="0">
                <a:solidFill>
                  <a:schemeClr val="tx1"/>
                </a:solidFill>
                <a:ea typeface="+mn-lt"/>
                <a:cs typeface="+mn-lt"/>
              </a:rPr>
              <a:t>Describe how animals obtain their food e.g. Food chains</a:t>
            </a:r>
          </a:p>
          <a:p>
            <a:pPr>
              <a:buFont typeface="Arial" panose="020B0604020202020204" pitchFamily="34" charset="0"/>
              <a:buChar char="•"/>
            </a:pPr>
            <a:r>
              <a:rPr lang="en-GB" sz="1100" dirty="0">
                <a:solidFill>
                  <a:schemeClr val="tx1"/>
                </a:solidFill>
                <a:ea typeface="+mn-lt"/>
                <a:cs typeface="+mn-lt"/>
              </a:rPr>
              <a:t>Identify and name different sources of food</a:t>
            </a:r>
          </a:p>
          <a:p>
            <a:pPr marL="0" indent="0">
              <a:buNone/>
            </a:pPr>
            <a:endParaRPr lang="en-GB" sz="1100" dirty="0">
              <a:solidFill>
                <a:schemeClr val="tx1"/>
              </a:solidFill>
              <a:ea typeface="+mn-lt"/>
              <a:cs typeface="+mn-lt"/>
            </a:endParaRPr>
          </a:p>
          <a:p>
            <a:pPr marL="0" indent="0">
              <a:buNone/>
            </a:pPr>
            <a:r>
              <a:rPr lang="en-GB" sz="1100" dirty="0">
                <a:solidFill>
                  <a:schemeClr val="tx1"/>
                </a:solidFill>
                <a:ea typeface="+mn-lt"/>
                <a:cs typeface="+mn-lt"/>
              </a:rPr>
              <a:t>As part of our topic  </a:t>
            </a:r>
            <a:r>
              <a:rPr lang="en-GB" sz="1100" b="1" dirty="0">
                <a:solidFill>
                  <a:schemeClr val="tx1"/>
                </a:solidFill>
                <a:ea typeface="+mn-lt"/>
                <a:cs typeface="+mn-lt"/>
              </a:rPr>
              <a:t>Animals including humans </a:t>
            </a:r>
            <a:r>
              <a:rPr lang="en-GB" sz="1100" dirty="0">
                <a:solidFill>
                  <a:schemeClr val="tx1"/>
                </a:solidFill>
                <a:ea typeface="+mn-lt"/>
                <a:cs typeface="+mn-lt"/>
              </a:rPr>
              <a:t>children will :</a:t>
            </a:r>
          </a:p>
          <a:p>
            <a:pPr>
              <a:buFont typeface="Arial" panose="020B0604020202020204" pitchFamily="34" charset="0"/>
              <a:buChar char="•"/>
            </a:pPr>
            <a:r>
              <a:rPr lang="en-GB" sz="1100" dirty="0">
                <a:solidFill>
                  <a:schemeClr val="tx1"/>
                </a:solidFill>
                <a:ea typeface="+mn-lt"/>
                <a:cs typeface="+mn-lt"/>
              </a:rPr>
              <a:t>Describe the importance for humans  of exercise, eating the right amounts of  different types of foods and hygiene. </a:t>
            </a:r>
          </a:p>
          <a:p>
            <a:pPr>
              <a:buFont typeface="Arial" panose="020B0604020202020204" pitchFamily="34" charset="0"/>
              <a:buChar char="•"/>
            </a:pPr>
            <a:r>
              <a:rPr lang="en-GB" sz="1100" dirty="0">
                <a:solidFill>
                  <a:schemeClr val="tx1"/>
                </a:solidFill>
                <a:ea typeface="+mn-lt"/>
                <a:cs typeface="+mn-lt"/>
              </a:rPr>
              <a:t>Find out and describe the basic needs of  animals, including humans for survival</a:t>
            </a:r>
          </a:p>
          <a:p>
            <a:pPr>
              <a:buFont typeface="Arial" panose="020B0604020202020204" pitchFamily="34" charset="0"/>
              <a:buChar char="•"/>
            </a:pPr>
            <a:r>
              <a:rPr lang="en-GB" sz="1100" dirty="0">
                <a:solidFill>
                  <a:schemeClr val="tx1"/>
                </a:solidFill>
                <a:ea typeface="+mn-lt"/>
                <a:cs typeface="+mn-lt"/>
              </a:rPr>
              <a:t>Notice animals have offspring which grow into adults </a:t>
            </a:r>
          </a:p>
          <a:p>
            <a:pPr>
              <a:buFont typeface="Arial" panose="020B0604020202020204" pitchFamily="34" charset="0"/>
              <a:buChar char="•"/>
            </a:pPr>
            <a:endParaRPr lang="en-GB" sz="1100" dirty="0">
              <a:solidFill>
                <a:schemeClr val="tx1"/>
              </a:solidFill>
              <a:ea typeface="+mn-lt"/>
              <a:cs typeface="+mn-lt"/>
            </a:endParaRPr>
          </a:p>
          <a:p>
            <a:pPr marL="0" indent="0">
              <a:buNone/>
            </a:pPr>
            <a:r>
              <a:rPr lang="en-GB" sz="1100" dirty="0">
                <a:solidFill>
                  <a:schemeClr val="tx1"/>
                </a:solidFill>
                <a:ea typeface="+mn-lt"/>
                <a:cs typeface="+mn-lt"/>
              </a:rPr>
              <a:t>Through these topics children will also develop scientific enquiry skills such as - </a:t>
            </a:r>
            <a:endParaRPr lang="en-GB" sz="1100" dirty="0">
              <a:solidFill>
                <a:schemeClr val="tx1"/>
              </a:solidFill>
            </a:endParaRPr>
          </a:p>
          <a:p>
            <a:pPr marL="342900" indent="-342900">
              <a:buFont typeface="Arial" pitchFamily="18" charset="2"/>
              <a:buChar char="•"/>
            </a:pPr>
            <a:r>
              <a:rPr lang="en-GB" sz="1100" dirty="0">
                <a:solidFill>
                  <a:schemeClr val="tx1"/>
                </a:solidFill>
                <a:ea typeface="+mn-lt"/>
                <a:cs typeface="+mn-lt"/>
              </a:rPr>
              <a:t>Asking  questions and suggesting ways to find things out</a:t>
            </a:r>
          </a:p>
          <a:p>
            <a:pPr marL="342900" indent="-342900">
              <a:buFont typeface="Arial" pitchFamily="18" charset="2"/>
              <a:buChar char="•"/>
            </a:pPr>
            <a:r>
              <a:rPr lang="en-GB" sz="1100" dirty="0">
                <a:solidFill>
                  <a:schemeClr val="tx1"/>
                </a:solidFill>
                <a:ea typeface="+mn-lt"/>
                <a:cs typeface="+mn-lt"/>
              </a:rPr>
              <a:t>Observing closely, using simple equipment </a:t>
            </a:r>
          </a:p>
          <a:p>
            <a:pPr marL="342900" indent="-342900">
              <a:buFont typeface="Arial" pitchFamily="18" charset="2"/>
              <a:buChar char="•"/>
            </a:pPr>
            <a:r>
              <a:rPr lang="en-GB" sz="1100" dirty="0">
                <a:solidFill>
                  <a:schemeClr val="tx1"/>
                </a:solidFill>
                <a:ea typeface="+mn-lt"/>
                <a:cs typeface="+mn-lt"/>
              </a:rPr>
              <a:t>Performing simple tests</a:t>
            </a:r>
            <a:endParaRPr lang="en-US" sz="1100">
              <a:solidFill>
                <a:schemeClr val="tx1"/>
              </a:solidFill>
              <a:ea typeface="+mn-lt"/>
              <a:cs typeface="+mn-lt"/>
            </a:endParaRPr>
          </a:p>
          <a:p>
            <a:pPr marL="342900" indent="-342900">
              <a:buFont typeface="Arial" pitchFamily="18" charset="2"/>
              <a:buChar char="•"/>
            </a:pPr>
            <a:r>
              <a:rPr lang="en-GB" sz="1100" dirty="0">
                <a:solidFill>
                  <a:schemeClr val="tx1"/>
                </a:solidFill>
                <a:ea typeface="+mn-lt"/>
                <a:cs typeface="+mn-lt"/>
              </a:rPr>
              <a:t>Gathering and recording data in different ways including making conclusions</a:t>
            </a:r>
            <a:endParaRPr lang="en-US" sz="1100">
              <a:solidFill>
                <a:schemeClr val="tx1"/>
              </a:solidFill>
              <a:ea typeface="+mn-lt"/>
              <a:cs typeface="+mn-lt"/>
            </a:endParaRPr>
          </a:p>
          <a:p>
            <a:pPr marL="342900" indent="-342900">
              <a:buFont typeface="Arial" pitchFamily="18" charset="2"/>
              <a:buChar char="•"/>
            </a:pPr>
            <a:r>
              <a:rPr lang="en-GB" sz="1100" dirty="0">
                <a:solidFill>
                  <a:schemeClr val="tx1"/>
                </a:solidFill>
                <a:ea typeface="+mn-lt"/>
                <a:cs typeface="+mn-lt"/>
              </a:rPr>
              <a:t>Using scientific vocabulary  correctly </a:t>
            </a:r>
          </a:p>
          <a:p>
            <a:pPr marL="342900" indent="-342900">
              <a:buFont typeface="Arial" pitchFamily="18" charset="2"/>
              <a:buChar char="•"/>
            </a:pPr>
            <a:r>
              <a:rPr lang="en-GB" sz="1100" dirty="0">
                <a:solidFill>
                  <a:schemeClr val="tx1"/>
                </a:solidFill>
                <a:ea typeface="+mn-lt"/>
                <a:cs typeface="+mn-lt"/>
              </a:rPr>
              <a:t>Using secondary sources to find information </a:t>
            </a:r>
          </a:p>
          <a:p>
            <a:pPr marL="342900" indent="-342900">
              <a:buFont typeface="Arial" pitchFamily="18" charset="2"/>
              <a:buChar char="•"/>
            </a:pPr>
            <a:r>
              <a:rPr lang="en-GB" sz="1100" dirty="0">
                <a:solidFill>
                  <a:schemeClr val="tx1"/>
                </a:solidFill>
              </a:rPr>
              <a:t>Discussing whether things happened as they expected</a:t>
            </a:r>
            <a:endParaRPr lang="en-US" sz="1100">
              <a:solidFill>
                <a:schemeClr val="tx1"/>
              </a:solidFill>
            </a:endParaRPr>
          </a:p>
        </p:txBody>
      </p:sp>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7" name="Picture 6"/>
          <p:cNvPicPr>
            <a:picLocks noChangeAspect="1"/>
          </p:cNvPicPr>
          <p:nvPr/>
        </p:nvPicPr>
        <p:blipFill>
          <a:blip r:embed="rId5"/>
          <a:stretch>
            <a:fillRect/>
          </a:stretch>
        </p:blipFill>
        <p:spPr>
          <a:xfrm>
            <a:off x="114300" y="3991219"/>
            <a:ext cx="3119431" cy="1733801"/>
          </a:xfrm>
          <a:prstGeom prst="rect">
            <a:avLst/>
          </a:prstGeom>
          <a:noFill/>
          <a:ln>
            <a:solidFill>
              <a:schemeClr val="tx1"/>
            </a:solidFill>
          </a:ln>
        </p:spPr>
      </p:pic>
      <p:pic>
        <p:nvPicPr>
          <p:cNvPr id="10" name="Picture 9" descr="Plants for Colour in Every Month - BBC Gardeners' World Magazine">
            <a:hlinkClick r:id="rId6" tgtFrame="&quot;_blank&quo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15109" y="864108"/>
            <a:ext cx="2077200" cy="1569485"/>
          </a:xfrm>
          <a:prstGeom prst="rect">
            <a:avLst/>
          </a:prstGeom>
          <a:noFill/>
          <a:ln>
            <a:noFill/>
          </a:ln>
        </p:spPr>
      </p:pic>
      <p:pic>
        <p:nvPicPr>
          <p:cNvPr id="13" name="Picture 12">
            <a:extLst>
              <a:ext uri="{FF2B5EF4-FFF2-40B4-BE49-F238E27FC236}">
                <a16:creationId xmlns:a16="http://schemas.microsoft.com/office/drawing/2014/main" id="{DCBD991A-37A8-4744-A72E-672123C1249A}"/>
              </a:ext>
            </a:extLst>
          </p:cNvPr>
          <p:cNvPicPr>
            <a:picLocks noChangeAspect="1"/>
          </p:cNvPicPr>
          <p:nvPr/>
        </p:nvPicPr>
        <p:blipFill>
          <a:blip r:embed="rId8"/>
          <a:stretch>
            <a:fillRect/>
          </a:stretch>
        </p:blipFill>
        <p:spPr>
          <a:xfrm>
            <a:off x="9232864" y="1713309"/>
            <a:ext cx="2347129" cy="1309756"/>
          </a:xfrm>
          <a:prstGeom prst="rect">
            <a:avLst/>
          </a:prstGeom>
        </p:spPr>
      </p:pic>
      <p:pic>
        <p:nvPicPr>
          <p:cNvPr id="16" name="Picture 15">
            <a:extLst>
              <a:ext uri="{FF2B5EF4-FFF2-40B4-BE49-F238E27FC236}">
                <a16:creationId xmlns:a16="http://schemas.microsoft.com/office/drawing/2014/main" id="{2F193FFC-7AF0-9F41-9956-4DD368676351}"/>
              </a:ext>
            </a:extLst>
          </p:cNvPr>
          <p:cNvPicPr>
            <a:picLocks noChangeAspect="1"/>
          </p:cNvPicPr>
          <p:nvPr/>
        </p:nvPicPr>
        <p:blipFill>
          <a:blip r:embed="rId9"/>
          <a:stretch>
            <a:fillRect/>
          </a:stretch>
        </p:blipFill>
        <p:spPr>
          <a:xfrm>
            <a:off x="9339331" y="4461264"/>
            <a:ext cx="2623658" cy="1311829"/>
          </a:xfrm>
          <a:prstGeom prst="rect">
            <a:avLst/>
          </a:prstGeom>
        </p:spPr>
      </p:pic>
    </p:spTree>
    <p:extLst>
      <p:ext uri="{BB962C8B-B14F-4D97-AF65-F5344CB8AC3E}">
        <p14:creationId xmlns:p14="http://schemas.microsoft.com/office/powerpoint/2010/main" val="3389051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2540737"/>
          </a:xfrm>
        </p:spPr>
        <p:txBody>
          <a:bodyPr/>
          <a:lstStyle/>
          <a:p>
            <a:r>
              <a:rPr lang="en-GB" b="1"/>
              <a:t>Foundation Subjects</a:t>
            </a:r>
          </a:p>
        </p:txBody>
      </p:sp>
      <p:sp>
        <p:nvSpPr>
          <p:cNvPr id="3" name="Content Placeholder 2"/>
          <p:cNvSpPr>
            <a:spLocks noGrp="1"/>
          </p:cNvSpPr>
          <p:nvPr>
            <p:ph idx="1"/>
          </p:nvPr>
        </p:nvSpPr>
        <p:spPr>
          <a:xfrm>
            <a:off x="3869268" y="371739"/>
            <a:ext cx="7315200" cy="5730240"/>
          </a:xfrm>
        </p:spPr>
        <p:txBody>
          <a:bodyPr>
            <a:normAutofit fontScale="77500" lnSpcReduction="20000"/>
          </a:bodyPr>
          <a:lstStyle/>
          <a:p>
            <a:pPr marL="0" indent="0">
              <a:lnSpc>
                <a:spcPct val="120000"/>
              </a:lnSpc>
              <a:spcBef>
                <a:spcPts val="0"/>
              </a:spcBef>
              <a:buNone/>
            </a:pPr>
            <a:r>
              <a:rPr lang="en-GB" b="1" dirty="0">
                <a:solidFill>
                  <a:schemeClr val="tx1"/>
                </a:solidFill>
              </a:rPr>
              <a:t>History and Geography</a:t>
            </a:r>
            <a:endParaRPr lang="en-US" dirty="0">
              <a:solidFill>
                <a:schemeClr val="tx1"/>
              </a:solidFill>
            </a:endParaRPr>
          </a:p>
          <a:p>
            <a:pPr>
              <a:lnSpc>
                <a:spcPct val="120000"/>
              </a:lnSpc>
              <a:spcBef>
                <a:spcPts val="0"/>
              </a:spcBef>
            </a:pPr>
            <a:r>
              <a:rPr lang="en-GB" dirty="0">
                <a:solidFill>
                  <a:schemeClr val="tx1"/>
                </a:solidFill>
                <a:ea typeface="+mn-lt"/>
                <a:cs typeface="+mn-lt"/>
              </a:rPr>
              <a:t>Exploring  and researching about Kenya</a:t>
            </a:r>
          </a:p>
          <a:p>
            <a:pPr>
              <a:lnSpc>
                <a:spcPct val="120000"/>
              </a:lnSpc>
              <a:spcBef>
                <a:spcPts val="0"/>
              </a:spcBef>
            </a:pPr>
            <a:r>
              <a:rPr lang="en-GB" dirty="0">
                <a:solidFill>
                  <a:schemeClr val="tx1"/>
                </a:solidFill>
                <a:ea typeface="+mn-lt"/>
                <a:cs typeface="+mn-lt"/>
              </a:rPr>
              <a:t>Revising continents and oceans and locating Kenya on a world map</a:t>
            </a:r>
          </a:p>
          <a:p>
            <a:pPr>
              <a:lnSpc>
                <a:spcPct val="120000"/>
              </a:lnSpc>
              <a:spcBef>
                <a:spcPts val="0"/>
              </a:spcBef>
            </a:pPr>
            <a:r>
              <a:rPr lang="en-GB" dirty="0">
                <a:solidFill>
                  <a:schemeClr val="tx1"/>
                </a:solidFill>
              </a:rPr>
              <a:t>The history of Kenya and significant people from the country </a:t>
            </a:r>
          </a:p>
          <a:p>
            <a:pPr>
              <a:lnSpc>
                <a:spcPct val="120000"/>
              </a:lnSpc>
              <a:spcBef>
                <a:spcPts val="0"/>
              </a:spcBef>
            </a:pPr>
            <a:r>
              <a:rPr lang="en-GB" dirty="0">
                <a:solidFill>
                  <a:schemeClr val="tx1"/>
                </a:solidFill>
                <a:ea typeface="+mn-lt"/>
                <a:cs typeface="+mn-lt"/>
              </a:rPr>
              <a:t>Researching about National parks in Kenya and in different countries </a:t>
            </a:r>
            <a:endParaRPr lang="en-GB" dirty="0">
              <a:solidFill>
                <a:schemeClr val="tx1"/>
              </a:solidFill>
            </a:endParaRPr>
          </a:p>
          <a:p>
            <a:pPr>
              <a:lnSpc>
                <a:spcPct val="120000"/>
              </a:lnSpc>
              <a:spcBef>
                <a:spcPts val="0"/>
              </a:spcBef>
            </a:pPr>
            <a:r>
              <a:rPr lang="en-GB" dirty="0">
                <a:solidFill>
                  <a:schemeClr val="tx1"/>
                </a:solidFill>
                <a:ea typeface="+mn-lt"/>
                <a:cs typeface="+mn-lt"/>
              </a:rPr>
              <a:t>Discovering African animals</a:t>
            </a:r>
            <a:endParaRPr lang="en-GB" dirty="0">
              <a:solidFill>
                <a:schemeClr val="tx1"/>
              </a:solidFill>
            </a:endParaRPr>
          </a:p>
          <a:p>
            <a:pPr>
              <a:lnSpc>
                <a:spcPct val="120000"/>
              </a:lnSpc>
              <a:spcBef>
                <a:spcPts val="0"/>
              </a:spcBef>
            </a:pPr>
            <a:r>
              <a:rPr lang="en-GB" dirty="0">
                <a:solidFill>
                  <a:schemeClr val="tx1"/>
                </a:solidFill>
                <a:ea typeface="+mn-lt"/>
                <a:cs typeface="+mn-lt"/>
              </a:rPr>
              <a:t>Exploring elements of Maasai life</a:t>
            </a:r>
            <a:endParaRPr lang="en-GB" dirty="0">
              <a:solidFill>
                <a:schemeClr val="tx1"/>
              </a:solidFill>
            </a:endParaRPr>
          </a:p>
          <a:p>
            <a:pPr>
              <a:lnSpc>
                <a:spcPct val="120000"/>
              </a:lnSpc>
              <a:spcBef>
                <a:spcPts val="0"/>
              </a:spcBef>
            </a:pPr>
            <a:r>
              <a:rPr lang="en-GB" dirty="0">
                <a:solidFill>
                  <a:schemeClr val="tx1"/>
                </a:solidFill>
                <a:ea typeface="+mn-lt"/>
                <a:cs typeface="+mn-lt"/>
              </a:rPr>
              <a:t>Comparing Kenya and the UK</a:t>
            </a:r>
            <a:endParaRPr lang="en-GB" dirty="0">
              <a:solidFill>
                <a:schemeClr val="tx1"/>
              </a:solidFill>
            </a:endParaRPr>
          </a:p>
          <a:p>
            <a:pPr marL="0" indent="0">
              <a:lnSpc>
                <a:spcPct val="120000"/>
              </a:lnSpc>
              <a:spcBef>
                <a:spcPts val="0"/>
              </a:spcBef>
              <a:buNone/>
            </a:pPr>
            <a:endParaRPr lang="en-GB" b="1" dirty="0">
              <a:solidFill>
                <a:schemeClr val="tx1"/>
              </a:solidFill>
            </a:endParaRPr>
          </a:p>
          <a:p>
            <a:pPr marL="0" indent="0">
              <a:lnSpc>
                <a:spcPct val="120000"/>
              </a:lnSpc>
              <a:spcBef>
                <a:spcPts val="0"/>
              </a:spcBef>
              <a:buNone/>
            </a:pPr>
            <a:r>
              <a:rPr lang="en-GB" b="1" dirty="0">
                <a:solidFill>
                  <a:schemeClr val="tx1"/>
                </a:solidFill>
              </a:rPr>
              <a:t>Art and DT</a:t>
            </a:r>
            <a:endParaRPr lang="en-GB" dirty="0">
              <a:solidFill>
                <a:schemeClr val="tx1"/>
              </a:solidFill>
            </a:endParaRPr>
          </a:p>
          <a:p>
            <a:pPr>
              <a:lnSpc>
                <a:spcPct val="120000"/>
              </a:lnSpc>
              <a:spcBef>
                <a:spcPts val="0"/>
              </a:spcBef>
            </a:pPr>
            <a:r>
              <a:rPr lang="en-GB" dirty="0">
                <a:solidFill>
                  <a:schemeClr val="tx1"/>
                </a:solidFill>
                <a:ea typeface="+mn-lt"/>
                <a:cs typeface="+mn-lt"/>
              </a:rPr>
              <a:t>Exploring African art and patterns </a:t>
            </a:r>
          </a:p>
          <a:p>
            <a:pPr>
              <a:lnSpc>
                <a:spcPct val="120000"/>
              </a:lnSpc>
              <a:spcBef>
                <a:spcPts val="0"/>
              </a:spcBef>
            </a:pPr>
            <a:r>
              <a:rPr lang="en-GB" dirty="0">
                <a:solidFill>
                  <a:schemeClr val="tx1"/>
                </a:solidFill>
                <a:ea typeface="+mn-lt"/>
                <a:cs typeface="+mn-lt"/>
              </a:rPr>
              <a:t>Exploring and discussing artists work–  Esther </a:t>
            </a:r>
            <a:r>
              <a:rPr lang="en-GB" dirty="0" err="1">
                <a:solidFill>
                  <a:schemeClr val="tx1"/>
                </a:solidFill>
                <a:ea typeface="+mn-lt"/>
                <a:cs typeface="+mn-lt"/>
              </a:rPr>
              <a:t>Mahlangu</a:t>
            </a:r>
            <a:r>
              <a:rPr lang="en-GB" dirty="0">
                <a:solidFill>
                  <a:schemeClr val="tx1"/>
                </a:solidFill>
                <a:ea typeface="+mn-lt"/>
                <a:cs typeface="+mn-lt"/>
              </a:rPr>
              <a:t> and Haider Ali </a:t>
            </a:r>
            <a:endParaRPr lang="en-GB" dirty="0">
              <a:solidFill>
                <a:schemeClr val="tx1"/>
              </a:solidFill>
            </a:endParaRPr>
          </a:p>
          <a:p>
            <a:pPr>
              <a:lnSpc>
                <a:spcPct val="120000"/>
              </a:lnSpc>
              <a:spcBef>
                <a:spcPts val="0"/>
              </a:spcBef>
            </a:pPr>
            <a:r>
              <a:rPr lang="en-GB" dirty="0">
                <a:solidFill>
                  <a:schemeClr val="tx1"/>
                </a:solidFill>
                <a:ea typeface="+mn-lt"/>
                <a:cs typeface="+mn-lt"/>
              </a:rPr>
              <a:t>Developing sketching skills inspired by an artist's work</a:t>
            </a:r>
            <a:endParaRPr lang="en-GB" dirty="0">
              <a:solidFill>
                <a:schemeClr val="tx1"/>
              </a:solidFill>
            </a:endParaRPr>
          </a:p>
          <a:p>
            <a:pPr>
              <a:lnSpc>
                <a:spcPct val="120000"/>
              </a:lnSpc>
              <a:spcBef>
                <a:spcPts val="0"/>
              </a:spcBef>
            </a:pPr>
            <a:r>
              <a:rPr lang="en-GB" dirty="0">
                <a:solidFill>
                  <a:schemeClr val="tx1"/>
                </a:solidFill>
                <a:ea typeface="+mn-lt"/>
                <a:cs typeface="+mn-lt"/>
              </a:rPr>
              <a:t>Experimenting with paint and create different tones </a:t>
            </a:r>
            <a:endParaRPr lang="en-GB" dirty="0">
              <a:solidFill>
                <a:schemeClr val="tx1"/>
              </a:solidFill>
            </a:endParaRPr>
          </a:p>
          <a:p>
            <a:pPr>
              <a:lnSpc>
                <a:spcPct val="120000"/>
              </a:lnSpc>
              <a:spcBef>
                <a:spcPts val="0"/>
              </a:spcBef>
            </a:pPr>
            <a:r>
              <a:rPr lang="en-GB" dirty="0">
                <a:solidFill>
                  <a:schemeClr val="tx1"/>
                </a:solidFill>
                <a:ea typeface="+mn-lt"/>
                <a:cs typeface="+mn-lt"/>
              </a:rPr>
              <a:t>Designing, making  and evaluating  our own vehicles </a:t>
            </a:r>
            <a:endParaRPr lang="en-GB" dirty="0">
              <a:solidFill>
                <a:schemeClr val="tx1"/>
              </a:solidFill>
            </a:endParaRPr>
          </a:p>
          <a:p>
            <a:pPr>
              <a:lnSpc>
                <a:spcPct val="120000"/>
              </a:lnSpc>
              <a:spcBef>
                <a:spcPts val="0"/>
              </a:spcBef>
            </a:pPr>
            <a:r>
              <a:rPr lang="en-GB" dirty="0">
                <a:solidFill>
                  <a:schemeClr val="tx1"/>
                </a:solidFill>
                <a:ea typeface="+mn-lt"/>
                <a:cs typeface="+mn-lt"/>
              </a:rPr>
              <a:t>Making smoothies   </a:t>
            </a:r>
            <a:endParaRPr lang="en-GB" dirty="0">
              <a:solidFill>
                <a:schemeClr val="tx1"/>
              </a:solidFill>
            </a:endParaRPr>
          </a:p>
          <a:p>
            <a:pPr marL="0" indent="0">
              <a:lnSpc>
                <a:spcPct val="120000"/>
              </a:lnSpc>
              <a:spcBef>
                <a:spcPts val="0"/>
              </a:spcBef>
              <a:buNone/>
            </a:pPr>
            <a:endParaRPr lang="en-GB" b="1" dirty="0">
              <a:solidFill>
                <a:schemeClr val="tx1"/>
              </a:solidFill>
            </a:endParaRPr>
          </a:p>
          <a:p>
            <a:pPr marL="0" indent="0">
              <a:lnSpc>
                <a:spcPct val="120000"/>
              </a:lnSpc>
              <a:spcBef>
                <a:spcPts val="0"/>
              </a:spcBef>
              <a:buNone/>
            </a:pPr>
            <a:r>
              <a:rPr lang="en-GB" b="1" dirty="0">
                <a:solidFill>
                  <a:schemeClr val="tx1"/>
                </a:solidFill>
              </a:rPr>
              <a:t>RE - </a:t>
            </a:r>
            <a:r>
              <a:rPr lang="en-GB" b="1" dirty="0">
                <a:solidFill>
                  <a:schemeClr val="tx1"/>
                </a:solidFill>
                <a:ea typeface="+mn-lt"/>
                <a:cs typeface="+mn-lt"/>
              </a:rPr>
              <a:t>In what ways is a Church and Mosque important to believers?</a:t>
            </a:r>
            <a:r>
              <a:rPr lang="en-GB" dirty="0">
                <a:solidFill>
                  <a:schemeClr val="tx1"/>
                </a:solidFill>
                <a:ea typeface="+mn-lt"/>
                <a:cs typeface="+mn-lt"/>
              </a:rPr>
              <a:t> </a:t>
            </a:r>
          </a:p>
          <a:p>
            <a:pPr>
              <a:lnSpc>
                <a:spcPct val="120000"/>
              </a:lnSpc>
              <a:spcBef>
                <a:spcPts val="0"/>
              </a:spcBef>
            </a:pPr>
            <a:r>
              <a:rPr lang="en-GB" dirty="0">
                <a:solidFill>
                  <a:schemeClr val="tx1"/>
                </a:solidFill>
                <a:ea typeface="+mn-lt"/>
                <a:cs typeface="+mn-lt"/>
              </a:rPr>
              <a:t>Identifying different symbols and artefacts</a:t>
            </a:r>
            <a:endParaRPr lang="en-GB" dirty="0">
              <a:solidFill>
                <a:schemeClr val="tx1"/>
              </a:solidFill>
            </a:endParaRPr>
          </a:p>
          <a:p>
            <a:pPr>
              <a:lnSpc>
                <a:spcPct val="120000"/>
              </a:lnSpc>
              <a:spcBef>
                <a:spcPts val="0"/>
              </a:spcBef>
            </a:pPr>
            <a:r>
              <a:rPr lang="en-GB" dirty="0">
                <a:solidFill>
                  <a:schemeClr val="tx1"/>
                </a:solidFill>
                <a:ea typeface="+mn-lt"/>
                <a:cs typeface="+mn-lt"/>
              </a:rPr>
              <a:t>Describing similarities and differences between ways in which people worship in a Mosque and in a Church</a:t>
            </a:r>
          </a:p>
          <a:p>
            <a:pPr>
              <a:lnSpc>
                <a:spcPct val="120000"/>
              </a:lnSpc>
              <a:spcBef>
                <a:spcPts val="0"/>
              </a:spcBef>
            </a:pPr>
            <a:r>
              <a:rPr lang="en-GB" dirty="0">
                <a:solidFill>
                  <a:schemeClr val="tx1"/>
                </a:solidFill>
                <a:ea typeface="+mn-lt"/>
                <a:cs typeface="+mn-lt"/>
              </a:rPr>
              <a:t>Reflecting on their own ideas about worship and prayer</a:t>
            </a:r>
          </a:p>
        </p:txBody>
      </p:sp>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1026" name="Picture 2" descr="Foundation Subjects | The Cathedral Catholic Primary School"/>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23" y="4089869"/>
            <a:ext cx="3368674" cy="1894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707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2919" y="1123837"/>
            <a:ext cx="2947482" cy="2540737"/>
          </a:xfrm>
        </p:spPr>
        <p:txBody>
          <a:bodyPr/>
          <a:lstStyle/>
          <a:p>
            <a:r>
              <a:rPr lang="en-GB" b="1" dirty="0"/>
              <a:t>Foundation Subjects</a:t>
            </a:r>
          </a:p>
        </p:txBody>
      </p:sp>
      <p:sp>
        <p:nvSpPr>
          <p:cNvPr id="3" name="Content Placeholder 2"/>
          <p:cNvSpPr>
            <a:spLocks noGrp="1"/>
          </p:cNvSpPr>
          <p:nvPr>
            <p:ph idx="1"/>
          </p:nvPr>
        </p:nvSpPr>
        <p:spPr>
          <a:xfrm>
            <a:off x="3869268" y="125554"/>
            <a:ext cx="7315200" cy="6421901"/>
          </a:xfrm>
        </p:spPr>
        <p:txBody>
          <a:bodyPr>
            <a:normAutofit fontScale="77500" lnSpcReduction="20000"/>
          </a:bodyPr>
          <a:lstStyle/>
          <a:p>
            <a:pPr marL="0" indent="0">
              <a:lnSpc>
                <a:spcPct val="110000"/>
              </a:lnSpc>
              <a:spcBef>
                <a:spcPts val="0"/>
              </a:spcBef>
              <a:buNone/>
            </a:pPr>
            <a:r>
              <a:rPr lang="en-GB" b="1" dirty="0">
                <a:solidFill>
                  <a:schemeClr val="tx1"/>
                </a:solidFill>
              </a:rPr>
              <a:t>Computing </a:t>
            </a:r>
            <a:br>
              <a:rPr lang="en-GB" b="1" dirty="0">
                <a:solidFill>
                  <a:schemeClr val="tx1"/>
                </a:solidFill>
              </a:rPr>
            </a:br>
            <a:r>
              <a:rPr lang="en-GB" b="1" u="sng" dirty="0">
                <a:solidFill>
                  <a:schemeClr val="tx1"/>
                </a:solidFill>
                <a:ea typeface="+mn-lt"/>
                <a:cs typeface="+mn-lt"/>
              </a:rPr>
              <a:t>Online Safety Units</a:t>
            </a:r>
            <a:br>
              <a:rPr lang="en-GB" b="1" u="sng" dirty="0">
                <a:solidFill>
                  <a:schemeClr val="tx1"/>
                </a:solidFill>
                <a:ea typeface="+mn-lt"/>
                <a:cs typeface="+mn-lt"/>
              </a:rPr>
            </a:br>
            <a:r>
              <a:rPr lang="en-GB" dirty="0">
                <a:solidFill>
                  <a:schemeClr val="tx1"/>
                </a:solidFill>
                <a:ea typeface="+mn-lt"/>
                <a:cs typeface="+mn-lt"/>
              </a:rPr>
              <a:t>We are online behaviour experts</a:t>
            </a:r>
            <a:br>
              <a:rPr lang="en-GB" dirty="0">
                <a:solidFill>
                  <a:schemeClr val="tx1"/>
                </a:solidFill>
                <a:ea typeface="+mn-lt"/>
                <a:cs typeface="+mn-lt"/>
              </a:rPr>
            </a:br>
            <a:r>
              <a:rPr lang="en-GB" dirty="0">
                <a:solidFill>
                  <a:schemeClr val="tx1"/>
                </a:solidFill>
                <a:ea typeface="+mn-lt"/>
                <a:cs typeface="+mn-lt"/>
              </a:rPr>
              <a:t>We are Game Raters</a:t>
            </a:r>
            <a:endParaRPr lang="en-GB" b="1" u="sng" dirty="0">
              <a:solidFill>
                <a:schemeClr val="tx1"/>
              </a:solidFill>
              <a:ea typeface="+mn-lt"/>
              <a:cs typeface="+mn-lt"/>
            </a:endParaRPr>
          </a:p>
          <a:p>
            <a:pPr>
              <a:buFont typeface="Arial" panose="020B0604020202020204" pitchFamily="34" charset="0"/>
              <a:buChar char="•"/>
            </a:pPr>
            <a:r>
              <a:rPr lang="en-GB" dirty="0">
                <a:solidFill>
                  <a:schemeClr val="tx1"/>
                </a:solidFill>
                <a:ea typeface="+mn-lt"/>
                <a:cs typeface="+mn-lt"/>
              </a:rPr>
              <a:t> We are safe researchers</a:t>
            </a:r>
            <a:br>
              <a:rPr lang="en-GB" dirty="0">
                <a:ea typeface="+mn-lt"/>
                <a:cs typeface="+mn-lt"/>
              </a:rPr>
            </a:br>
            <a:r>
              <a:rPr lang="en-GB" dirty="0">
                <a:solidFill>
                  <a:schemeClr val="tx1"/>
                </a:solidFill>
                <a:ea typeface="+mn-lt"/>
                <a:cs typeface="+mn-lt"/>
              </a:rPr>
              <a:t>Researching a topic.</a:t>
            </a:r>
            <a:endParaRPr lang="en-GB" dirty="0">
              <a:solidFill>
                <a:schemeClr val="tx1"/>
              </a:solidFill>
            </a:endParaRPr>
          </a:p>
          <a:p>
            <a:pPr>
              <a:buFont typeface="Arial" panose="020B0604020202020204" pitchFamily="34" charset="0"/>
              <a:buChar char="•"/>
            </a:pPr>
            <a:r>
              <a:rPr lang="en-GB" dirty="0">
                <a:solidFill>
                  <a:schemeClr val="tx1"/>
                </a:solidFill>
                <a:ea typeface="+mn-lt"/>
                <a:cs typeface="+mn-lt"/>
              </a:rPr>
              <a:t> We are animators </a:t>
            </a:r>
            <a:br>
              <a:rPr lang="en-GB" dirty="0">
                <a:ea typeface="+mn-lt"/>
                <a:cs typeface="+mn-lt"/>
              </a:rPr>
            </a:br>
            <a:r>
              <a:rPr lang="en-GB" dirty="0">
                <a:solidFill>
                  <a:schemeClr val="tx1"/>
                </a:solidFill>
                <a:ea typeface="+mn-lt"/>
                <a:cs typeface="+mn-lt"/>
              </a:rPr>
              <a:t>Creating a stop-motion animation.</a:t>
            </a:r>
            <a:br>
              <a:rPr lang="en-GB" dirty="0">
                <a:ea typeface="+mn-lt"/>
                <a:cs typeface="+mn-lt"/>
              </a:rPr>
            </a:br>
            <a:r>
              <a:rPr lang="en-GB" dirty="0">
                <a:solidFill>
                  <a:schemeClr val="tx1"/>
                </a:solidFill>
                <a:ea typeface="+mn-lt"/>
                <a:cs typeface="+mn-lt"/>
              </a:rPr>
              <a:t> </a:t>
            </a:r>
            <a:endParaRPr lang="en-GB" dirty="0">
              <a:solidFill>
                <a:schemeClr val="tx1"/>
              </a:solidFill>
            </a:endParaRPr>
          </a:p>
          <a:p>
            <a:pPr marL="0" indent="0">
              <a:lnSpc>
                <a:spcPct val="110000"/>
              </a:lnSpc>
              <a:spcBef>
                <a:spcPts val="0"/>
              </a:spcBef>
              <a:buNone/>
            </a:pPr>
            <a:r>
              <a:rPr lang="en-GB" b="1" dirty="0">
                <a:solidFill>
                  <a:schemeClr val="tx1"/>
                </a:solidFill>
              </a:rPr>
              <a:t>PE - </a:t>
            </a:r>
            <a:r>
              <a:rPr lang="en-GB" b="1" dirty="0">
                <a:solidFill>
                  <a:schemeClr val="tx1"/>
                </a:solidFill>
                <a:ea typeface="+mn-lt"/>
                <a:cs typeface="+mn-lt"/>
              </a:rPr>
              <a:t>Sports Day practice and Fundamentals</a:t>
            </a:r>
          </a:p>
          <a:p>
            <a:pPr>
              <a:lnSpc>
                <a:spcPct val="110000"/>
              </a:lnSpc>
              <a:spcBef>
                <a:spcPts val="0"/>
              </a:spcBef>
              <a:buFont typeface="Arial" panose="020B0604020202020204" pitchFamily="34" charset="0"/>
              <a:buChar char="•"/>
            </a:pPr>
            <a:r>
              <a:rPr lang="en-GB" dirty="0">
                <a:solidFill>
                  <a:schemeClr val="tx1"/>
                </a:solidFill>
                <a:ea typeface="+mn-lt"/>
                <a:cs typeface="+mn-lt"/>
              </a:rPr>
              <a:t>Practising kicking, throwing, passing, jumping, rolling, controlling, turn taking </a:t>
            </a:r>
          </a:p>
          <a:p>
            <a:pPr>
              <a:lnSpc>
                <a:spcPct val="110000"/>
              </a:lnSpc>
              <a:spcBef>
                <a:spcPts val="0"/>
              </a:spcBef>
              <a:buFont typeface="Arial" panose="020B0604020202020204" pitchFamily="34" charset="0"/>
              <a:buChar char="•"/>
            </a:pPr>
            <a:r>
              <a:rPr lang="en-GB" dirty="0">
                <a:solidFill>
                  <a:schemeClr val="tx1"/>
                </a:solidFill>
                <a:ea typeface="+mn-lt"/>
                <a:cs typeface="+mn-lt"/>
              </a:rPr>
              <a:t>Team games</a:t>
            </a:r>
          </a:p>
          <a:p>
            <a:pPr>
              <a:lnSpc>
                <a:spcPct val="110000"/>
              </a:lnSpc>
              <a:spcBef>
                <a:spcPts val="0"/>
              </a:spcBef>
              <a:buFont typeface="Arial" panose="020B0604020202020204" pitchFamily="34" charset="0"/>
              <a:buChar char="•"/>
            </a:pPr>
            <a:r>
              <a:rPr lang="en-GB" dirty="0">
                <a:solidFill>
                  <a:schemeClr val="tx1"/>
                </a:solidFill>
                <a:ea typeface="+mn-lt"/>
                <a:cs typeface="+mn-lt"/>
              </a:rPr>
              <a:t>Developing balance and coordination through gymnastics activities </a:t>
            </a:r>
            <a:endParaRPr lang="en-GB" dirty="0">
              <a:solidFill>
                <a:schemeClr val="tx1"/>
              </a:solidFill>
            </a:endParaRPr>
          </a:p>
          <a:p>
            <a:pPr marL="0" indent="0">
              <a:lnSpc>
                <a:spcPct val="110000"/>
              </a:lnSpc>
              <a:spcBef>
                <a:spcPts val="0"/>
              </a:spcBef>
              <a:buNone/>
            </a:pPr>
            <a:endParaRPr lang="en-GB" b="1" dirty="0">
              <a:solidFill>
                <a:schemeClr val="tx1"/>
              </a:solidFill>
            </a:endParaRPr>
          </a:p>
          <a:p>
            <a:pPr marL="0" indent="0">
              <a:lnSpc>
                <a:spcPct val="110000"/>
              </a:lnSpc>
              <a:spcBef>
                <a:spcPts val="0"/>
              </a:spcBef>
              <a:buNone/>
            </a:pPr>
            <a:r>
              <a:rPr lang="en-GB" b="1" dirty="0">
                <a:solidFill>
                  <a:schemeClr val="tx1"/>
                </a:solidFill>
              </a:rPr>
              <a:t>Music – Storytime and Animals</a:t>
            </a:r>
            <a:endParaRPr lang="en-GB" dirty="0">
              <a:solidFill>
                <a:schemeClr val="tx1"/>
              </a:solidFill>
              <a:ea typeface="+mn-lt"/>
              <a:cs typeface="+mn-lt"/>
            </a:endParaRPr>
          </a:p>
          <a:p>
            <a:pPr>
              <a:lnSpc>
                <a:spcPct val="110000"/>
              </a:lnSpc>
              <a:spcBef>
                <a:spcPts val="0"/>
              </a:spcBef>
            </a:pPr>
            <a:r>
              <a:rPr lang="en-GB" dirty="0">
                <a:solidFill>
                  <a:schemeClr val="tx1"/>
                </a:solidFill>
                <a:ea typeface="+mn-lt"/>
                <a:cs typeface="+mn-lt"/>
              </a:rPr>
              <a:t>Combining sounds to make musical effect </a:t>
            </a:r>
          </a:p>
          <a:p>
            <a:pPr>
              <a:lnSpc>
                <a:spcPct val="110000"/>
              </a:lnSpc>
              <a:spcBef>
                <a:spcPts val="0"/>
              </a:spcBef>
            </a:pPr>
            <a:r>
              <a:rPr lang="en-GB" dirty="0">
                <a:solidFill>
                  <a:schemeClr val="tx1"/>
                </a:solidFill>
                <a:ea typeface="+mn-lt"/>
                <a:cs typeface="+mn-lt"/>
              </a:rPr>
              <a:t>Identifying and responding to changes in pitch</a:t>
            </a:r>
          </a:p>
          <a:p>
            <a:pPr>
              <a:lnSpc>
                <a:spcPct val="110000"/>
              </a:lnSpc>
              <a:spcBef>
                <a:spcPts val="0"/>
              </a:spcBef>
            </a:pPr>
            <a:r>
              <a:rPr lang="en-GB" dirty="0">
                <a:solidFill>
                  <a:schemeClr val="tx1"/>
                </a:solidFill>
                <a:ea typeface="+mn-lt"/>
                <a:cs typeface="+mn-lt"/>
              </a:rPr>
              <a:t>Playing pitch lines on tuned percussion</a:t>
            </a:r>
          </a:p>
          <a:p>
            <a:pPr>
              <a:lnSpc>
                <a:spcPct val="110000"/>
              </a:lnSpc>
              <a:spcBef>
                <a:spcPts val="0"/>
              </a:spcBef>
            </a:pPr>
            <a:endParaRPr lang="en-GB" dirty="0">
              <a:solidFill>
                <a:schemeClr val="tx1"/>
              </a:solidFill>
              <a:ea typeface="+mn-lt"/>
              <a:cs typeface="+mn-lt"/>
            </a:endParaRPr>
          </a:p>
          <a:p>
            <a:pPr>
              <a:lnSpc>
                <a:spcPct val="110000"/>
              </a:lnSpc>
              <a:spcBef>
                <a:spcPts val="0"/>
              </a:spcBef>
            </a:pPr>
            <a:r>
              <a:rPr lang="en-GB" b="1" dirty="0">
                <a:solidFill>
                  <a:schemeClr val="tx1"/>
                </a:solidFill>
                <a:ea typeface="+mn-lt"/>
                <a:cs typeface="+mn-lt"/>
              </a:rPr>
              <a:t>Circle time/ PSHE – Relationships  </a:t>
            </a:r>
            <a:endParaRPr lang="en-US" dirty="0">
              <a:solidFill>
                <a:schemeClr val="tx1"/>
              </a:solidFill>
              <a:ea typeface="+mn-lt"/>
              <a:cs typeface="+mn-lt"/>
            </a:endParaRPr>
          </a:p>
          <a:p>
            <a:pPr>
              <a:lnSpc>
                <a:spcPct val="110000"/>
              </a:lnSpc>
              <a:spcBef>
                <a:spcPts val="0"/>
              </a:spcBef>
            </a:pPr>
            <a:r>
              <a:rPr lang="en-GB" dirty="0">
                <a:solidFill>
                  <a:schemeClr val="tx1"/>
                </a:solidFill>
                <a:ea typeface="+mn-lt"/>
                <a:cs typeface="+mn-lt"/>
              </a:rPr>
              <a:t>Recognising and sharing feelings </a:t>
            </a:r>
          </a:p>
          <a:p>
            <a:pPr>
              <a:lnSpc>
                <a:spcPct val="110000"/>
              </a:lnSpc>
              <a:spcBef>
                <a:spcPts val="0"/>
              </a:spcBef>
            </a:pPr>
            <a:r>
              <a:rPr lang="en-GB" dirty="0">
                <a:solidFill>
                  <a:schemeClr val="tx1"/>
                </a:solidFill>
                <a:ea typeface="+mn-lt"/>
                <a:cs typeface="+mn-lt"/>
              </a:rPr>
              <a:t>Different types of behaviour and how this can make others feel </a:t>
            </a:r>
          </a:p>
          <a:p>
            <a:pPr>
              <a:lnSpc>
                <a:spcPct val="110000"/>
              </a:lnSpc>
              <a:spcBef>
                <a:spcPts val="0"/>
              </a:spcBef>
            </a:pPr>
            <a:r>
              <a:rPr lang="en-GB" dirty="0">
                <a:solidFill>
                  <a:schemeClr val="tx1"/>
                </a:solidFill>
                <a:ea typeface="+mn-lt"/>
                <a:cs typeface="+mn-lt"/>
              </a:rPr>
              <a:t>Learn that our feelings may be hurt but we may be physically hurt </a:t>
            </a:r>
          </a:p>
          <a:p>
            <a:pPr>
              <a:lnSpc>
                <a:spcPct val="110000"/>
              </a:lnSpc>
              <a:spcBef>
                <a:spcPts val="0"/>
              </a:spcBef>
            </a:pPr>
            <a:r>
              <a:rPr lang="en-GB" dirty="0">
                <a:solidFill>
                  <a:schemeClr val="tx1"/>
                </a:solidFill>
                <a:ea typeface="+mn-lt"/>
                <a:cs typeface="+mn-lt"/>
              </a:rPr>
              <a:t>Listening  to others and playing co-operatively  </a:t>
            </a:r>
            <a:endParaRPr lang="en-US" dirty="0">
              <a:solidFill>
                <a:schemeClr val="tx1"/>
              </a:solidFill>
              <a:ea typeface="+mn-lt"/>
              <a:cs typeface="+mn-lt"/>
            </a:endParaRPr>
          </a:p>
          <a:p>
            <a:pPr>
              <a:lnSpc>
                <a:spcPct val="110000"/>
              </a:lnSpc>
              <a:spcBef>
                <a:spcPts val="0"/>
              </a:spcBef>
            </a:pPr>
            <a:r>
              <a:rPr lang="en-GB" dirty="0">
                <a:solidFill>
                  <a:schemeClr val="tx1"/>
                </a:solidFill>
                <a:ea typeface="+mn-lt"/>
                <a:cs typeface="+mn-lt"/>
              </a:rPr>
              <a:t>Exploring stereotypes </a:t>
            </a:r>
            <a:endParaRPr lang="en-US" dirty="0">
              <a:solidFill>
                <a:schemeClr val="tx1"/>
              </a:solidFill>
              <a:ea typeface="+mn-lt"/>
              <a:cs typeface="+mn-lt"/>
            </a:endParaRPr>
          </a:p>
          <a:p>
            <a:pPr>
              <a:lnSpc>
                <a:spcPct val="110000"/>
              </a:lnSpc>
              <a:spcBef>
                <a:spcPts val="0"/>
              </a:spcBef>
            </a:pPr>
            <a:r>
              <a:rPr lang="en-GB" dirty="0">
                <a:solidFill>
                  <a:schemeClr val="tx1"/>
                </a:solidFill>
                <a:ea typeface="+mn-lt"/>
                <a:cs typeface="+mn-lt"/>
              </a:rPr>
              <a:t>Understand that parts of our bodies that are covered are private. (using NSPCC PANTS resource)</a:t>
            </a:r>
            <a:endParaRPr lang="en-US" dirty="0">
              <a:solidFill>
                <a:schemeClr val="tx1"/>
              </a:solidFill>
              <a:ea typeface="+mn-lt"/>
              <a:cs typeface="+mn-lt"/>
            </a:endParaRPr>
          </a:p>
          <a:p>
            <a:pPr>
              <a:lnSpc>
                <a:spcPct val="110000"/>
              </a:lnSpc>
              <a:spcBef>
                <a:spcPts val="0"/>
              </a:spcBef>
            </a:pPr>
            <a:r>
              <a:rPr lang="en-GB" dirty="0">
                <a:solidFill>
                  <a:schemeClr val="tx1"/>
                </a:solidFill>
                <a:ea typeface="+mn-lt"/>
                <a:cs typeface="+mn-lt"/>
              </a:rPr>
              <a:t>Recognise that spending time with families is an important part of life</a:t>
            </a:r>
            <a:endParaRPr lang="en-GB" dirty="0">
              <a:solidFill>
                <a:schemeClr val="tx1"/>
              </a:solidFill>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1026" name="Picture 2" descr="Foundation Subjects | The Cathedral Catholic Primary School"/>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23" y="4089869"/>
            <a:ext cx="3368674" cy="1894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766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1995D-614B-3B41-BCCE-A69A9389FA56}"/>
              </a:ext>
            </a:extLst>
          </p:cNvPr>
          <p:cNvSpPr>
            <a:spLocks noGrp="1"/>
          </p:cNvSpPr>
          <p:nvPr>
            <p:ph type="title"/>
          </p:nvPr>
        </p:nvSpPr>
        <p:spPr/>
        <p:txBody>
          <a:bodyPr/>
          <a:lstStyle/>
          <a:p>
            <a:r>
              <a:rPr lang="en-GB" dirty="0"/>
              <a:t>End of key stage 1 assessments- SATS</a:t>
            </a:r>
            <a:endParaRPr lang="en-US" dirty="0"/>
          </a:p>
        </p:txBody>
      </p:sp>
      <p:sp>
        <p:nvSpPr>
          <p:cNvPr id="3" name="Content Placeholder 2">
            <a:extLst>
              <a:ext uri="{FF2B5EF4-FFF2-40B4-BE49-F238E27FC236}">
                <a16:creationId xmlns:a16="http://schemas.microsoft.com/office/drawing/2014/main" id="{94B13AF8-4528-C04B-8C11-BA60A3C2B469}"/>
              </a:ext>
            </a:extLst>
          </p:cNvPr>
          <p:cNvSpPr>
            <a:spLocks noGrp="1"/>
          </p:cNvSpPr>
          <p:nvPr>
            <p:ph idx="1"/>
          </p:nvPr>
        </p:nvSpPr>
        <p:spPr/>
        <p:txBody>
          <a:bodyPr/>
          <a:lstStyle/>
          <a:p>
            <a:r>
              <a:rPr lang="en-GB" dirty="0">
                <a:solidFill>
                  <a:schemeClr val="bg1">
                    <a:lumMod val="10000"/>
                  </a:schemeClr>
                </a:solidFill>
              </a:rPr>
              <a:t>End of key stage 1 assessments will take place in the month of May. This will include two reading comprehension papers, an arithmetic test and a maths reasoning paper.</a:t>
            </a:r>
          </a:p>
          <a:p>
            <a:r>
              <a:rPr lang="en-GB" dirty="0">
                <a:solidFill>
                  <a:schemeClr val="bg1">
                    <a:lumMod val="10000"/>
                  </a:schemeClr>
                </a:solidFill>
              </a:rPr>
              <a:t>These assessments are designed to inform our ongoing teacher assessments and will include areas of the reading and maths curriculum which children have been taught. </a:t>
            </a:r>
          </a:p>
          <a:p>
            <a:r>
              <a:rPr lang="en-GB" dirty="0">
                <a:solidFill>
                  <a:schemeClr val="bg1">
                    <a:lumMod val="10000"/>
                  </a:schemeClr>
                </a:solidFill>
              </a:rPr>
              <a:t>Children are familiar with the layout of the tests and are part of the class activities for the day. There are no strict time limits to the tests and children are given regular breaks.  </a:t>
            </a:r>
          </a:p>
          <a:p>
            <a:r>
              <a:rPr lang="en-GB" dirty="0">
                <a:solidFill>
                  <a:schemeClr val="bg1">
                    <a:lumMod val="10000"/>
                  </a:schemeClr>
                </a:solidFill>
              </a:rPr>
              <a:t>At the end of the term, you will receive your child’s assessment which is based on the class teachers assessments. </a:t>
            </a:r>
          </a:p>
          <a:p>
            <a:endParaRPr lang="en-GB" dirty="0">
              <a:solidFill>
                <a:schemeClr val="bg1">
                  <a:lumMod val="10000"/>
                </a:schemeClr>
              </a:solidFill>
            </a:endParaRPr>
          </a:p>
        </p:txBody>
      </p:sp>
    </p:spTree>
    <p:extLst>
      <p:ext uri="{BB962C8B-B14F-4D97-AF65-F5344CB8AC3E}">
        <p14:creationId xmlns:p14="http://schemas.microsoft.com/office/powerpoint/2010/main" val="509947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2" cy="2981438"/>
          </a:xfrm>
        </p:spPr>
        <p:txBody>
          <a:bodyPr>
            <a:normAutofit/>
          </a:bodyPr>
          <a:lstStyle/>
          <a:p>
            <a:r>
              <a:rPr lang="en-GB" sz="3200" b="1" dirty="0"/>
              <a:t>Homework </a:t>
            </a:r>
          </a:p>
        </p:txBody>
      </p:sp>
      <p:sp>
        <p:nvSpPr>
          <p:cNvPr id="3" name="Content Placeholder 2"/>
          <p:cNvSpPr>
            <a:spLocks noGrp="1"/>
          </p:cNvSpPr>
          <p:nvPr>
            <p:ph idx="1"/>
          </p:nvPr>
        </p:nvSpPr>
        <p:spPr/>
        <p:txBody>
          <a:bodyPr>
            <a:normAutofit fontScale="92500" lnSpcReduction="20000"/>
          </a:bodyPr>
          <a:lstStyle/>
          <a:p>
            <a:pPr marL="0" indent="0" algn="just">
              <a:buNone/>
            </a:pPr>
            <a:r>
              <a:rPr lang="en-GB" dirty="0">
                <a:solidFill>
                  <a:schemeClr val="bg1">
                    <a:lumMod val="10000"/>
                  </a:schemeClr>
                </a:solidFill>
              </a:rPr>
              <a:t>Homework is set every Friday on Purple Mash and should be completed by the following Wednesday. Homework activities may cover different subjects of the National Curriculum. These may be written, practical or creative tasks and some are to be completed in homework books. The activities set will help to consolidate learning in class that week or to familiarise children with the following week’s learning in class. </a:t>
            </a:r>
          </a:p>
          <a:p>
            <a:pPr marL="0" indent="0" algn="just">
              <a:buNone/>
            </a:pPr>
            <a:endParaRPr lang="en-GB" dirty="0">
              <a:solidFill>
                <a:schemeClr val="bg1">
                  <a:lumMod val="10000"/>
                </a:schemeClr>
              </a:solidFill>
            </a:endParaRPr>
          </a:p>
          <a:p>
            <a:pPr marL="0" indent="0" algn="just">
              <a:buNone/>
            </a:pPr>
            <a:endParaRPr lang="en-GB" dirty="0">
              <a:solidFill>
                <a:schemeClr val="bg1">
                  <a:lumMod val="10000"/>
                </a:schemeClr>
              </a:solidFill>
            </a:endParaRPr>
          </a:p>
          <a:p>
            <a:pPr marL="0" indent="0" algn="just">
              <a:buNone/>
            </a:pPr>
            <a:r>
              <a:rPr lang="en-GB" dirty="0">
                <a:solidFill>
                  <a:schemeClr val="bg1">
                    <a:lumMod val="10000"/>
                  </a:schemeClr>
                </a:solidFill>
              </a:rPr>
              <a:t>Homework also includes a weekly time to talk topic which is discussed further in class. Please spend some time discussing the topic, encouraging your child to speak in full clear sentences. </a:t>
            </a:r>
          </a:p>
          <a:p>
            <a:pPr marL="0" indent="0" algn="just">
              <a:buNone/>
            </a:pPr>
            <a:r>
              <a:rPr lang="en-GB" dirty="0">
                <a:solidFill>
                  <a:schemeClr val="bg1">
                    <a:lumMod val="10000"/>
                  </a:schemeClr>
                </a:solidFill>
              </a:rPr>
              <a:t>Spellings are uploaded on Purple Mash on </a:t>
            </a:r>
            <a:r>
              <a:rPr lang="en-GB">
                <a:solidFill>
                  <a:schemeClr val="bg1">
                    <a:lumMod val="10000"/>
                  </a:schemeClr>
                </a:solidFill>
              </a:rPr>
              <a:t>Friday and </a:t>
            </a:r>
            <a:r>
              <a:rPr lang="en-GB" dirty="0">
                <a:solidFill>
                  <a:schemeClr val="bg1">
                    <a:lumMod val="10000"/>
                  </a:schemeClr>
                </a:solidFill>
              </a:rPr>
              <a:t>spelling tests take place the following Thursday. Please help your child to practice reading and writing the words correctly. Writing sentences with the spellings can help to understand meanings of words too. Spelling sheets will give a brief outline of the following week’s English and Maths learning if you would like to explore the topics with your child at home.</a:t>
            </a:r>
          </a:p>
          <a:p>
            <a:pPr marL="0" indent="0" algn="just">
              <a:buNone/>
            </a:pPr>
            <a:r>
              <a:rPr lang="en-GB" dirty="0">
                <a:solidFill>
                  <a:schemeClr val="bg1">
                    <a:lumMod val="10000"/>
                  </a:schemeClr>
                </a:solidFill>
              </a:rPr>
              <a:t>Reading books are given throughout the week. Each week, your child will also be able to choose a book from the key stage 1 library and should be returned on their library day. </a:t>
            </a:r>
          </a:p>
        </p:txBody>
      </p:sp>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5" name="Picture 4"/>
          <p:cNvPicPr>
            <a:picLocks noChangeAspect="1"/>
          </p:cNvPicPr>
          <p:nvPr/>
        </p:nvPicPr>
        <p:blipFill rotWithShape="1">
          <a:blip r:embed="rId5"/>
          <a:srcRect r="20143" b="13486"/>
          <a:stretch/>
        </p:blipFill>
        <p:spPr>
          <a:xfrm>
            <a:off x="180976" y="4019550"/>
            <a:ext cx="3143249" cy="1915460"/>
          </a:xfrm>
          <a:prstGeom prst="rect">
            <a:avLst/>
          </a:prstGeom>
          <a:noFill/>
          <a:ln>
            <a:solidFill>
              <a:schemeClr val="tx1"/>
            </a:solidFill>
          </a:ln>
        </p:spPr>
      </p:pic>
      <p:pic>
        <p:nvPicPr>
          <p:cNvPr id="9" name="Picture 8">
            <a:extLst>
              <a:ext uri="{FF2B5EF4-FFF2-40B4-BE49-F238E27FC236}">
                <a16:creationId xmlns:a16="http://schemas.microsoft.com/office/drawing/2014/main" id="{77CA5EE0-A346-1449-98CF-5D5F0B0D904E}"/>
              </a:ext>
            </a:extLst>
          </p:cNvPr>
          <p:cNvPicPr>
            <a:picLocks noChangeAspect="1"/>
          </p:cNvPicPr>
          <p:nvPr/>
        </p:nvPicPr>
        <p:blipFill>
          <a:blip r:embed="rId6"/>
          <a:stretch>
            <a:fillRect/>
          </a:stretch>
        </p:blipFill>
        <p:spPr>
          <a:xfrm>
            <a:off x="6944784" y="2220965"/>
            <a:ext cx="1164167" cy="787184"/>
          </a:xfrm>
          <a:prstGeom prst="rect">
            <a:avLst/>
          </a:prstGeom>
        </p:spPr>
      </p:pic>
    </p:spTree>
    <p:extLst>
      <p:ext uri="{BB962C8B-B14F-4D97-AF65-F5344CB8AC3E}">
        <p14:creationId xmlns:p14="http://schemas.microsoft.com/office/powerpoint/2010/main" val="3472375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a:t>Communication with Parents</a:t>
            </a:r>
          </a:p>
        </p:txBody>
      </p:sp>
      <p:sp>
        <p:nvSpPr>
          <p:cNvPr id="3" name="Content Placeholder 2"/>
          <p:cNvSpPr>
            <a:spLocks noGrp="1"/>
          </p:cNvSpPr>
          <p:nvPr>
            <p:ph idx="1"/>
          </p:nvPr>
        </p:nvSpPr>
        <p:spPr>
          <a:xfrm>
            <a:off x="3733197" y="1645245"/>
            <a:ext cx="7315200" cy="5120640"/>
          </a:xfrm>
        </p:spPr>
        <p:txBody>
          <a:bodyPr>
            <a:noAutofit/>
          </a:bodyPr>
          <a:lstStyle/>
          <a:p>
            <a:pPr marL="0" indent="0">
              <a:buNone/>
            </a:pPr>
            <a:r>
              <a:rPr lang="en-GB" sz="1900" dirty="0">
                <a:solidFill>
                  <a:schemeClr val="tx1"/>
                </a:solidFill>
              </a:rPr>
              <a:t>Our Year 2 summer term topic web is available on the website as a reminder of our key subject topics. </a:t>
            </a:r>
          </a:p>
          <a:p>
            <a:pPr marL="0" indent="0">
              <a:buNone/>
            </a:pPr>
            <a:r>
              <a:rPr lang="en-GB" sz="1900" dirty="0">
                <a:solidFill>
                  <a:schemeClr val="tx1"/>
                </a:solidFill>
              </a:rPr>
              <a:t>If there are any queries regarding your child’s learning or other aspects , class teachers can be contacted after school.</a:t>
            </a:r>
          </a:p>
          <a:p>
            <a:pPr marL="0" indent="0">
              <a:buNone/>
            </a:pPr>
            <a:r>
              <a:rPr lang="en-GB" sz="1900" dirty="0">
                <a:solidFill>
                  <a:schemeClr val="tx1"/>
                </a:solidFill>
              </a:rPr>
              <a:t>If you require an extended conversation, please book a meeting with the class teacher.</a:t>
            </a:r>
          </a:p>
          <a:p>
            <a:pPr marL="0" indent="0">
              <a:buNone/>
            </a:pPr>
            <a:r>
              <a:rPr lang="en-GB" sz="1900" dirty="0">
                <a:solidFill>
                  <a:schemeClr val="tx1"/>
                </a:solidFill>
              </a:rPr>
              <a:t>There will be further communication later this term regarding events and key dates  </a:t>
            </a:r>
            <a:r>
              <a:rPr lang="en-GB" sz="1900" dirty="0" err="1">
                <a:solidFill>
                  <a:schemeClr val="tx1"/>
                </a:solidFill>
              </a:rPr>
              <a:t>e.g</a:t>
            </a:r>
            <a:r>
              <a:rPr lang="en-GB" sz="1900" dirty="0">
                <a:solidFill>
                  <a:schemeClr val="tx1"/>
                </a:solidFill>
              </a:rPr>
              <a:t>  final parent's evening.</a:t>
            </a:r>
          </a:p>
          <a:p>
            <a:pPr marL="0" indent="0">
              <a:buNone/>
            </a:pPr>
            <a:endParaRPr lang="en-GB" sz="1900" dirty="0">
              <a:solidFill>
                <a:schemeClr val="tx1"/>
              </a:solidFill>
            </a:endParaRPr>
          </a:p>
          <a:p>
            <a:pPr marL="0" indent="0">
              <a:buNone/>
            </a:pPr>
            <a:r>
              <a:rPr lang="en-GB" sz="1900" dirty="0">
                <a:solidFill>
                  <a:schemeClr val="tx1"/>
                </a:solidFill>
              </a:rPr>
              <a:t>Thank you for your continued support.</a:t>
            </a:r>
          </a:p>
          <a:p>
            <a:pPr marL="0" indent="0">
              <a:buNone/>
            </a:pPr>
            <a:endParaRPr lang="en-GB" sz="1900" dirty="0">
              <a:solidFill>
                <a:schemeClr val="tx1"/>
              </a:solidFill>
            </a:endParaRPr>
          </a:p>
          <a:p>
            <a:pPr marL="0" indent="0">
              <a:buNone/>
            </a:pPr>
            <a:endParaRPr lang="en-GB" sz="1900" dirty="0">
              <a:solidFill>
                <a:schemeClr val="tx1"/>
              </a:solidFill>
            </a:endParaRPr>
          </a:p>
          <a:p>
            <a:pPr marL="0" indent="0">
              <a:buNone/>
            </a:pPr>
            <a:endParaRPr lang="en-GB" sz="1600" b="1" dirty="0">
              <a:solidFill>
                <a:schemeClr val="tx1"/>
              </a:solidFill>
            </a:endParaRPr>
          </a:p>
          <a:p>
            <a:pPr marL="0" indent="0">
              <a:buNone/>
            </a:pPr>
            <a:endParaRPr lang="en-GB" sz="1600" b="1" dirty="0">
              <a:solidFill>
                <a:schemeClr val="tx1"/>
              </a:solidFill>
            </a:endParaRPr>
          </a:p>
          <a:p>
            <a:pPr marL="0" indent="0">
              <a:buNone/>
            </a:pPr>
            <a:r>
              <a:rPr lang="en-GB" sz="1600" b="1" dirty="0">
                <a:solidFill>
                  <a:schemeClr val="tx1"/>
                </a:solidFill>
              </a:rPr>
              <a:t>. </a:t>
            </a:r>
          </a:p>
          <a:p>
            <a:pPr marL="0" indent="0">
              <a:buNone/>
            </a:pPr>
            <a:endParaRPr lang="en-GB" sz="1600" b="1" dirty="0">
              <a:solidFill>
                <a:schemeClr val="tx1"/>
              </a:solidFill>
            </a:endParaRPr>
          </a:p>
        </p:txBody>
      </p:sp>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7" name="Picture 2" descr="Social Distancing Primary School Signs and Dividers - Sussex Signs"/>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878" y="4936503"/>
            <a:ext cx="2693564" cy="1048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9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2" cy="3812666"/>
          </a:xfrm>
        </p:spPr>
        <p:txBody>
          <a:bodyPr/>
          <a:lstStyle/>
          <a:p>
            <a:r>
              <a:rPr lang="en-GB" b="1"/>
              <a:t>School Vision and Motto</a:t>
            </a:r>
          </a:p>
        </p:txBody>
      </p:sp>
      <p:sp>
        <p:nvSpPr>
          <p:cNvPr id="3" name="Content Placeholder 2"/>
          <p:cNvSpPr>
            <a:spLocks noGrp="1"/>
          </p:cNvSpPr>
          <p:nvPr>
            <p:ph idx="1"/>
          </p:nvPr>
        </p:nvSpPr>
        <p:spPr/>
        <p:txBody>
          <a:bodyPr anchor="t"/>
          <a:lstStyle/>
          <a:p>
            <a:pPr marL="0" indent="0" algn="ctr">
              <a:buNone/>
            </a:pPr>
            <a:r>
              <a:rPr lang="en-US">
                <a:solidFill>
                  <a:schemeClr val="tx1"/>
                </a:solidFill>
              </a:rPr>
              <a:t>At Barley Lane Primary School it is important that we all work together to ensure that everyone feels happy, safe and ready to learn. </a:t>
            </a:r>
          </a:p>
          <a:p>
            <a:pPr marL="0" indent="0" algn="ctr">
              <a:buNone/>
            </a:pPr>
            <a:endParaRPr lang="en-US" b="1" u="sng">
              <a:solidFill>
                <a:schemeClr val="tx1"/>
              </a:solidFill>
            </a:endParaRPr>
          </a:p>
          <a:p>
            <a:pPr marL="0" indent="0" algn="ctr">
              <a:buNone/>
            </a:pPr>
            <a:r>
              <a:rPr lang="en-US" b="1" u="sng">
                <a:solidFill>
                  <a:schemeClr val="tx1"/>
                </a:solidFill>
              </a:rPr>
              <a:t>Our School Motto</a:t>
            </a:r>
            <a:endParaRPr lang="en-GB">
              <a:solidFill>
                <a:schemeClr val="tx1"/>
              </a:solidFill>
            </a:endParaRPr>
          </a:p>
          <a:p>
            <a:pPr marL="0" indent="0" algn="ctr">
              <a:buNone/>
            </a:pPr>
            <a:r>
              <a:rPr lang="en-US" sz="4000">
                <a:solidFill>
                  <a:schemeClr val="tx1"/>
                </a:solidFill>
              </a:rPr>
              <a:t>B</a:t>
            </a:r>
            <a:r>
              <a:rPr lang="en-US">
                <a:solidFill>
                  <a:schemeClr val="tx1"/>
                </a:solidFill>
              </a:rPr>
              <a:t>elieve in yourself, </a:t>
            </a:r>
            <a:r>
              <a:rPr lang="en-US" sz="4000">
                <a:solidFill>
                  <a:schemeClr val="tx1"/>
                </a:solidFill>
              </a:rPr>
              <a:t>L</a:t>
            </a:r>
            <a:r>
              <a:rPr lang="en-US">
                <a:solidFill>
                  <a:schemeClr val="tx1"/>
                </a:solidFill>
              </a:rPr>
              <a:t>earn together,</a:t>
            </a:r>
            <a:r>
              <a:rPr lang="en-US" sz="4000">
                <a:solidFill>
                  <a:schemeClr val="tx1"/>
                </a:solidFill>
              </a:rPr>
              <a:t> P</a:t>
            </a:r>
            <a:r>
              <a:rPr lang="en-US">
                <a:solidFill>
                  <a:schemeClr val="tx1"/>
                </a:solidFill>
              </a:rPr>
              <a:t>ersevere</a:t>
            </a:r>
            <a:r>
              <a:rPr lang="en-US" sz="4000">
                <a:solidFill>
                  <a:schemeClr val="tx1"/>
                </a:solidFill>
              </a:rPr>
              <a:t> </a:t>
            </a:r>
            <a:r>
              <a:rPr lang="en-US">
                <a:solidFill>
                  <a:schemeClr val="tx1"/>
                </a:solidFill>
              </a:rPr>
              <a:t>and </a:t>
            </a:r>
            <a:r>
              <a:rPr lang="en-US" sz="4000">
                <a:solidFill>
                  <a:schemeClr val="tx1"/>
                </a:solidFill>
              </a:rPr>
              <a:t>S</a:t>
            </a:r>
            <a:r>
              <a:rPr lang="en-US">
                <a:solidFill>
                  <a:schemeClr val="tx1"/>
                </a:solidFill>
              </a:rPr>
              <a:t>ucceed</a:t>
            </a:r>
            <a:endParaRPr lang="en-GB">
              <a:solidFill>
                <a:schemeClr val="tx1"/>
              </a:solidFill>
            </a:endParaRPr>
          </a:p>
          <a:p>
            <a:pPr algn="ctr"/>
            <a:endParaRPr lang="en-US">
              <a:solidFill>
                <a:schemeClr val="tx1"/>
              </a:solidFill>
            </a:endParaRPr>
          </a:p>
        </p:txBody>
      </p:sp>
      <p:pic>
        <p:nvPicPr>
          <p:cNvPr id="4" name="Picture 2" descr="Final Letterhead 1"/>
          <p:cNvPicPr>
            <a:picLocks noChangeAspect="1" noChangeArrowheads="1"/>
          </p:cNvPicPr>
          <p:nvPr/>
        </p:nvPicPr>
        <p:blipFill rotWithShape="1">
          <a:blip r:embed="rId2">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3074" name="Picture 2" descr="long board 1000x8800mm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2469" y="4737100"/>
            <a:ext cx="7283824" cy="825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ocial Distancing Primary School Signs and Dividers - Sussex Signs"/>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878" y="4936503"/>
            <a:ext cx="2693564" cy="1048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780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2" cy="3008430"/>
          </a:xfrm>
        </p:spPr>
        <p:txBody>
          <a:bodyPr/>
          <a:lstStyle/>
          <a:p>
            <a:r>
              <a:rPr lang="en-GB" b="1" dirty="0"/>
              <a:t> </a:t>
            </a:r>
            <a:br>
              <a:rPr lang="en-GB" b="1" dirty="0"/>
            </a:br>
            <a:r>
              <a:rPr lang="en-GB" b="1" dirty="0"/>
              <a:t>Outline</a:t>
            </a:r>
          </a:p>
        </p:txBody>
      </p:sp>
      <p:pic>
        <p:nvPicPr>
          <p:cNvPr id="4" name="Picture 2" descr="Final Letterhead 1"/>
          <p:cNvPicPr>
            <a:picLocks noChangeAspect="1" noChangeArrowheads="1"/>
          </p:cNvPicPr>
          <p:nvPr/>
        </p:nvPicPr>
        <p:blipFill rotWithShape="1">
          <a:blip r:embed="rId2">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3155" t="31442" r="33154" b="16196"/>
          <a:stretch/>
        </p:blipFill>
        <p:spPr>
          <a:xfrm>
            <a:off x="10772775" y="246151"/>
            <a:ext cx="848951" cy="931488"/>
          </a:xfrm>
          <a:prstGeom prst="rect">
            <a:avLst/>
          </a:prstGeom>
        </p:spPr>
      </p:pic>
      <p:sp>
        <p:nvSpPr>
          <p:cNvPr id="5" name="Content Placeholder 4"/>
          <p:cNvSpPr>
            <a:spLocks noGrp="1"/>
          </p:cNvSpPr>
          <p:nvPr>
            <p:ph idx="1"/>
          </p:nvPr>
        </p:nvSpPr>
        <p:spPr/>
        <p:txBody>
          <a:bodyPr/>
          <a:lstStyle/>
          <a:p>
            <a:pPr marL="0" indent="0">
              <a:buNone/>
            </a:pPr>
            <a:endParaRPr lang="en-GB" dirty="0">
              <a:solidFill>
                <a:schemeClr val="tx1"/>
              </a:solidFill>
            </a:endParaRPr>
          </a:p>
          <a:p>
            <a:r>
              <a:rPr lang="en-GB" dirty="0">
                <a:solidFill>
                  <a:schemeClr val="tx1"/>
                </a:solidFill>
              </a:rPr>
              <a:t>1. Summer  Curriculum Topic and Big Question </a:t>
            </a:r>
          </a:p>
          <a:p>
            <a:r>
              <a:rPr lang="en-GB" dirty="0">
                <a:solidFill>
                  <a:schemeClr val="tx1"/>
                </a:solidFill>
              </a:rPr>
              <a:t>2. English </a:t>
            </a:r>
          </a:p>
          <a:p>
            <a:r>
              <a:rPr lang="en-GB" dirty="0">
                <a:solidFill>
                  <a:schemeClr val="tx1"/>
                </a:solidFill>
              </a:rPr>
              <a:t>3. Maths  </a:t>
            </a:r>
          </a:p>
          <a:p>
            <a:r>
              <a:rPr lang="en-GB" dirty="0">
                <a:solidFill>
                  <a:schemeClr val="tx1"/>
                </a:solidFill>
              </a:rPr>
              <a:t>4. Science </a:t>
            </a:r>
          </a:p>
          <a:p>
            <a:r>
              <a:rPr lang="en-GB" dirty="0">
                <a:solidFill>
                  <a:schemeClr val="tx1"/>
                </a:solidFill>
              </a:rPr>
              <a:t>5. Foundation Subjects  </a:t>
            </a:r>
          </a:p>
          <a:p>
            <a:r>
              <a:rPr lang="en-GB" dirty="0">
                <a:solidFill>
                  <a:schemeClr val="tx1"/>
                </a:solidFill>
              </a:rPr>
              <a:t>6. End of key stage 1 assessments  </a:t>
            </a:r>
          </a:p>
          <a:p>
            <a:r>
              <a:rPr lang="en-GB" dirty="0">
                <a:solidFill>
                  <a:schemeClr val="tx1"/>
                </a:solidFill>
              </a:rPr>
              <a:t>7. Homework  </a:t>
            </a:r>
          </a:p>
          <a:p>
            <a:r>
              <a:rPr lang="en-GB" dirty="0">
                <a:solidFill>
                  <a:schemeClr val="tx1"/>
                </a:solidFill>
              </a:rPr>
              <a:t>8. Communication </a:t>
            </a:r>
          </a:p>
          <a:p>
            <a:pPr marL="0" indent="0">
              <a:buNone/>
            </a:pPr>
            <a:endParaRPr lang="en-GB" dirty="0">
              <a:solidFill>
                <a:schemeClr val="tx1"/>
              </a:solidFill>
            </a:endParaRPr>
          </a:p>
          <a:p>
            <a:pPr algn="ctr"/>
            <a:endParaRPr lang="en-GB" dirty="0">
              <a:solidFill>
                <a:schemeClr val="tx1"/>
              </a:solidFill>
            </a:endParaRPr>
          </a:p>
        </p:txBody>
      </p:sp>
      <p:pic>
        <p:nvPicPr>
          <p:cNvPr id="9" name="Picture 2" descr="Poets board 765x1200mm copy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919" y="4051160"/>
            <a:ext cx="2880806" cy="1834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320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2" cy="3482534"/>
          </a:xfrm>
        </p:spPr>
        <p:txBody>
          <a:bodyPr/>
          <a:lstStyle/>
          <a:p>
            <a:r>
              <a:rPr lang="en-GB" b="1" dirty="0"/>
              <a:t>Summer Curriculum Topics</a:t>
            </a:r>
          </a:p>
        </p:txBody>
      </p:sp>
      <p:sp>
        <p:nvSpPr>
          <p:cNvPr id="3" name="Content Placeholder 2"/>
          <p:cNvSpPr>
            <a:spLocks noGrp="1"/>
          </p:cNvSpPr>
          <p:nvPr>
            <p:ph idx="1"/>
          </p:nvPr>
        </p:nvSpPr>
        <p:spPr>
          <a:xfrm>
            <a:off x="3771900" y="739433"/>
            <a:ext cx="7412568" cy="5405567"/>
          </a:xfrm>
          <a:ln>
            <a:noFill/>
          </a:ln>
        </p:spPr>
        <p:txBody>
          <a:bodyPr anchor="t" anchorCtr="0">
            <a:normAutofit/>
          </a:bodyPr>
          <a:lstStyle/>
          <a:p>
            <a:pPr marL="0" indent="0">
              <a:buNone/>
            </a:pPr>
            <a:r>
              <a:rPr lang="en-GB" b="1" u="sng" dirty="0">
                <a:solidFill>
                  <a:schemeClr val="tx1"/>
                </a:solidFill>
              </a:rPr>
              <a:t>Our Summer Topic is:</a:t>
            </a:r>
          </a:p>
          <a:p>
            <a:pPr marL="0" indent="0" algn="ctr">
              <a:buNone/>
            </a:pPr>
            <a:br>
              <a:rPr lang="en-GB" b="1" dirty="0">
                <a:solidFill>
                  <a:schemeClr val="tx1"/>
                </a:solidFill>
              </a:rPr>
            </a:br>
            <a:r>
              <a:rPr lang="en-GB" b="1" dirty="0">
                <a:solidFill>
                  <a:schemeClr val="tx1"/>
                </a:solidFill>
              </a:rPr>
              <a:t>The World and Me</a:t>
            </a:r>
          </a:p>
          <a:p>
            <a:pPr marL="0" indent="0">
              <a:buNone/>
            </a:pPr>
            <a:r>
              <a:rPr lang="en-GB" b="1" u="sng" dirty="0">
                <a:solidFill>
                  <a:schemeClr val="tx1"/>
                </a:solidFill>
              </a:rPr>
              <a:t>Our Big Question is:</a:t>
            </a:r>
          </a:p>
          <a:p>
            <a:pPr marL="0" indent="0" algn="ctr">
              <a:buNone/>
            </a:pPr>
            <a:br>
              <a:rPr lang="en-GB" b="1" dirty="0">
                <a:solidFill>
                  <a:schemeClr val="tx1"/>
                </a:solidFill>
              </a:rPr>
            </a:br>
            <a:r>
              <a:rPr lang="en-GB" b="1" dirty="0">
                <a:solidFill>
                  <a:schemeClr val="tx1"/>
                </a:solidFill>
              </a:rPr>
              <a:t>How do I find my place?</a:t>
            </a:r>
          </a:p>
          <a:p>
            <a:pPr marL="0" indent="0" algn="ctr">
              <a:buNone/>
            </a:pPr>
            <a:endParaRPr lang="en-GB" b="1" dirty="0">
              <a:solidFill>
                <a:schemeClr val="tx1"/>
              </a:solidFill>
            </a:endParaRPr>
          </a:p>
          <a:p>
            <a:pPr marL="0" indent="0">
              <a:buNone/>
            </a:pPr>
            <a:r>
              <a:rPr lang="en-GB" dirty="0">
                <a:solidFill>
                  <a:schemeClr val="tx1"/>
                </a:solidFill>
              </a:rPr>
              <a:t>This links in mainly with Geography, Science as well as other subjects of the National Curriculum.</a:t>
            </a:r>
          </a:p>
          <a:p>
            <a:pPr marL="0" indent="0">
              <a:buNone/>
            </a:pPr>
            <a:br>
              <a:rPr lang="en-GB" dirty="0">
                <a:solidFill>
                  <a:schemeClr val="tx1"/>
                </a:solidFill>
              </a:rPr>
            </a:br>
            <a:r>
              <a:rPr lang="en-GB" b="1" u="sng" dirty="0">
                <a:solidFill>
                  <a:schemeClr val="tx1"/>
                </a:solidFill>
                <a:hlinkClick r:id="rId3">
                  <a:extLst>
                    <a:ext uri="{A12FA001-AC4F-418D-AE19-62706E023703}">
                      <ahyp:hlinkClr xmlns:ahyp="http://schemas.microsoft.com/office/drawing/2018/hyperlinkcolor" val="tx"/>
                    </a:ext>
                  </a:extLst>
                </a:hlinkClick>
              </a:rPr>
              <a:t>Year 2 Summer Term Curriculum</a:t>
            </a:r>
            <a:r>
              <a:rPr lang="en-GB" b="1" dirty="0">
                <a:solidFill>
                  <a:schemeClr val="tx1"/>
                </a:solidFill>
              </a:rPr>
              <a:t> </a:t>
            </a:r>
          </a:p>
          <a:p>
            <a:pPr marL="0" indent="0">
              <a:buNone/>
            </a:pPr>
            <a:r>
              <a:rPr lang="en-GB" dirty="0">
                <a:solidFill>
                  <a:schemeClr val="tx1"/>
                </a:solidFill>
              </a:rPr>
              <a:t>The summer term topic web is available on the website.</a:t>
            </a:r>
          </a:p>
        </p:txBody>
      </p:sp>
      <p:pic>
        <p:nvPicPr>
          <p:cNvPr id="4" name="Picture 2" descr="Final Letterhead 1"/>
          <p:cNvPicPr>
            <a:picLocks noChangeAspect="1" noChangeArrowheads="1"/>
          </p:cNvPicPr>
          <p:nvPr/>
        </p:nvPicPr>
        <p:blipFill rotWithShape="1">
          <a:blip r:embed="rId4">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8" name="Picture 2" descr="Social distancing means standing 6 feet apart. Here's what that actually  looks lik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899" y="4606371"/>
            <a:ext cx="2280625" cy="12806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ADFFF75-6F87-D448-98BD-31736F9D2728}"/>
              </a:ext>
            </a:extLst>
          </p:cNvPr>
          <p:cNvPicPr>
            <a:picLocks noChangeAspect="1"/>
          </p:cNvPicPr>
          <p:nvPr/>
        </p:nvPicPr>
        <p:blipFill>
          <a:blip r:embed="rId7"/>
          <a:stretch>
            <a:fillRect/>
          </a:stretch>
        </p:blipFill>
        <p:spPr>
          <a:xfrm>
            <a:off x="9327245" y="865278"/>
            <a:ext cx="1649183" cy="1649183"/>
          </a:xfrm>
          <a:prstGeom prst="rect">
            <a:avLst/>
          </a:prstGeom>
        </p:spPr>
      </p:pic>
    </p:spTree>
    <p:extLst>
      <p:ext uri="{BB962C8B-B14F-4D97-AF65-F5344CB8AC3E}">
        <p14:creationId xmlns:p14="http://schemas.microsoft.com/office/powerpoint/2010/main" val="2916317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3067163"/>
          </a:xfrm>
        </p:spPr>
        <p:txBody>
          <a:bodyPr/>
          <a:lstStyle/>
          <a:p>
            <a:r>
              <a:rPr lang="en-GB" b="1"/>
              <a:t>English</a:t>
            </a:r>
          </a:p>
        </p:txBody>
      </p:sp>
      <p:sp>
        <p:nvSpPr>
          <p:cNvPr id="3" name="Content Placeholder 2"/>
          <p:cNvSpPr>
            <a:spLocks noGrp="1"/>
          </p:cNvSpPr>
          <p:nvPr>
            <p:ph idx="1"/>
          </p:nvPr>
        </p:nvSpPr>
        <p:spPr>
          <a:xfrm>
            <a:off x="4381976" y="739433"/>
            <a:ext cx="7315200" cy="5738597"/>
          </a:xfrm>
        </p:spPr>
        <p:txBody>
          <a:bodyPr>
            <a:noAutofit/>
          </a:bodyPr>
          <a:lstStyle/>
          <a:p>
            <a:pPr marL="0" indent="0">
              <a:buNone/>
            </a:pPr>
            <a:r>
              <a:rPr lang="en-GB" dirty="0">
                <a:solidFill>
                  <a:schemeClr val="tx1"/>
                </a:solidFill>
              </a:rPr>
              <a:t> Our key texts are stories which are based in different settings or countries linked with our topic </a:t>
            </a:r>
            <a:r>
              <a:rPr lang="en-GB" i="1" dirty="0">
                <a:solidFill>
                  <a:schemeClr val="tx1"/>
                </a:solidFill>
              </a:rPr>
              <a:t>The World and Me </a:t>
            </a:r>
            <a:r>
              <a:rPr lang="en-GB" dirty="0">
                <a:solidFill>
                  <a:schemeClr val="tx1"/>
                </a:solidFill>
              </a:rPr>
              <a:t>as well as our learning about animals in Science.</a:t>
            </a:r>
          </a:p>
          <a:p>
            <a:pPr marL="0" indent="0">
              <a:buNone/>
            </a:pPr>
            <a:r>
              <a:rPr lang="en-GB" dirty="0">
                <a:solidFill>
                  <a:schemeClr val="tx1"/>
                </a:solidFill>
              </a:rPr>
              <a:t>Links will also be made to other areas of the curriculum such as PSHE.</a:t>
            </a:r>
          </a:p>
          <a:p>
            <a:pPr marL="0" indent="0">
              <a:buNone/>
            </a:pPr>
            <a:r>
              <a:rPr lang="en-GB" dirty="0">
                <a:solidFill>
                  <a:schemeClr val="tx1"/>
                </a:solidFill>
              </a:rPr>
              <a:t>In order for children to fully engage in the activities based around the texts, we kindly request that the texts are not explored at home.</a:t>
            </a:r>
          </a:p>
          <a:p>
            <a:pPr marL="0" indent="0">
              <a:buNone/>
            </a:pPr>
            <a:r>
              <a:rPr lang="en-GB" dirty="0">
                <a:solidFill>
                  <a:schemeClr val="tx1"/>
                </a:solidFill>
              </a:rPr>
              <a:t>Through these texts, children will continue to develop reading skills  such as making predictions, making inferences, retelling, clarifying meanings of words and asking questions. Children will also work on comprehension skills, in particular answering different types of questions about a range of texts such as non-fiction, poetry and stories.</a:t>
            </a:r>
          </a:p>
          <a:p>
            <a:pPr marL="0" indent="0">
              <a:buNone/>
            </a:pPr>
            <a:r>
              <a:rPr lang="en-GB" dirty="0">
                <a:solidFill>
                  <a:schemeClr val="tx1"/>
                </a:solidFill>
              </a:rPr>
              <a:t>Writing skills will also be developed through writing for different purposes and writing in different genres such as monologues, persuasive writing and story writing.  Children will write in the role of characters and explore alternative endings for stories too. </a:t>
            </a:r>
          </a:p>
        </p:txBody>
      </p:sp>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231264"/>
            <a:ext cx="3983843" cy="62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5" name="Picture 4"/>
          <p:cNvPicPr>
            <a:picLocks noChangeAspect="1"/>
          </p:cNvPicPr>
          <p:nvPr/>
        </p:nvPicPr>
        <p:blipFill>
          <a:blip r:embed="rId5"/>
          <a:stretch>
            <a:fillRect/>
          </a:stretch>
        </p:blipFill>
        <p:spPr>
          <a:xfrm>
            <a:off x="114300" y="4013200"/>
            <a:ext cx="3153301" cy="1971548"/>
          </a:xfrm>
          <a:prstGeom prst="rect">
            <a:avLst/>
          </a:prstGeom>
          <a:noFill/>
          <a:ln>
            <a:solidFill>
              <a:schemeClr val="tx1"/>
            </a:solidFill>
          </a:ln>
        </p:spPr>
      </p:pic>
    </p:spTree>
    <p:extLst>
      <p:ext uri="{BB962C8B-B14F-4D97-AF65-F5344CB8AC3E}">
        <p14:creationId xmlns:p14="http://schemas.microsoft.com/office/powerpoint/2010/main" val="495087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119" y="1123837"/>
            <a:ext cx="2947482" cy="3067163"/>
          </a:xfrm>
        </p:spPr>
        <p:txBody>
          <a:bodyPr/>
          <a:lstStyle/>
          <a:p>
            <a:r>
              <a:rPr lang="en-GB" b="1"/>
              <a:t>English</a:t>
            </a:r>
          </a:p>
        </p:txBody>
      </p:sp>
      <p:sp>
        <p:nvSpPr>
          <p:cNvPr id="3" name="Content Placeholder 2"/>
          <p:cNvSpPr>
            <a:spLocks noGrp="1"/>
          </p:cNvSpPr>
          <p:nvPr>
            <p:ph idx="1"/>
          </p:nvPr>
        </p:nvSpPr>
        <p:spPr>
          <a:xfrm>
            <a:off x="4381976" y="739433"/>
            <a:ext cx="7315200" cy="5738597"/>
          </a:xfrm>
        </p:spPr>
        <p:txBody>
          <a:bodyPr>
            <a:noAutofit/>
          </a:bodyPr>
          <a:lstStyle/>
          <a:p>
            <a:pPr marL="0" indent="0">
              <a:buNone/>
            </a:pPr>
            <a:r>
              <a:rPr lang="en-GB" sz="1800" b="1" dirty="0">
                <a:solidFill>
                  <a:schemeClr val="tx1"/>
                </a:solidFill>
                <a:ea typeface="+mn-lt"/>
                <a:cs typeface="+mn-lt"/>
              </a:rPr>
              <a:t>To develop children’s writing skills they will be taught to-</a:t>
            </a:r>
            <a:endParaRPr lang="en-US" sz="1800" b="1" dirty="0">
              <a:solidFill>
                <a:schemeClr val="tx1"/>
              </a:solidFill>
              <a:ea typeface="+mn-lt"/>
              <a:cs typeface="+mn-lt"/>
            </a:endParaRPr>
          </a:p>
          <a:p>
            <a:pPr>
              <a:buFont typeface="Arial,Sans-Serif"/>
              <a:buChar char="•"/>
            </a:pPr>
            <a:r>
              <a:rPr lang="en-GB" sz="1800" dirty="0">
                <a:solidFill>
                  <a:schemeClr val="tx1"/>
                </a:solidFill>
                <a:ea typeface="+mn-lt"/>
                <a:cs typeface="+mn-lt"/>
              </a:rPr>
              <a:t>discuss and plan ideas including orally rehearsing sentences independently and with their peers</a:t>
            </a:r>
            <a:endParaRPr lang="en-US" sz="1800" dirty="0">
              <a:solidFill>
                <a:schemeClr val="tx1"/>
              </a:solidFill>
              <a:ea typeface="+mn-lt"/>
              <a:cs typeface="+mn-lt"/>
            </a:endParaRPr>
          </a:p>
          <a:p>
            <a:pPr>
              <a:buFont typeface="Arial,Sans-Serif"/>
              <a:buChar char="•"/>
            </a:pPr>
            <a:r>
              <a:rPr lang="en-GB" sz="1800" dirty="0">
                <a:solidFill>
                  <a:schemeClr val="tx1"/>
                </a:solidFill>
                <a:ea typeface="+mn-lt"/>
                <a:cs typeface="+mn-lt"/>
              </a:rPr>
              <a:t> explore and use new vocabulary</a:t>
            </a:r>
            <a:endParaRPr lang="en-US" sz="1800" dirty="0">
              <a:solidFill>
                <a:schemeClr val="tx1"/>
              </a:solidFill>
              <a:ea typeface="+mn-lt"/>
              <a:cs typeface="+mn-lt"/>
            </a:endParaRPr>
          </a:p>
          <a:p>
            <a:pPr>
              <a:buFont typeface="Arial,Sans-Serif"/>
              <a:buChar char="•"/>
            </a:pPr>
            <a:r>
              <a:rPr lang="en-GB" sz="1800" dirty="0">
                <a:solidFill>
                  <a:schemeClr val="tx1"/>
                </a:solidFill>
                <a:ea typeface="+mn-lt"/>
                <a:cs typeface="+mn-lt"/>
              </a:rPr>
              <a:t>use punctuation  consistently such as capital letters, full stops, exclamation marks, question marks, apostrophes for possession and commas in a list correctly</a:t>
            </a:r>
            <a:endParaRPr lang="en-US" sz="1800" dirty="0">
              <a:solidFill>
                <a:schemeClr val="tx1"/>
              </a:solidFill>
              <a:ea typeface="+mn-lt"/>
              <a:cs typeface="+mn-lt"/>
            </a:endParaRPr>
          </a:p>
          <a:p>
            <a:pPr>
              <a:buFont typeface="Arial,Sans-Serif"/>
              <a:buChar char="•"/>
            </a:pPr>
            <a:r>
              <a:rPr lang="en-GB" sz="1800" dirty="0">
                <a:solidFill>
                  <a:schemeClr val="tx1"/>
                </a:solidFill>
                <a:ea typeface="+mn-lt"/>
                <a:cs typeface="+mn-lt"/>
              </a:rPr>
              <a:t>use a range of conjunctions correctly to extend sentences e.g. when, or, if, because </a:t>
            </a:r>
            <a:endParaRPr lang="en-US" sz="1800" dirty="0">
              <a:solidFill>
                <a:schemeClr val="tx1"/>
              </a:solidFill>
              <a:ea typeface="+mn-lt"/>
              <a:cs typeface="+mn-lt"/>
            </a:endParaRPr>
          </a:p>
          <a:p>
            <a:pPr>
              <a:buFont typeface="Arial,Sans-Serif"/>
              <a:buChar char="•"/>
            </a:pPr>
            <a:r>
              <a:rPr lang="en-GB" sz="1800" dirty="0">
                <a:solidFill>
                  <a:schemeClr val="tx1"/>
                </a:solidFill>
                <a:ea typeface="+mn-lt"/>
                <a:cs typeface="+mn-lt"/>
              </a:rPr>
              <a:t> use present and past tense correctly and consistently </a:t>
            </a:r>
            <a:endParaRPr lang="en-US" sz="1800" dirty="0">
              <a:solidFill>
                <a:schemeClr val="tx1"/>
              </a:solidFill>
              <a:ea typeface="+mn-lt"/>
              <a:cs typeface="+mn-lt"/>
            </a:endParaRPr>
          </a:p>
          <a:p>
            <a:pPr>
              <a:buFont typeface="Arial,Sans-Serif"/>
              <a:buChar char="•"/>
            </a:pPr>
            <a:r>
              <a:rPr lang="en-GB" sz="1800" dirty="0">
                <a:solidFill>
                  <a:schemeClr val="tx1"/>
                </a:solidFill>
                <a:ea typeface="+mn-lt"/>
                <a:cs typeface="+mn-lt"/>
              </a:rPr>
              <a:t>proof read, edit  and evaluate their work independently and with others</a:t>
            </a:r>
            <a:endParaRPr lang="en-US" sz="1800" dirty="0">
              <a:solidFill>
                <a:schemeClr val="tx1"/>
              </a:solidFill>
              <a:ea typeface="+mn-lt"/>
              <a:cs typeface="+mn-lt"/>
            </a:endParaRPr>
          </a:p>
          <a:p>
            <a:pPr>
              <a:buFont typeface="Arial,Sans-Serif"/>
              <a:buChar char="•"/>
            </a:pPr>
            <a:r>
              <a:rPr lang="en-GB" sz="1800" dirty="0">
                <a:solidFill>
                  <a:schemeClr val="tx1"/>
                </a:solidFill>
                <a:ea typeface="+mn-lt"/>
                <a:cs typeface="+mn-lt"/>
              </a:rPr>
              <a:t>form letters correctly and continue to learn handwriting joins in order to join letters accurately </a:t>
            </a:r>
          </a:p>
          <a:p>
            <a:pPr>
              <a:buFont typeface="Arial,Sans-Serif"/>
              <a:buChar char="•"/>
            </a:pPr>
            <a:r>
              <a:rPr lang="en-GB" sz="1800" dirty="0">
                <a:solidFill>
                  <a:schemeClr val="tx1"/>
                </a:solidFill>
                <a:ea typeface="+mn-lt"/>
                <a:cs typeface="+mn-lt"/>
              </a:rPr>
              <a:t>spell common exception words and words with suffixes e.g </a:t>
            </a:r>
            <a:r>
              <a:rPr lang="en-GB" sz="1800" dirty="0" err="1">
                <a:solidFill>
                  <a:schemeClr val="tx1"/>
                </a:solidFill>
                <a:ea typeface="+mn-lt"/>
                <a:cs typeface="+mn-lt"/>
              </a:rPr>
              <a:t>ful</a:t>
            </a:r>
            <a:r>
              <a:rPr lang="en-GB" sz="1800" dirty="0">
                <a:solidFill>
                  <a:schemeClr val="tx1"/>
                </a:solidFill>
                <a:ea typeface="+mn-lt"/>
                <a:cs typeface="+mn-lt"/>
              </a:rPr>
              <a:t>, ness, </a:t>
            </a:r>
            <a:r>
              <a:rPr lang="en-GB" sz="1800" dirty="0" err="1">
                <a:solidFill>
                  <a:schemeClr val="tx1"/>
                </a:solidFill>
                <a:ea typeface="+mn-lt"/>
                <a:cs typeface="+mn-lt"/>
              </a:rPr>
              <a:t>ment</a:t>
            </a:r>
            <a:r>
              <a:rPr lang="en-GB" sz="1800" dirty="0">
                <a:solidFill>
                  <a:schemeClr val="tx1"/>
                </a:solidFill>
                <a:ea typeface="+mn-lt"/>
                <a:cs typeface="+mn-lt"/>
              </a:rPr>
              <a:t>, less</a:t>
            </a:r>
          </a:p>
          <a:p>
            <a:pPr>
              <a:buFont typeface="Arial,Sans-Serif"/>
              <a:buChar char="•"/>
            </a:pPr>
            <a:r>
              <a:rPr lang="en-GB" sz="1800" dirty="0">
                <a:solidFill>
                  <a:schemeClr val="tx1"/>
                </a:solidFill>
                <a:ea typeface="+mn-lt"/>
                <a:cs typeface="+mn-lt"/>
              </a:rPr>
              <a:t>apply phonics knowledge to spell words accurately</a:t>
            </a:r>
            <a:endParaRPr lang="en-US" sz="1800" dirty="0">
              <a:solidFill>
                <a:schemeClr val="tx1"/>
              </a:solidFill>
              <a:ea typeface="+mn-lt"/>
              <a:cs typeface="+mn-lt"/>
            </a:endParaRPr>
          </a:p>
          <a:p>
            <a:pPr marL="0" indent="0" algn="ctr">
              <a:buNone/>
            </a:pPr>
            <a:br>
              <a:rPr lang="en-GB" sz="1400" dirty="0">
                <a:ea typeface="+mn-lt"/>
                <a:cs typeface="+mn-lt"/>
              </a:rPr>
            </a:br>
            <a:endParaRPr lang="en-GB" sz="1600" dirty="0">
              <a:ea typeface="+mn-lt"/>
              <a:cs typeface="+mn-lt"/>
            </a:endParaRPr>
          </a:p>
          <a:p>
            <a:pPr marL="0" indent="0">
              <a:buNone/>
            </a:pPr>
            <a:endParaRPr lang="en-GB" sz="1600" dirty="0">
              <a:solidFill>
                <a:schemeClr val="tx1"/>
              </a:solidFill>
            </a:endParaRPr>
          </a:p>
        </p:txBody>
      </p:sp>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1" y="6172676"/>
            <a:ext cx="4381976" cy="68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5" name="Picture 4"/>
          <p:cNvPicPr>
            <a:picLocks noChangeAspect="1"/>
          </p:cNvPicPr>
          <p:nvPr/>
        </p:nvPicPr>
        <p:blipFill>
          <a:blip r:embed="rId5"/>
          <a:stretch>
            <a:fillRect/>
          </a:stretch>
        </p:blipFill>
        <p:spPr>
          <a:xfrm>
            <a:off x="114300" y="4013200"/>
            <a:ext cx="3153301" cy="1971548"/>
          </a:xfrm>
          <a:prstGeom prst="rect">
            <a:avLst/>
          </a:prstGeom>
          <a:noFill/>
          <a:ln>
            <a:solidFill>
              <a:schemeClr val="tx1"/>
            </a:solidFill>
          </a:ln>
        </p:spPr>
      </p:pic>
    </p:spTree>
    <p:extLst>
      <p:ext uri="{BB962C8B-B14F-4D97-AF65-F5344CB8AC3E}">
        <p14:creationId xmlns:p14="http://schemas.microsoft.com/office/powerpoint/2010/main" val="2196292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90AA5-0550-D049-ACD3-D0F7C8EAA4E8}"/>
              </a:ext>
            </a:extLst>
          </p:cNvPr>
          <p:cNvSpPr>
            <a:spLocks noGrp="1"/>
          </p:cNvSpPr>
          <p:nvPr>
            <p:ph type="title"/>
          </p:nvPr>
        </p:nvSpPr>
        <p:spPr/>
        <p:txBody>
          <a:bodyPr/>
          <a:lstStyle/>
          <a:p>
            <a:r>
              <a:rPr lang="en-GB" dirty="0"/>
              <a:t>Reading</a:t>
            </a:r>
            <a:br>
              <a:rPr lang="en-GB" dirty="0"/>
            </a:br>
            <a:r>
              <a:rPr lang="en-GB" dirty="0"/>
              <a:t> </a:t>
            </a:r>
            <a:endParaRPr lang="en-US" dirty="0"/>
          </a:p>
        </p:txBody>
      </p:sp>
      <p:sp>
        <p:nvSpPr>
          <p:cNvPr id="3" name="Content Placeholder 2">
            <a:extLst>
              <a:ext uri="{FF2B5EF4-FFF2-40B4-BE49-F238E27FC236}">
                <a16:creationId xmlns:a16="http://schemas.microsoft.com/office/drawing/2014/main" id="{AF84308D-5E01-CF4A-9FF0-0CD04A54DFF7}"/>
              </a:ext>
            </a:extLst>
          </p:cNvPr>
          <p:cNvSpPr>
            <a:spLocks noGrp="1"/>
          </p:cNvSpPr>
          <p:nvPr>
            <p:ph idx="1"/>
          </p:nvPr>
        </p:nvSpPr>
        <p:spPr>
          <a:xfrm>
            <a:off x="3869268" y="792222"/>
            <a:ext cx="7315200" cy="6213318"/>
          </a:xfrm>
        </p:spPr>
        <p:txBody>
          <a:bodyPr>
            <a:normAutofit fontScale="92500" lnSpcReduction="20000"/>
          </a:bodyPr>
          <a:lstStyle/>
          <a:p>
            <a:pPr marL="0" indent="0" algn="ctr">
              <a:buNone/>
            </a:pPr>
            <a:r>
              <a:rPr lang="en-GB" sz="2000" b="1" u="sng" dirty="0">
                <a:solidFill>
                  <a:schemeClr val="tx1"/>
                </a:solidFill>
                <a:ea typeface="+mn-lt"/>
                <a:cs typeface="+mn-lt"/>
              </a:rPr>
              <a:t>Reading</a:t>
            </a:r>
            <a:r>
              <a:rPr lang="en-GB" sz="2000" dirty="0">
                <a:solidFill>
                  <a:schemeClr val="tx1"/>
                </a:solidFill>
                <a:ea typeface="+mn-lt"/>
                <a:cs typeface="+mn-lt"/>
              </a:rPr>
              <a:t> </a:t>
            </a:r>
          </a:p>
          <a:p>
            <a:pPr marL="0" indent="0" algn="ctr">
              <a:buNone/>
            </a:pPr>
            <a:r>
              <a:rPr lang="en-GB" sz="1400" dirty="0">
                <a:solidFill>
                  <a:schemeClr val="tx1"/>
                </a:solidFill>
                <a:ea typeface="+mn-lt"/>
                <a:cs typeface="+mn-lt"/>
              </a:rPr>
              <a:t>As well as reading being incorporated into English lessons and across other subjects of the curriculum, reading lessons also take  place each day. In these sessions, children are taught specific reading skills. </a:t>
            </a:r>
          </a:p>
          <a:p>
            <a:pPr marL="0" indent="0">
              <a:buNone/>
            </a:pPr>
            <a:r>
              <a:rPr lang="en-GB" sz="1800" b="1" u="sng" dirty="0">
                <a:solidFill>
                  <a:schemeClr val="tx1"/>
                </a:solidFill>
                <a:ea typeface="+mn-lt"/>
                <a:cs typeface="+mn-lt"/>
              </a:rPr>
              <a:t>Reading skills continuing to be taught this term </a:t>
            </a:r>
          </a:p>
          <a:p>
            <a:pPr marL="285750" indent="-285750"/>
            <a:r>
              <a:rPr lang="en-GB" sz="1800" dirty="0">
                <a:solidFill>
                  <a:schemeClr val="tx1"/>
                </a:solidFill>
                <a:ea typeface="+mn-lt"/>
                <a:cs typeface="+mn-lt"/>
              </a:rPr>
              <a:t>Decode automatically and read accurately with fluency </a:t>
            </a:r>
          </a:p>
          <a:p>
            <a:pPr marL="285750" indent="-285750"/>
            <a:r>
              <a:rPr lang="en-GB" sz="1800" dirty="0">
                <a:solidFill>
                  <a:schemeClr val="tx1"/>
                </a:solidFill>
                <a:ea typeface="+mn-lt"/>
                <a:cs typeface="+mn-lt"/>
              </a:rPr>
              <a:t>Make predictions</a:t>
            </a:r>
          </a:p>
          <a:p>
            <a:pPr marL="285750" indent="-285750"/>
            <a:r>
              <a:rPr lang="en-GB" sz="1800" dirty="0">
                <a:solidFill>
                  <a:schemeClr val="tx1"/>
                </a:solidFill>
                <a:ea typeface="+mn-lt"/>
                <a:cs typeface="+mn-lt"/>
              </a:rPr>
              <a:t>Make inferences</a:t>
            </a:r>
          </a:p>
          <a:p>
            <a:pPr marL="285750" indent="-285750"/>
            <a:r>
              <a:rPr lang="en-GB" sz="1800" dirty="0">
                <a:solidFill>
                  <a:schemeClr val="tx1"/>
                </a:solidFill>
                <a:ea typeface="+mn-lt"/>
                <a:cs typeface="+mn-lt"/>
              </a:rPr>
              <a:t>Retell events  and  answer questions</a:t>
            </a:r>
          </a:p>
          <a:p>
            <a:pPr marL="285750" indent="-285750"/>
            <a:r>
              <a:rPr lang="en-GB" sz="1800" dirty="0">
                <a:solidFill>
                  <a:schemeClr val="tx1"/>
                </a:solidFill>
                <a:ea typeface="+mn-lt"/>
                <a:cs typeface="+mn-lt"/>
              </a:rPr>
              <a:t>Make links between books</a:t>
            </a:r>
          </a:p>
          <a:p>
            <a:pPr marL="285750" indent="-285750"/>
            <a:r>
              <a:rPr lang="en-GB" sz="1800" dirty="0">
                <a:solidFill>
                  <a:schemeClr val="tx1"/>
                </a:solidFill>
                <a:ea typeface="+mn-lt"/>
                <a:cs typeface="+mn-lt"/>
              </a:rPr>
              <a:t>Talk about  what has been read and share opinions </a:t>
            </a:r>
          </a:p>
          <a:p>
            <a:pPr marL="0" indent="0">
              <a:buNone/>
            </a:pPr>
            <a:r>
              <a:rPr lang="en-GB" sz="1800" dirty="0">
                <a:solidFill>
                  <a:schemeClr val="tx1"/>
                </a:solidFill>
                <a:ea typeface="+mn-lt"/>
                <a:cs typeface="+mn-lt"/>
              </a:rPr>
              <a:t>Reading books are given each week and should be returned by your child‘s allocated day. Children should read their reading book with an adult at home at least two times to improve their fluency.</a:t>
            </a:r>
            <a:endParaRPr lang="en-US" sz="1800" dirty="0">
              <a:solidFill>
                <a:schemeClr val="tx1"/>
              </a:solidFill>
              <a:ea typeface="+mn-lt"/>
              <a:cs typeface="+mn-lt"/>
            </a:endParaRPr>
          </a:p>
          <a:p>
            <a:pPr marL="0" indent="0">
              <a:buNone/>
            </a:pPr>
            <a:r>
              <a:rPr lang="en-GB" sz="1800" dirty="0">
                <a:solidFill>
                  <a:schemeClr val="tx1"/>
                </a:solidFill>
                <a:ea typeface="+mn-lt"/>
                <a:cs typeface="+mn-lt"/>
              </a:rPr>
              <a:t>We recommend listen to your child read at least 10 minutes a day. </a:t>
            </a:r>
            <a:endParaRPr lang="en-US" sz="1800" dirty="0">
              <a:solidFill>
                <a:schemeClr val="tx1"/>
              </a:solidFill>
              <a:ea typeface="+mn-lt"/>
              <a:cs typeface="+mn-lt"/>
            </a:endParaRPr>
          </a:p>
          <a:p>
            <a:pPr marL="0" indent="0">
              <a:buNone/>
            </a:pPr>
            <a:r>
              <a:rPr lang="en-GB" sz="1800" dirty="0">
                <a:solidFill>
                  <a:schemeClr val="tx1"/>
                </a:solidFill>
                <a:ea typeface="+mn-lt"/>
                <a:cs typeface="+mn-lt"/>
              </a:rPr>
              <a:t>Please sign the reading records to inform us of how your child is getting on with reading at home each week.  After three books have been read and signed by an adult at home, your child will receive a house point.</a:t>
            </a:r>
            <a:endParaRPr lang="en-US" sz="1800" dirty="0">
              <a:solidFill>
                <a:schemeClr val="tx1"/>
              </a:solidFill>
              <a:ea typeface="+mn-lt"/>
              <a:cs typeface="+mn-lt"/>
            </a:endParaRPr>
          </a:p>
          <a:p>
            <a:pPr marL="0" indent="0">
              <a:buNone/>
            </a:pPr>
            <a:r>
              <a:rPr lang="en-GB" sz="1800" dirty="0">
                <a:solidFill>
                  <a:schemeClr val="tx1"/>
                </a:solidFill>
                <a:latin typeface="Corbel" panose="020B0503020204020204"/>
                <a:ea typeface="+mn-lt"/>
                <a:cs typeface="+mn-lt"/>
              </a:rPr>
              <a:t>Phonics sessions continue to be taught regularly. Children who did not pass the National Phonics Screening test in Year 1 will be retaking the test in June. </a:t>
            </a:r>
          </a:p>
          <a:p>
            <a:pPr marL="0" indent="0">
              <a:buNone/>
            </a:pPr>
            <a:r>
              <a:rPr lang="en-GB" sz="1800" dirty="0">
                <a:solidFill>
                  <a:schemeClr val="tx1"/>
                </a:solidFill>
                <a:latin typeface="Corbel" panose="020B0503020204020204"/>
                <a:ea typeface="+mn-lt"/>
                <a:cs typeface="+mn-lt"/>
              </a:rPr>
              <a:t>The following can be used to support:</a:t>
            </a:r>
          </a:p>
          <a:p>
            <a:pPr marL="0" indent="0">
              <a:buNone/>
            </a:pPr>
            <a:r>
              <a:rPr lang="en-GB" sz="1800" dirty="0">
                <a:latin typeface="Comic Sans MS"/>
                <a:ea typeface="+mn-lt"/>
                <a:cs typeface="+mn-lt"/>
                <a:hlinkClick r:id="rId2"/>
              </a:rPr>
              <a:t>https://www.youtube.com/channel/UCP_FbjYUP_UtldV2K_-niWw/playlists</a:t>
            </a:r>
            <a:endParaRPr lang="en-GB" sz="1800" dirty="0"/>
          </a:p>
          <a:p>
            <a:pPr marL="0" indent="0">
              <a:buNone/>
            </a:pPr>
            <a:endParaRPr lang="en-GB" sz="1800" dirty="0">
              <a:solidFill>
                <a:srgbClr val="595959"/>
              </a:solidFill>
              <a:latin typeface="Corbel" panose="020B0503020204020204"/>
              <a:ea typeface="+mn-lt"/>
              <a:cs typeface="+mn-lt"/>
            </a:endParaRPr>
          </a:p>
          <a:p>
            <a:pPr marL="0" indent="0">
              <a:buNone/>
            </a:pPr>
            <a:endParaRPr lang="en-US" sz="1800" dirty="0">
              <a:solidFill>
                <a:schemeClr val="tx1"/>
              </a:solidFill>
              <a:latin typeface="TimesNewRomanPSMT"/>
              <a:ea typeface="+mn-lt"/>
              <a:cs typeface="+mn-lt"/>
            </a:endParaRPr>
          </a:p>
        </p:txBody>
      </p:sp>
      <p:pic>
        <p:nvPicPr>
          <p:cNvPr id="5" name="Picture 4">
            <a:extLst>
              <a:ext uri="{FF2B5EF4-FFF2-40B4-BE49-F238E27FC236}">
                <a16:creationId xmlns:a16="http://schemas.microsoft.com/office/drawing/2014/main" id="{A3BB6D63-9A3C-E60C-E202-BBC841C9B3B6}"/>
              </a:ext>
            </a:extLst>
          </p:cNvPr>
          <p:cNvPicPr>
            <a:picLocks noChangeAspect="1"/>
          </p:cNvPicPr>
          <p:nvPr/>
        </p:nvPicPr>
        <p:blipFill>
          <a:blip r:embed="rId3"/>
          <a:stretch>
            <a:fillRect/>
          </a:stretch>
        </p:blipFill>
        <p:spPr>
          <a:xfrm>
            <a:off x="114300" y="4013200"/>
            <a:ext cx="3153301" cy="1971548"/>
          </a:xfrm>
          <a:prstGeom prst="rect">
            <a:avLst/>
          </a:prstGeom>
          <a:noFill/>
          <a:ln>
            <a:solidFill>
              <a:schemeClr val="tx1"/>
            </a:solidFill>
          </a:ln>
        </p:spPr>
      </p:pic>
    </p:spTree>
    <p:extLst>
      <p:ext uri="{BB962C8B-B14F-4D97-AF65-F5344CB8AC3E}">
        <p14:creationId xmlns:p14="http://schemas.microsoft.com/office/powerpoint/2010/main" val="2612572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A7FE4-E2EA-4068-B1D7-0D0E00CCE371}"/>
              </a:ext>
            </a:extLst>
          </p:cNvPr>
          <p:cNvSpPr>
            <a:spLocks noGrp="1"/>
          </p:cNvSpPr>
          <p:nvPr>
            <p:ph type="title"/>
          </p:nvPr>
        </p:nvSpPr>
        <p:spPr/>
        <p:txBody>
          <a:bodyPr/>
          <a:lstStyle/>
          <a:p>
            <a:r>
              <a:rPr lang="en-US" b="1" dirty="0"/>
              <a:t>Speaking and listening</a:t>
            </a:r>
            <a:br>
              <a:rPr lang="en-US" dirty="0"/>
            </a:br>
            <a:br>
              <a:rPr lang="en-US" dirty="0"/>
            </a:br>
            <a:endParaRPr lang="en-US" dirty="0"/>
          </a:p>
        </p:txBody>
      </p:sp>
      <p:sp>
        <p:nvSpPr>
          <p:cNvPr id="3" name="Content Placeholder 2">
            <a:extLst>
              <a:ext uri="{FF2B5EF4-FFF2-40B4-BE49-F238E27FC236}">
                <a16:creationId xmlns:a16="http://schemas.microsoft.com/office/drawing/2014/main" id="{E8933942-60BA-4B8A-9767-BB9A602B6485}"/>
              </a:ext>
            </a:extLst>
          </p:cNvPr>
          <p:cNvSpPr>
            <a:spLocks noGrp="1"/>
          </p:cNvSpPr>
          <p:nvPr>
            <p:ph idx="1"/>
          </p:nvPr>
        </p:nvSpPr>
        <p:spPr/>
        <p:txBody>
          <a:bodyPr/>
          <a:lstStyle/>
          <a:p>
            <a:r>
              <a:rPr lang="en-GB" dirty="0">
                <a:solidFill>
                  <a:schemeClr val="tx1"/>
                </a:solidFill>
                <a:ea typeface="+mn-lt"/>
                <a:cs typeface="+mn-lt"/>
              </a:rPr>
              <a:t>Developing children’s speaking skills will enable children to develop their vocabulary and construct grammatically correct sentences.</a:t>
            </a:r>
            <a:endParaRPr lang="en-US" dirty="0">
              <a:solidFill>
                <a:schemeClr val="tx1"/>
              </a:solidFill>
              <a:ea typeface="+mn-lt"/>
              <a:cs typeface="+mn-lt"/>
            </a:endParaRPr>
          </a:p>
          <a:p>
            <a:r>
              <a:rPr lang="en-GB" dirty="0">
                <a:solidFill>
                  <a:schemeClr val="tx1"/>
                </a:solidFill>
                <a:ea typeface="+mn-lt"/>
                <a:cs typeface="+mn-lt"/>
              </a:rPr>
              <a:t>This term we will be continuing with  a ‘Time to Talk’ activity as part of homework. Each week we will set a topic or question to talk about with your child at home. This will be related to our learning at school or on a current issue.</a:t>
            </a:r>
            <a:endParaRPr lang="en-US" dirty="0">
              <a:solidFill>
                <a:schemeClr val="tx1"/>
              </a:solidFill>
              <a:ea typeface="+mn-lt"/>
              <a:cs typeface="+mn-lt"/>
            </a:endParaRPr>
          </a:p>
          <a:p>
            <a:r>
              <a:rPr lang="en-GB" dirty="0">
                <a:solidFill>
                  <a:schemeClr val="tx1"/>
                </a:solidFill>
                <a:ea typeface="+mn-lt"/>
                <a:cs typeface="+mn-lt"/>
              </a:rPr>
              <a:t>Children will have the opportunity to talk about the topic in class and share their ideas.</a:t>
            </a:r>
            <a:endParaRPr lang="en-US" dirty="0">
              <a:solidFill>
                <a:schemeClr val="tx1"/>
              </a:solidFill>
              <a:ea typeface="+mn-lt"/>
              <a:cs typeface="+mn-lt"/>
            </a:endParaRPr>
          </a:p>
          <a:p>
            <a:r>
              <a:rPr lang="en-GB" dirty="0">
                <a:solidFill>
                  <a:schemeClr val="tx1"/>
                </a:solidFill>
                <a:ea typeface="+mn-lt"/>
                <a:cs typeface="+mn-lt"/>
              </a:rPr>
              <a:t>To support this at home, please ensure you have a discussion with the children around the topic set. Ask children related questions and encourage children to respond in full sentences.  </a:t>
            </a:r>
            <a:endParaRPr lang="en-US" dirty="0">
              <a:solidFill>
                <a:schemeClr val="tx1"/>
              </a:solidFill>
              <a:ea typeface="+mn-lt"/>
              <a:cs typeface="+mn-lt"/>
            </a:endParaRPr>
          </a:p>
          <a:p>
            <a:endParaRPr lang="en-US" dirty="0"/>
          </a:p>
        </p:txBody>
      </p:sp>
      <p:pic>
        <p:nvPicPr>
          <p:cNvPr id="4" name="Picture 4" descr="A picture containing text, clipart&#10;&#10;Description automatically generated">
            <a:extLst>
              <a:ext uri="{FF2B5EF4-FFF2-40B4-BE49-F238E27FC236}">
                <a16:creationId xmlns:a16="http://schemas.microsoft.com/office/drawing/2014/main" id="{FB6D5875-6EB7-4E41-95E3-BDE0589A3B9C}"/>
              </a:ext>
            </a:extLst>
          </p:cNvPr>
          <p:cNvPicPr>
            <a:picLocks noChangeAspect="1"/>
          </p:cNvPicPr>
          <p:nvPr/>
        </p:nvPicPr>
        <p:blipFill>
          <a:blip r:embed="rId2"/>
          <a:stretch>
            <a:fillRect/>
          </a:stretch>
        </p:blipFill>
        <p:spPr>
          <a:xfrm>
            <a:off x="480848" y="3985514"/>
            <a:ext cx="2743200" cy="1724766"/>
          </a:xfrm>
          <a:prstGeom prst="rect">
            <a:avLst/>
          </a:prstGeom>
        </p:spPr>
      </p:pic>
    </p:spTree>
    <p:extLst>
      <p:ext uri="{BB962C8B-B14F-4D97-AF65-F5344CB8AC3E}">
        <p14:creationId xmlns:p14="http://schemas.microsoft.com/office/powerpoint/2010/main" val="2834238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F4DBD-02AF-4045-8B5E-3B7A92C13694}"/>
              </a:ext>
            </a:extLst>
          </p:cNvPr>
          <p:cNvSpPr>
            <a:spLocks noGrp="1"/>
          </p:cNvSpPr>
          <p:nvPr>
            <p:ph type="title"/>
          </p:nvPr>
        </p:nvSpPr>
        <p:spPr/>
        <p:txBody>
          <a:bodyPr/>
          <a:lstStyle/>
          <a:p>
            <a:r>
              <a:rPr lang="en-GB" dirty="0"/>
              <a:t>Supporting writing at home </a:t>
            </a:r>
            <a:br>
              <a:rPr lang="en-GB" dirty="0"/>
            </a:br>
            <a:endParaRPr lang="en-US" dirty="0"/>
          </a:p>
        </p:txBody>
      </p:sp>
      <p:sp>
        <p:nvSpPr>
          <p:cNvPr id="3" name="Content Placeholder 2">
            <a:extLst>
              <a:ext uri="{FF2B5EF4-FFF2-40B4-BE49-F238E27FC236}">
                <a16:creationId xmlns:a16="http://schemas.microsoft.com/office/drawing/2014/main" id="{D196D86E-DBB2-724A-BB21-0E58D20EC670}"/>
              </a:ext>
            </a:extLst>
          </p:cNvPr>
          <p:cNvSpPr>
            <a:spLocks noGrp="1"/>
          </p:cNvSpPr>
          <p:nvPr>
            <p:ph idx="1"/>
          </p:nvPr>
        </p:nvSpPr>
        <p:spPr>
          <a:xfrm>
            <a:off x="3687839" y="952500"/>
            <a:ext cx="7315200" cy="5095119"/>
          </a:xfrm>
        </p:spPr>
        <p:txBody>
          <a:bodyPr>
            <a:normAutofit/>
          </a:bodyPr>
          <a:lstStyle/>
          <a:p>
            <a:pPr marL="0" indent="0" algn="ctr">
              <a:buNone/>
            </a:pPr>
            <a:r>
              <a:rPr lang="en-GB" b="1" u="sng" dirty="0">
                <a:solidFill>
                  <a:schemeClr val="bg1">
                    <a:lumMod val="10000"/>
                  </a:schemeClr>
                </a:solidFill>
              </a:rPr>
              <a:t>Writing continues to be a key focus in </a:t>
            </a:r>
            <a:r>
              <a:rPr lang="en-GB" b="1" u="sng" dirty="0" err="1">
                <a:solidFill>
                  <a:schemeClr val="bg1">
                    <a:lumMod val="10000"/>
                  </a:schemeClr>
                </a:solidFill>
              </a:rPr>
              <a:t>Keystage</a:t>
            </a:r>
            <a:r>
              <a:rPr lang="en-GB" b="1" u="sng" dirty="0">
                <a:solidFill>
                  <a:schemeClr val="bg1">
                    <a:lumMod val="10000"/>
                  </a:schemeClr>
                </a:solidFill>
              </a:rPr>
              <a:t> 1 this term.</a:t>
            </a:r>
          </a:p>
          <a:p>
            <a:pPr marL="0" indent="0" algn="ctr">
              <a:buNone/>
            </a:pPr>
            <a:r>
              <a:rPr lang="en-GB" sz="1800" dirty="0">
                <a:solidFill>
                  <a:schemeClr val="tx1"/>
                </a:solidFill>
              </a:rPr>
              <a:t>Some ways to encourage and develop your child’s writing skills are- </a:t>
            </a:r>
          </a:p>
          <a:p>
            <a:r>
              <a:rPr lang="en-GB" sz="1800" dirty="0">
                <a:solidFill>
                  <a:schemeClr val="tx1"/>
                </a:solidFill>
              </a:rPr>
              <a:t>Focus on your child’s interests such as,  sports, playing with Lego, cartoons, going to the park, animals etc. Engage children in their writing by asking them to write about their interest. Children could write sentences about their trip to the park, instructions on how they made their Lego model or write a description about their favourite TV character. </a:t>
            </a:r>
          </a:p>
          <a:p>
            <a:r>
              <a:rPr lang="en-GB" sz="1800" dirty="0">
                <a:solidFill>
                  <a:schemeClr val="tx1"/>
                </a:solidFill>
              </a:rPr>
              <a:t>Try to encourage your child to write a creative story based  on their interest. Children can draw their story ideas in sequence or act their story out by making puppets. </a:t>
            </a:r>
          </a:p>
          <a:p>
            <a:r>
              <a:rPr lang="en-GB" sz="1800" dirty="0">
                <a:solidFill>
                  <a:schemeClr val="tx1"/>
                </a:solidFill>
              </a:rPr>
              <a:t>You could read part of a story and then write the next part. A picture could be used as a stimulus for writing. Children could even write letters to family members or friends or keep a diary.</a:t>
            </a:r>
          </a:p>
          <a:p>
            <a:r>
              <a:rPr lang="en-GB" sz="1800" dirty="0">
                <a:solidFill>
                  <a:schemeClr val="tx1"/>
                </a:solidFill>
              </a:rPr>
              <a:t>Remember talking before writing is important. Support your child to express themselves </a:t>
            </a:r>
            <a:r>
              <a:rPr lang="en-US" sz="1800" dirty="0">
                <a:solidFill>
                  <a:schemeClr val="tx1"/>
                </a:solidFill>
              </a:rPr>
              <a:t>clearly.</a:t>
            </a:r>
            <a:r>
              <a:rPr lang="en-GB" sz="1800" dirty="0">
                <a:solidFill>
                  <a:schemeClr val="tx1"/>
                </a:solidFill>
              </a:rPr>
              <a:t> When speaking </a:t>
            </a:r>
            <a:r>
              <a:rPr lang="en-US" sz="1800" dirty="0">
                <a:solidFill>
                  <a:schemeClr val="tx1"/>
                </a:solidFill>
              </a:rPr>
              <a:t>to your child, encourage them to </a:t>
            </a:r>
            <a:r>
              <a:rPr lang="en-GB" sz="1800" dirty="0">
                <a:solidFill>
                  <a:schemeClr val="tx1"/>
                </a:solidFill>
              </a:rPr>
              <a:t>discuss their ideas and </a:t>
            </a:r>
            <a:r>
              <a:rPr lang="en-US" sz="1800" dirty="0">
                <a:solidFill>
                  <a:schemeClr val="tx1"/>
                </a:solidFill>
              </a:rPr>
              <a:t>listen and respond to their ideas. </a:t>
            </a:r>
            <a:endParaRPr lang="en-GB" sz="1800" dirty="0">
              <a:solidFill>
                <a:schemeClr val="tx1"/>
              </a:solidFill>
            </a:endParaRPr>
          </a:p>
          <a:p>
            <a:endParaRPr lang="en-GB" sz="1800" dirty="0">
              <a:solidFill>
                <a:srgbClr val="000000"/>
              </a:solidFill>
              <a:latin typeface="ArialMT"/>
            </a:endParaRPr>
          </a:p>
        </p:txBody>
      </p:sp>
      <p:pic>
        <p:nvPicPr>
          <p:cNvPr id="6" name="Picture 5">
            <a:extLst>
              <a:ext uri="{FF2B5EF4-FFF2-40B4-BE49-F238E27FC236}">
                <a16:creationId xmlns:a16="http://schemas.microsoft.com/office/drawing/2014/main" id="{1DA3F8A8-83ED-DF4E-99F1-D996733D7790}"/>
              </a:ext>
            </a:extLst>
          </p:cNvPr>
          <p:cNvPicPr>
            <a:picLocks noChangeAspect="1"/>
          </p:cNvPicPr>
          <p:nvPr/>
        </p:nvPicPr>
        <p:blipFill>
          <a:blip r:embed="rId2"/>
          <a:stretch>
            <a:fillRect/>
          </a:stretch>
        </p:blipFill>
        <p:spPr>
          <a:xfrm>
            <a:off x="578456" y="4108840"/>
            <a:ext cx="1991782" cy="1497697"/>
          </a:xfrm>
          <a:prstGeom prst="rect">
            <a:avLst/>
          </a:prstGeom>
        </p:spPr>
      </p:pic>
    </p:spTree>
    <p:extLst>
      <p:ext uri="{BB962C8B-B14F-4D97-AF65-F5344CB8AC3E}">
        <p14:creationId xmlns:p14="http://schemas.microsoft.com/office/powerpoint/2010/main" val="1632052373"/>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15F272A04F3C4AAD824D549BE5B228" ma:contentTypeVersion="19" ma:contentTypeDescription="Create a new document." ma:contentTypeScope="" ma:versionID="55122af58a00328cc708bf35059292fe">
  <xsd:schema xmlns:xsd="http://www.w3.org/2001/XMLSchema" xmlns:xs="http://www.w3.org/2001/XMLSchema" xmlns:p="http://schemas.microsoft.com/office/2006/metadata/properties" xmlns:ns2="b40d121a-adb5-4ec6-b8f2-521efbd64b66" xmlns:ns3="16651c52-4f11-4f9b-9041-51df56c73f9c" targetNamespace="http://schemas.microsoft.com/office/2006/metadata/properties" ma:root="true" ma:fieldsID="96767b8764f602c4f62be1f198aab50b" ns2:_="" ns3:_="">
    <xsd:import namespace="b40d121a-adb5-4ec6-b8f2-521efbd64b66"/>
    <xsd:import namespace="16651c52-4f11-4f9b-9041-51df56c73f9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Shared_x0020_with"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0d121a-adb5-4ec6-b8f2-521efbd64b6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Shared_x0020_with" ma:index="20" nillable="true" ma:displayName="Shared with" ma:list="UserInfo" ma:SearchPeopleOnly="false" ma:SharePointGroup="0" ma:internalName="Shared_x0020_with"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ff5ef56-57b2-4114-a744-e35a9ea4e6c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651c52-4f11-4f9b-9041-51df56c73f9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c14b4200-d525-44c9-9c52-dbd07f9d16b4}" ma:internalName="TaxCatchAll" ma:showField="CatchAllData" ma:web="16651c52-4f11-4f9b-9041-51df56c73f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_x0020_with xmlns="b40d121a-adb5-4ec6-b8f2-521efbd64b66">
      <UserInfo>
        <DisplayName/>
        <AccountId xsi:nil="true"/>
        <AccountType/>
      </UserInfo>
    </Shared_x0020_with>
    <lcf76f155ced4ddcb4097134ff3c332f xmlns="b40d121a-adb5-4ec6-b8f2-521efbd64b66">
      <Terms xmlns="http://schemas.microsoft.com/office/infopath/2007/PartnerControls"/>
    </lcf76f155ced4ddcb4097134ff3c332f>
    <TaxCatchAll xmlns="16651c52-4f11-4f9b-9041-51df56c73f9c" xsi:nil="true"/>
  </documentManagement>
</p:properties>
</file>

<file path=customXml/itemProps1.xml><?xml version="1.0" encoding="utf-8"?>
<ds:datastoreItem xmlns:ds="http://schemas.openxmlformats.org/officeDocument/2006/customXml" ds:itemID="{5F0DB1C9-CE4C-4F90-850C-76B93B8BE24A}"/>
</file>

<file path=customXml/itemProps2.xml><?xml version="1.0" encoding="utf-8"?>
<ds:datastoreItem xmlns:ds="http://schemas.openxmlformats.org/officeDocument/2006/customXml" ds:itemID="{1071B4CB-D911-405F-83F8-EB070360EE3F}">
  <ds:schemaRefs>
    <ds:schemaRef ds:uri="http://schemas.microsoft.com/sharepoint/v3/contenttype/forms"/>
  </ds:schemaRefs>
</ds:datastoreItem>
</file>

<file path=customXml/itemProps3.xml><?xml version="1.0" encoding="utf-8"?>
<ds:datastoreItem xmlns:ds="http://schemas.openxmlformats.org/officeDocument/2006/customXml" ds:itemID="{A5A7780B-72A8-49BC-9E94-9EB3761D4101}">
  <ds:schemaRefs>
    <ds:schemaRef ds:uri="http://schemas.microsoft.com/office/2006/metadata/properties"/>
    <ds:schemaRef ds:uri="http://www.w3.org/2000/xmlns/"/>
    <ds:schemaRef ds:uri="b40d121a-adb5-4ec6-b8f2-521efbd64b66"/>
    <ds:schemaRef ds:uri="http://www.w3.org/2001/XMLSchema-instance"/>
    <ds:schemaRef ds:uri="http://schemas.microsoft.com/office/infopath/2007/PartnerControls"/>
    <ds:schemaRef ds:uri="16651c52-4f11-4f9b-9041-51df56c73f9c"/>
  </ds:schemaRefs>
</ds:datastoreItem>
</file>

<file path=docProps/app.xml><?xml version="1.0" encoding="utf-8"?>
<Properties xmlns="http://schemas.openxmlformats.org/officeDocument/2006/extended-properties" xmlns:vt="http://schemas.openxmlformats.org/officeDocument/2006/docPropsVTypes">
  <Template>TM03457475[[fn=Frame]]</Template>
  <TotalTime>374</TotalTime>
  <Words>2358</Words>
  <Application>Microsoft Office PowerPoint</Application>
  <PresentationFormat>Widescreen</PresentationFormat>
  <Paragraphs>191</Paragraphs>
  <Slides>16</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Arial,Sans-Serif</vt:lpstr>
      <vt:lpstr>ArialMT</vt:lpstr>
      <vt:lpstr>Calibri</vt:lpstr>
      <vt:lpstr>Comic Sans MS</vt:lpstr>
      <vt:lpstr>Corbel</vt:lpstr>
      <vt:lpstr>TimesNewRomanPSMT</vt:lpstr>
      <vt:lpstr>Wingdings 2</vt:lpstr>
      <vt:lpstr>Frame</vt:lpstr>
      <vt:lpstr>Parent  Curriculum  Information Summer Term 2024  Year 2 </vt:lpstr>
      <vt:lpstr>School Vision and Motto</vt:lpstr>
      <vt:lpstr>  Outline</vt:lpstr>
      <vt:lpstr>Summer Curriculum Topics</vt:lpstr>
      <vt:lpstr>English</vt:lpstr>
      <vt:lpstr>English</vt:lpstr>
      <vt:lpstr>Reading  </vt:lpstr>
      <vt:lpstr>Speaking and listening  </vt:lpstr>
      <vt:lpstr>Supporting writing at home  </vt:lpstr>
      <vt:lpstr>Maths</vt:lpstr>
      <vt:lpstr>Science</vt:lpstr>
      <vt:lpstr>Foundation Subjects</vt:lpstr>
      <vt:lpstr>Foundation Subjects</vt:lpstr>
      <vt:lpstr>End of key stage 1 assessments- SATS</vt:lpstr>
      <vt:lpstr>Homework </vt:lpstr>
      <vt:lpstr>Communication with Parents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back!</dc:title>
  <dc:creator>MR Henry</dc:creator>
  <cp:lastModifiedBy>R Akthar</cp:lastModifiedBy>
  <cp:revision>179</cp:revision>
  <dcterms:created xsi:type="dcterms:W3CDTF">2018-08-31T18:43:56Z</dcterms:created>
  <dcterms:modified xsi:type="dcterms:W3CDTF">2024-04-23T08:19:39Z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0x0101005A15F272A04F3C4AAD824D549BE5B228</vt:lpwstr>
  </property>
  <property fmtid="{D5CDD505-2E9C-101B-9397-08002B2CF9AE}" pid="3" name="MediaServiceImageTags">
    <vt:lpwstr/>
  </property>
</Properties>
</file>