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4"/>
  </p:sldMasterIdLst>
  <p:notesMasterIdLst>
    <p:notesMasterId r:id="rId21"/>
  </p:notesMasterIdLst>
  <p:sldIdLst>
    <p:sldId id="256" r:id="rId5"/>
    <p:sldId id="290" r:id="rId6"/>
    <p:sldId id="271" r:id="rId7"/>
    <p:sldId id="282" r:id="rId8"/>
    <p:sldId id="317" r:id="rId9"/>
    <p:sldId id="324" r:id="rId10"/>
    <p:sldId id="328" r:id="rId11"/>
    <p:sldId id="325" r:id="rId12"/>
    <p:sldId id="326" r:id="rId13"/>
    <p:sldId id="318" r:id="rId14"/>
    <p:sldId id="320" r:id="rId15"/>
    <p:sldId id="319" r:id="rId16"/>
    <p:sldId id="323" r:id="rId17"/>
    <p:sldId id="327" r:id="rId18"/>
    <p:sldId id="321" r:id="rId19"/>
    <p:sldId id="322" r:id="rId20"/>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C62A0F-46BB-DDF0-9C59-EE1E907F5EA6}" v="132" dt="2023-01-12T16:41:54.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D431D3B0-241D-4E5F-BD18-FF34E1FA0A34}" type="datetimeFigureOut">
              <a:rPr lang="en-GB" smtClean="0"/>
              <a:t>26/01/2024</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48543821-5DB9-4AF2-86C6-D22CCEE25B15}" type="slidenum">
              <a:rPr lang="en-GB" smtClean="0"/>
              <a:t>‹#›</a:t>
            </a:fld>
            <a:endParaRPr lang="en-GB"/>
          </a:p>
        </p:txBody>
      </p:sp>
    </p:spTree>
    <p:extLst>
      <p:ext uri="{BB962C8B-B14F-4D97-AF65-F5344CB8AC3E}">
        <p14:creationId xmlns:p14="http://schemas.microsoft.com/office/powerpoint/2010/main" val="272947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Office.Admin</a:t>
            </a:r>
            <a:r>
              <a:rPr lang="en-GB"/>
              <a:t>: sending out letters, building and analysing</a:t>
            </a:r>
            <a:r>
              <a:rPr lang="en-GB" baseline="0"/>
              <a:t> surveys, answering queries, advising </a:t>
            </a:r>
            <a:r>
              <a:rPr lang="en-GB" baseline="0" err="1"/>
              <a:t>ov</a:t>
            </a:r>
            <a:r>
              <a:rPr lang="en-GB" baseline="0"/>
              <a:t> </a:t>
            </a:r>
            <a:r>
              <a:rPr lang="en-GB" baseline="0" err="1"/>
              <a:t>everchanging</a:t>
            </a:r>
            <a:r>
              <a:rPr lang="en-GB" baseline="0"/>
              <a:t> guidance and answering emails and phone calls</a:t>
            </a:r>
          </a:p>
          <a:p>
            <a:r>
              <a:rPr lang="en-GB" baseline="0"/>
              <a:t>Premises staff: working tirelessly mornings, afternoons, evenings to create safe bubbles, signage, cleaning</a:t>
            </a:r>
          </a:p>
          <a:p>
            <a:r>
              <a:rPr lang="en-GB" baseline="0"/>
              <a:t>LTAs working via zoom with their children, taking resources home to prepare, joining in on zooms</a:t>
            </a:r>
          </a:p>
          <a:p>
            <a:r>
              <a:rPr lang="en-GB" baseline="0"/>
              <a:t>Catering staff: on furlough, Bal agreeing to come in</a:t>
            </a:r>
          </a:p>
          <a:p>
            <a:r>
              <a:rPr lang="en-GB"/>
              <a:t>Fellow SLT: managing remote</a:t>
            </a:r>
            <a:r>
              <a:rPr lang="en-GB" baseline="0"/>
              <a:t> learning, staff welfare, keeping up with guidance</a:t>
            </a:r>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4</a:t>
            </a:fld>
            <a:endParaRPr lang="en-GB"/>
          </a:p>
        </p:txBody>
      </p:sp>
    </p:spTree>
    <p:extLst>
      <p:ext uri="{BB962C8B-B14F-4D97-AF65-F5344CB8AC3E}">
        <p14:creationId xmlns:p14="http://schemas.microsoft.com/office/powerpoint/2010/main" val="410702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5</a:t>
            </a:fld>
            <a:endParaRPr lang="en-GB"/>
          </a:p>
        </p:txBody>
      </p:sp>
    </p:spTree>
    <p:extLst>
      <p:ext uri="{BB962C8B-B14F-4D97-AF65-F5344CB8AC3E}">
        <p14:creationId xmlns:p14="http://schemas.microsoft.com/office/powerpoint/2010/main" val="376697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6</a:t>
            </a:fld>
            <a:endParaRPr lang="en-GB"/>
          </a:p>
        </p:txBody>
      </p:sp>
    </p:spTree>
    <p:extLst>
      <p:ext uri="{BB962C8B-B14F-4D97-AF65-F5344CB8AC3E}">
        <p14:creationId xmlns:p14="http://schemas.microsoft.com/office/powerpoint/2010/main" val="85161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10</a:t>
            </a:fld>
            <a:endParaRPr lang="en-GB"/>
          </a:p>
        </p:txBody>
      </p:sp>
    </p:spTree>
    <p:extLst>
      <p:ext uri="{BB962C8B-B14F-4D97-AF65-F5344CB8AC3E}">
        <p14:creationId xmlns:p14="http://schemas.microsoft.com/office/powerpoint/2010/main" val="246742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11</a:t>
            </a:fld>
            <a:endParaRPr lang="en-GB"/>
          </a:p>
        </p:txBody>
      </p:sp>
    </p:spTree>
    <p:extLst>
      <p:ext uri="{BB962C8B-B14F-4D97-AF65-F5344CB8AC3E}">
        <p14:creationId xmlns:p14="http://schemas.microsoft.com/office/powerpoint/2010/main" val="46474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12</a:t>
            </a:fld>
            <a:endParaRPr lang="en-GB"/>
          </a:p>
        </p:txBody>
      </p:sp>
    </p:spTree>
    <p:extLst>
      <p:ext uri="{BB962C8B-B14F-4D97-AF65-F5344CB8AC3E}">
        <p14:creationId xmlns:p14="http://schemas.microsoft.com/office/powerpoint/2010/main" val="425827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13</a:t>
            </a:fld>
            <a:endParaRPr lang="en-GB"/>
          </a:p>
        </p:txBody>
      </p:sp>
    </p:spTree>
    <p:extLst>
      <p:ext uri="{BB962C8B-B14F-4D97-AF65-F5344CB8AC3E}">
        <p14:creationId xmlns:p14="http://schemas.microsoft.com/office/powerpoint/2010/main" val="4139717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15</a:t>
            </a:fld>
            <a:endParaRPr lang="en-GB"/>
          </a:p>
        </p:txBody>
      </p:sp>
    </p:spTree>
    <p:extLst>
      <p:ext uri="{BB962C8B-B14F-4D97-AF65-F5344CB8AC3E}">
        <p14:creationId xmlns:p14="http://schemas.microsoft.com/office/powerpoint/2010/main" val="192640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Office.Admin</a:t>
            </a:r>
            <a:r>
              <a:rPr lang="en-GB"/>
              <a:t>: sending out letters, building and analysing</a:t>
            </a:r>
            <a:r>
              <a:rPr lang="en-GB" baseline="0"/>
              <a:t> surveys, answering queries, advising </a:t>
            </a:r>
            <a:r>
              <a:rPr lang="en-GB" baseline="0" err="1"/>
              <a:t>ov</a:t>
            </a:r>
            <a:r>
              <a:rPr lang="en-GB" baseline="0"/>
              <a:t> </a:t>
            </a:r>
            <a:r>
              <a:rPr lang="en-GB" baseline="0" err="1"/>
              <a:t>everchanging</a:t>
            </a:r>
            <a:r>
              <a:rPr lang="en-GB" baseline="0"/>
              <a:t> guidance and answering emails and phone calls</a:t>
            </a:r>
          </a:p>
          <a:p>
            <a:r>
              <a:rPr lang="en-GB" baseline="0"/>
              <a:t>Premises staff: working tirelessly mornings, afternoons, evenings to create safe bubbles, signage, cleaning</a:t>
            </a:r>
          </a:p>
          <a:p>
            <a:r>
              <a:rPr lang="en-GB" baseline="0"/>
              <a:t>LTAs working via zoom with their children, taking resources home to prepare, joining in on zooms</a:t>
            </a:r>
          </a:p>
          <a:p>
            <a:r>
              <a:rPr lang="en-GB" baseline="0"/>
              <a:t>Catering staff: on furlough, Bal agreeing to come in</a:t>
            </a:r>
          </a:p>
          <a:p>
            <a:r>
              <a:rPr lang="en-GB"/>
              <a:t>Fellow SLT: managing remote</a:t>
            </a:r>
            <a:r>
              <a:rPr lang="en-GB" baseline="0"/>
              <a:t> learning, staff welfare, keeping up with guidance</a:t>
            </a:r>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16</a:t>
            </a:fld>
            <a:endParaRPr lang="en-GB"/>
          </a:p>
        </p:txBody>
      </p:sp>
    </p:spTree>
    <p:extLst>
      <p:ext uri="{BB962C8B-B14F-4D97-AF65-F5344CB8AC3E}">
        <p14:creationId xmlns:p14="http://schemas.microsoft.com/office/powerpoint/2010/main" val="334653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1/26/2024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1/26/2024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1/26/2024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1/26/2024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1/26/2024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1/26/2024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8.jpeg"/><Relationship Id="rId7" Type="http://schemas.openxmlformats.org/officeDocument/2006/relationships/hyperlink" Target="https://www.google.co.uk/url?sa=i&amp;url=https://www.gardenersworld.com/plants/plants-for-colour-in-every-month/&amp;psig=AOvVaw0RpDBeQmwqQ8oUjlttuw-a&amp;ust=1610903694966000&amp;source=images&amp;cd=vfe&amp;ved=0CAIQjRxqFwoTCJjKt4b6oO4CFQAAAAAdAAAAABA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9.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results?search_query=mr+thorne+letter+soun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1" descr="New LB Redbrid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429" y="5498696"/>
            <a:ext cx="12652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9177240" y="5267325"/>
            <a:ext cx="2958560" cy="806733"/>
            <a:chOff x="4251682" y="390740"/>
            <a:chExt cx="5864776" cy="146619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264" y="390740"/>
              <a:ext cx="1466194" cy="1466194"/>
            </a:xfrm>
            <a:prstGeom prst="rect">
              <a:avLst/>
            </a:prstGeom>
            <a:ln w="12700">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682" y="390740"/>
              <a:ext cx="1466194" cy="1466194"/>
            </a:xfrm>
            <a:prstGeom prst="rect">
              <a:avLst/>
            </a:prstGeom>
            <a:ln w="12700">
              <a:solidFill>
                <a:schemeClr val="tx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7876" y="390740"/>
              <a:ext cx="1466194" cy="1466194"/>
            </a:xfrm>
            <a:prstGeom prst="rect">
              <a:avLst/>
            </a:prstGeom>
            <a:ln w="12700">
              <a:solidFill>
                <a:schemeClr val="tx1"/>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362" y="390740"/>
              <a:ext cx="1485902" cy="1466194"/>
            </a:xfrm>
            <a:prstGeom prst="rect">
              <a:avLst/>
            </a:prstGeom>
            <a:ln w="12700">
              <a:solidFill>
                <a:schemeClr val="tx1"/>
              </a:solidFill>
            </a:ln>
          </p:spPr>
        </p:pic>
      </p:grpSp>
      <p:sp>
        <p:nvSpPr>
          <p:cNvPr id="13" name="Title 12"/>
          <p:cNvSpPr>
            <a:spLocks noGrp="1"/>
          </p:cNvSpPr>
          <p:nvPr>
            <p:ph type="ctrTitle"/>
          </p:nvPr>
        </p:nvSpPr>
        <p:spPr/>
        <p:txBody>
          <a:bodyPr anchor="t" anchorCtr="1">
            <a:normAutofit fontScale="90000"/>
          </a:bodyPr>
          <a:lstStyle/>
          <a:p>
            <a:pPr algn="ctr"/>
            <a:r>
              <a:rPr lang="en-GB" b="1" dirty="0">
                <a:solidFill>
                  <a:schemeClr val="bg1"/>
                </a:solidFill>
              </a:rPr>
              <a:t>Parent </a:t>
            </a:r>
            <a:br>
              <a:rPr lang="en-GB" b="1" dirty="0">
                <a:solidFill>
                  <a:schemeClr val="bg1"/>
                </a:solidFill>
              </a:rPr>
            </a:br>
            <a:r>
              <a:rPr lang="en-GB" b="1" dirty="0">
                <a:solidFill>
                  <a:schemeClr val="bg1"/>
                </a:solidFill>
              </a:rPr>
              <a:t>Curriculum </a:t>
            </a:r>
            <a:br>
              <a:rPr lang="en-GB" b="1" dirty="0">
                <a:solidFill>
                  <a:schemeClr val="bg1"/>
                </a:solidFill>
              </a:rPr>
            </a:br>
            <a:r>
              <a:rPr lang="en-GB" b="1" dirty="0">
                <a:solidFill>
                  <a:schemeClr val="bg1"/>
                </a:solidFill>
              </a:rPr>
              <a:t>Meeting</a:t>
            </a:r>
            <a:br>
              <a:rPr lang="en-GB" b="1" dirty="0">
                <a:solidFill>
                  <a:schemeClr val="bg1"/>
                </a:solidFill>
              </a:rPr>
            </a:br>
            <a:br>
              <a:rPr lang="en-GB" dirty="0">
                <a:solidFill>
                  <a:schemeClr val="tx1"/>
                </a:solidFill>
              </a:rPr>
            </a:br>
            <a:r>
              <a:rPr lang="en-GB" dirty="0">
                <a:solidFill>
                  <a:schemeClr val="tx1"/>
                </a:solidFill>
              </a:rPr>
              <a:t>Year 2  9th January 2024</a:t>
            </a:r>
          </a:p>
        </p:txBody>
      </p:sp>
      <p:sp>
        <p:nvSpPr>
          <p:cNvPr id="17" name="Title 1"/>
          <p:cNvSpPr txBox="1">
            <a:spLocks/>
          </p:cNvSpPr>
          <p:nvPr/>
        </p:nvSpPr>
        <p:spPr>
          <a:xfrm>
            <a:off x="1704865" y="1768115"/>
            <a:ext cx="7315200" cy="1721612"/>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br>
              <a:rPr lang="en-GB"/>
            </a:br>
            <a:br>
              <a:rPr lang="en-GB"/>
            </a:br>
            <a:endParaRPr lang="en-GB"/>
          </a:p>
        </p:txBody>
      </p:sp>
      <p:sp>
        <p:nvSpPr>
          <p:cNvPr id="15" name="Rectangle 14"/>
          <p:cNvSpPr/>
          <p:nvPr/>
        </p:nvSpPr>
        <p:spPr>
          <a:xfrm>
            <a:off x="9340653" y="5182285"/>
            <a:ext cx="2795146" cy="861774"/>
          </a:xfrm>
          <a:prstGeom prst="rect">
            <a:avLst/>
          </a:prstGeom>
        </p:spPr>
        <p:txBody>
          <a:bodyPr wrap="square">
            <a:spAutoFit/>
          </a:bodyPr>
          <a:lstStyle/>
          <a:p>
            <a:pPr algn="ctr"/>
            <a:br>
              <a:rPr lang="en-GB" sz="2500"/>
            </a:br>
            <a:endParaRPr lang="en-GB" sz="250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7239" y="703357"/>
            <a:ext cx="3014761" cy="2786370"/>
          </a:xfrm>
          <a:prstGeom prst="rect">
            <a:avLst/>
          </a:prstGeom>
        </p:spPr>
      </p:pic>
      <p:pic>
        <p:nvPicPr>
          <p:cNvPr id="19" name="Picture 18"/>
          <p:cNvPicPr>
            <a:picLocks noChangeAspect="1"/>
          </p:cNvPicPr>
          <p:nvPr/>
        </p:nvPicPr>
        <p:blipFill>
          <a:blip r:embed="rId8"/>
          <a:stretch>
            <a:fillRect/>
          </a:stretch>
        </p:blipFill>
        <p:spPr>
          <a:xfrm>
            <a:off x="9177240" y="3489727"/>
            <a:ext cx="2958560" cy="1777598"/>
          </a:xfrm>
          <a:prstGeom prst="rect">
            <a:avLst/>
          </a:prstGeom>
          <a:ln>
            <a:solidFill>
              <a:schemeClr val="tx1"/>
            </a:solidFill>
          </a:ln>
        </p:spPr>
      </p:pic>
    </p:spTree>
    <p:extLst>
      <p:ext uri="{BB962C8B-B14F-4D97-AF65-F5344CB8AC3E}">
        <p14:creationId xmlns:p14="http://schemas.microsoft.com/office/powerpoint/2010/main" val="114317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619488"/>
          </a:xfrm>
        </p:spPr>
        <p:txBody>
          <a:bodyPr/>
          <a:lstStyle/>
          <a:p>
            <a:r>
              <a:rPr lang="en-GB" b="1"/>
              <a:t>Maths</a:t>
            </a:r>
          </a:p>
        </p:txBody>
      </p:sp>
      <p:sp>
        <p:nvSpPr>
          <p:cNvPr id="3" name="Content Placeholder 2"/>
          <p:cNvSpPr>
            <a:spLocks noGrp="1"/>
          </p:cNvSpPr>
          <p:nvPr>
            <p:ph idx="1"/>
          </p:nvPr>
        </p:nvSpPr>
        <p:spPr/>
        <p:txBody>
          <a:bodyPr>
            <a:normAutofit/>
          </a:bodyPr>
          <a:lstStyle/>
          <a:p>
            <a:pPr marL="342900" indent="-342900"/>
            <a:r>
              <a:rPr lang="en-GB" dirty="0">
                <a:solidFill>
                  <a:schemeClr val="tx1"/>
                </a:solidFill>
                <a:ea typeface="+mn-lt"/>
                <a:cs typeface="+mn-lt"/>
              </a:rPr>
              <a:t>We will be covering several new curriculum topics this term including multiplication and division using equal groups and repeated addition, which the children have already been showing good progress in through their Maths lessons.  </a:t>
            </a:r>
            <a:endParaRPr lang="en-US" dirty="0">
              <a:solidFill>
                <a:schemeClr val="tx1"/>
              </a:solidFill>
              <a:ea typeface="+mn-lt"/>
              <a:cs typeface="+mn-lt"/>
            </a:endParaRPr>
          </a:p>
          <a:p>
            <a:pPr marL="342900" indent="-342900"/>
            <a:r>
              <a:rPr lang="en-GB" dirty="0">
                <a:solidFill>
                  <a:schemeClr val="tx1"/>
                </a:solidFill>
                <a:ea typeface="+mn-lt"/>
                <a:cs typeface="+mn-lt"/>
              </a:rPr>
              <a:t>We will also be covering odd and even numbers, halving, fractions of shapes, telling the time to the nearest 5 minutes and properties and comparing of 2D and 3D shapes. </a:t>
            </a:r>
            <a:endParaRPr lang="en-US" dirty="0">
              <a:solidFill>
                <a:schemeClr val="tx1"/>
              </a:solidFill>
              <a:ea typeface="+mn-lt"/>
              <a:cs typeface="+mn-lt"/>
            </a:endParaRPr>
          </a:p>
          <a:p>
            <a:pPr marL="342900" indent="-342900"/>
            <a:r>
              <a:rPr lang="en-GB" dirty="0">
                <a:solidFill>
                  <a:schemeClr val="tx1"/>
                </a:solidFill>
                <a:ea typeface="+mn-lt"/>
                <a:cs typeface="+mn-lt"/>
              </a:rPr>
              <a:t>We will also be revisiting areas of the maths curriculum which will help children consolidate their learning. These areas of learning are revising 2, 5 and 10 times tables, addition and subtraction and place value work.</a:t>
            </a:r>
          </a:p>
          <a:p>
            <a:pPr marL="342900" indent="-342900"/>
            <a:r>
              <a:rPr lang="en-GB" dirty="0">
                <a:solidFill>
                  <a:schemeClr val="tx1"/>
                </a:solidFill>
                <a:ea typeface="+mn-lt"/>
                <a:cs typeface="+mn-lt"/>
              </a:rPr>
              <a:t>Our key focus is to continue working on maths fluency skills. In addition to this, our practical tasks will also focus on practice of concepts and reasoning problems. </a:t>
            </a:r>
            <a:endParaRPr lang="en-GB" dirty="0">
              <a:solidFill>
                <a:schemeClr val="tx1"/>
              </a:solidFill>
            </a:endParaRPr>
          </a:p>
          <a:p>
            <a:pPr marL="342900" indent="-342900"/>
            <a:r>
              <a:rPr lang="en-GB" dirty="0">
                <a:solidFill>
                  <a:schemeClr val="tx1"/>
                </a:solidFill>
                <a:ea typeface="+mn-lt"/>
                <a:cs typeface="+mn-lt"/>
              </a:rPr>
              <a:t>We will continue to introduce new vocabulary which will help children with their reasoning abilities.</a:t>
            </a:r>
            <a:r>
              <a:rPr lang="en-GB" dirty="0">
                <a:solidFill>
                  <a:schemeClr val="tx1"/>
                </a:solidFill>
              </a:rPr>
              <a:t> </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9" name="Picture 8"/>
          <p:cNvPicPr>
            <a:picLocks noChangeAspect="1"/>
          </p:cNvPicPr>
          <p:nvPr/>
        </p:nvPicPr>
        <p:blipFill rotWithShape="1">
          <a:blip r:embed="rId5"/>
          <a:srcRect l="19504" t="3374" r="9142" b="11609"/>
          <a:stretch/>
        </p:blipFill>
        <p:spPr>
          <a:xfrm>
            <a:off x="180975" y="3743325"/>
            <a:ext cx="3165449" cy="2121524"/>
          </a:xfrm>
          <a:prstGeom prst="rect">
            <a:avLst/>
          </a:prstGeom>
          <a:noFill/>
          <a:ln>
            <a:solidFill>
              <a:schemeClr val="tx1"/>
            </a:solidFill>
          </a:ln>
        </p:spPr>
      </p:pic>
    </p:spTree>
    <p:extLst>
      <p:ext uri="{BB962C8B-B14F-4D97-AF65-F5344CB8AC3E}">
        <p14:creationId xmlns:p14="http://schemas.microsoft.com/office/powerpoint/2010/main" val="352276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86213"/>
          </a:xfrm>
        </p:spPr>
        <p:txBody>
          <a:bodyPr/>
          <a:lstStyle/>
          <a:p>
            <a:r>
              <a:rPr lang="en-GB" b="1"/>
              <a:t>Science</a:t>
            </a:r>
          </a:p>
        </p:txBody>
      </p:sp>
      <p:sp>
        <p:nvSpPr>
          <p:cNvPr id="3" name="Content Placeholder 2"/>
          <p:cNvSpPr>
            <a:spLocks noGrp="1"/>
          </p:cNvSpPr>
          <p:nvPr>
            <p:ph idx="1"/>
          </p:nvPr>
        </p:nvSpPr>
        <p:spPr>
          <a:xfrm>
            <a:off x="3869268" y="332619"/>
            <a:ext cx="7847994" cy="5652129"/>
          </a:xfrm>
        </p:spPr>
        <p:txBody>
          <a:bodyPr>
            <a:normAutofit fontScale="70000" lnSpcReduction="20000"/>
          </a:bodyPr>
          <a:lstStyle/>
          <a:p>
            <a:pPr marL="0" indent="0">
              <a:buNone/>
            </a:pPr>
            <a:r>
              <a:rPr lang="en-GB" dirty="0">
                <a:solidFill>
                  <a:schemeClr val="tx1"/>
                </a:solidFill>
                <a:ea typeface="+mn-lt"/>
                <a:cs typeface="+mn-lt"/>
              </a:rPr>
              <a:t>Science is taught weekly. </a:t>
            </a:r>
          </a:p>
          <a:p>
            <a:pPr marL="0" indent="0">
              <a:buNone/>
            </a:pPr>
            <a:r>
              <a:rPr lang="en-GB" dirty="0">
                <a:solidFill>
                  <a:schemeClr val="tx1"/>
                </a:solidFill>
                <a:ea typeface="+mn-lt"/>
                <a:cs typeface="+mn-lt"/>
              </a:rPr>
              <a:t>Our two Science topics this term are ‘</a:t>
            </a:r>
            <a:r>
              <a:rPr lang="en-GB" b="1" dirty="0">
                <a:solidFill>
                  <a:schemeClr val="tx1"/>
                </a:solidFill>
                <a:ea typeface="+mn-lt"/>
                <a:cs typeface="+mn-lt"/>
              </a:rPr>
              <a:t>Plants</a:t>
            </a:r>
            <a:r>
              <a:rPr lang="en-GB" dirty="0">
                <a:solidFill>
                  <a:schemeClr val="tx1"/>
                </a:solidFill>
                <a:ea typeface="+mn-lt"/>
                <a:cs typeface="+mn-lt"/>
              </a:rPr>
              <a:t>’ and ‘</a:t>
            </a:r>
            <a:r>
              <a:rPr lang="en-GB" b="1" dirty="0">
                <a:solidFill>
                  <a:schemeClr val="tx1"/>
                </a:solidFill>
                <a:ea typeface="+mn-lt"/>
                <a:cs typeface="+mn-lt"/>
              </a:rPr>
              <a:t>Living things and their habitats’</a:t>
            </a:r>
          </a:p>
          <a:p>
            <a:pPr marL="0" indent="0">
              <a:buNone/>
            </a:pPr>
            <a:r>
              <a:rPr lang="en-GB" dirty="0">
                <a:solidFill>
                  <a:schemeClr val="tx1"/>
                </a:solidFill>
                <a:ea typeface="+mn-lt"/>
                <a:cs typeface="+mn-lt"/>
              </a:rPr>
              <a:t>As part of our </a:t>
            </a:r>
            <a:r>
              <a:rPr lang="en-GB" b="1" dirty="0">
                <a:solidFill>
                  <a:schemeClr val="tx1"/>
                </a:solidFill>
                <a:ea typeface="+mn-lt"/>
                <a:cs typeface="+mn-lt"/>
              </a:rPr>
              <a:t>Plants</a:t>
            </a:r>
            <a:r>
              <a:rPr lang="en-GB" dirty="0">
                <a:solidFill>
                  <a:schemeClr val="tx1"/>
                </a:solidFill>
                <a:ea typeface="+mn-lt"/>
                <a:cs typeface="+mn-lt"/>
              </a:rPr>
              <a:t> topic children will be:</a:t>
            </a:r>
          </a:p>
          <a:p>
            <a:pPr>
              <a:buFont typeface="Arial" panose="020B0604020202020204" pitchFamily="34" charset="0"/>
              <a:buChar char="•"/>
            </a:pPr>
            <a:r>
              <a:rPr lang="en-GB" dirty="0">
                <a:solidFill>
                  <a:schemeClr val="tx1"/>
                </a:solidFill>
                <a:ea typeface="+mn-lt"/>
                <a:cs typeface="+mn-lt"/>
              </a:rPr>
              <a:t>Observing and describing how seeds and bulbs grow</a:t>
            </a:r>
          </a:p>
          <a:p>
            <a:pPr>
              <a:buFont typeface="Arial" panose="020B0604020202020204" pitchFamily="34" charset="0"/>
              <a:buChar char="•"/>
            </a:pPr>
            <a:r>
              <a:rPr lang="en-GB" dirty="0">
                <a:solidFill>
                  <a:schemeClr val="tx1"/>
                </a:solidFill>
                <a:ea typeface="+mn-lt"/>
                <a:cs typeface="+mn-lt"/>
              </a:rPr>
              <a:t>Describing how plants need water, light, a suitable temperature to grow and be healthy. </a:t>
            </a:r>
            <a:br>
              <a:rPr lang="en-GB" dirty="0">
                <a:solidFill>
                  <a:schemeClr val="tx1"/>
                </a:solidFill>
                <a:ea typeface="+mn-lt"/>
                <a:cs typeface="+mn-lt"/>
              </a:rPr>
            </a:br>
            <a:br>
              <a:rPr lang="en-GB" dirty="0">
                <a:solidFill>
                  <a:schemeClr val="tx1"/>
                </a:solidFill>
                <a:ea typeface="+mn-lt"/>
                <a:cs typeface="+mn-lt"/>
              </a:rPr>
            </a:br>
            <a:endParaRPr lang="en-GB" dirty="0">
              <a:solidFill>
                <a:schemeClr val="tx1"/>
              </a:solidFill>
              <a:ea typeface="+mn-lt"/>
              <a:cs typeface="+mn-lt"/>
            </a:endParaRPr>
          </a:p>
          <a:p>
            <a:pPr>
              <a:buFont typeface="Arial" panose="020B0604020202020204" pitchFamily="34" charset="0"/>
              <a:buChar char="•"/>
            </a:pPr>
            <a:r>
              <a:rPr lang="en-GB" dirty="0">
                <a:solidFill>
                  <a:schemeClr val="tx1"/>
                </a:solidFill>
                <a:ea typeface="+mn-lt"/>
                <a:cs typeface="+mn-lt"/>
              </a:rPr>
              <a:t>As part of our </a:t>
            </a:r>
            <a:r>
              <a:rPr lang="en-GB" b="1" dirty="0">
                <a:solidFill>
                  <a:schemeClr val="tx1"/>
                </a:solidFill>
                <a:ea typeface="+mn-lt"/>
                <a:cs typeface="+mn-lt"/>
              </a:rPr>
              <a:t>Living things and their habitats </a:t>
            </a:r>
            <a:r>
              <a:rPr lang="en-GB" dirty="0">
                <a:solidFill>
                  <a:schemeClr val="tx1"/>
                </a:solidFill>
                <a:ea typeface="+mn-lt"/>
                <a:cs typeface="+mn-lt"/>
              </a:rPr>
              <a:t>topic children will : </a:t>
            </a:r>
          </a:p>
          <a:p>
            <a:pPr>
              <a:buFont typeface="Arial" panose="020B0604020202020204" pitchFamily="34" charset="0"/>
              <a:buChar char="•"/>
            </a:pPr>
            <a:r>
              <a:rPr lang="en-GB" dirty="0">
                <a:solidFill>
                  <a:schemeClr val="tx1"/>
                </a:solidFill>
                <a:ea typeface="+mn-lt"/>
                <a:cs typeface="+mn-lt"/>
              </a:rPr>
              <a:t>Compare things that are living, dead or never been alive</a:t>
            </a:r>
            <a:endParaRPr lang="en-GB" dirty="0">
              <a:solidFill>
                <a:schemeClr val="tx1"/>
              </a:solidFill>
            </a:endParaRPr>
          </a:p>
          <a:p>
            <a:pPr>
              <a:buFont typeface="Arial" panose="020B0604020202020204" pitchFamily="34" charset="0"/>
              <a:buChar char="•"/>
            </a:pPr>
            <a:r>
              <a:rPr lang="en-GB" dirty="0">
                <a:solidFill>
                  <a:schemeClr val="tx1"/>
                </a:solidFill>
                <a:ea typeface="+mn-lt"/>
                <a:cs typeface="+mn-lt"/>
              </a:rPr>
              <a:t>Identify plants and animals in habitats, including microhabitats</a:t>
            </a:r>
          </a:p>
          <a:p>
            <a:pPr>
              <a:buFont typeface="Arial" panose="020B0604020202020204" pitchFamily="34" charset="0"/>
              <a:buChar char="•"/>
            </a:pPr>
            <a:r>
              <a:rPr lang="en-GB" dirty="0">
                <a:solidFill>
                  <a:schemeClr val="tx1"/>
                </a:solidFill>
                <a:ea typeface="+mn-lt"/>
                <a:cs typeface="+mn-lt"/>
              </a:rPr>
              <a:t>Explore habitats and how they provide for different kinds of plants and animals</a:t>
            </a:r>
          </a:p>
          <a:p>
            <a:pPr>
              <a:buFont typeface="Arial" panose="020B0604020202020204" pitchFamily="34" charset="0"/>
              <a:buChar char="•"/>
            </a:pPr>
            <a:r>
              <a:rPr lang="en-GB" dirty="0">
                <a:solidFill>
                  <a:schemeClr val="tx1"/>
                </a:solidFill>
                <a:ea typeface="+mn-lt"/>
                <a:cs typeface="+mn-lt"/>
              </a:rPr>
              <a:t>Describe how animals obtain their food e.g. Food chains</a:t>
            </a:r>
          </a:p>
          <a:p>
            <a:pPr marL="0" indent="0">
              <a:buNone/>
            </a:pPr>
            <a:endParaRPr lang="en-GB" dirty="0">
              <a:solidFill>
                <a:schemeClr val="tx1"/>
              </a:solidFill>
              <a:ea typeface="+mn-lt"/>
              <a:cs typeface="+mn-lt"/>
            </a:endParaRPr>
          </a:p>
          <a:p>
            <a:pPr marL="0" indent="0">
              <a:buNone/>
            </a:pPr>
            <a:r>
              <a:rPr lang="en-GB" dirty="0">
                <a:solidFill>
                  <a:schemeClr val="tx1"/>
                </a:solidFill>
                <a:ea typeface="+mn-lt"/>
                <a:cs typeface="+mn-lt"/>
              </a:rPr>
              <a:t>Through these topics children will also develop scientific enquiry skills such as- </a:t>
            </a:r>
            <a:endParaRPr lang="en-GB" dirty="0">
              <a:solidFill>
                <a:schemeClr val="tx1"/>
              </a:solidFill>
            </a:endParaRPr>
          </a:p>
          <a:p>
            <a:pPr marL="342900" indent="-342900">
              <a:buFont typeface="Arial" pitchFamily="18" charset="2"/>
              <a:buChar char="•"/>
            </a:pPr>
            <a:r>
              <a:rPr lang="en-GB" dirty="0">
                <a:solidFill>
                  <a:schemeClr val="tx1"/>
                </a:solidFill>
                <a:ea typeface="+mn-lt"/>
                <a:cs typeface="+mn-lt"/>
              </a:rPr>
              <a:t>Asking  questions and suggesting ways to find things out.</a:t>
            </a:r>
          </a:p>
          <a:p>
            <a:pPr marL="342900" indent="-342900">
              <a:buFont typeface="Arial" pitchFamily="18" charset="2"/>
              <a:buChar char="•"/>
            </a:pPr>
            <a:r>
              <a:rPr lang="en-GB" dirty="0">
                <a:solidFill>
                  <a:schemeClr val="tx1"/>
                </a:solidFill>
                <a:ea typeface="+mn-lt"/>
                <a:cs typeface="+mn-lt"/>
              </a:rPr>
              <a:t>Observing closely, using simple equipment </a:t>
            </a:r>
          </a:p>
          <a:p>
            <a:pPr marL="342900" indent="-342900">
              <a:buFont typeface="Arial" pitchFamily="18" charset="2"/>
              <a:buChar char="•"/>
            </a:pPr>
            <a:r>
              <a:rPr lang="en-GB" dirty="0">
                <a:solidFill>
                  <a:schemeClr val="tx1"/>
                </a:solidFill>
                <a:ea typeface="+mn-lt"/>
                <a:cs typeface="+mn-lt"/>
              </a:rPr>
              <a:t>Performing simple tests</a:t>
            </a:r>
            <a:endParaRPr lang="en-US" dirty="0">
              <a:solidFill>
                <a:schemeClr val="tx1"/>
              </a:solidFill>
              <a:ea typeface="+mn-lt"/>
              <a:cs typeface="+mn-lt"/>
            </a:endParaRPr>
          </a:p>
          <a:p>
            <a:pPr marL="342900" indent="-342900">
              <a:buFont typeface="Arial" pitchFamily="18" charset="2"/>
              <a:buChar char="•"/>
            </a:pPr>
            <a:r>
              <a:rPr lang="en-GB" dirty="0">
                <a:solidFill>
                  <a:schemeClr val="tx1"/>
                </a:solidFill>
                <a:ea typeface="+mn-lt"/>
                <a:cs typeface="+mn-lt"/>
              </a:rPr>
              <a:t>Gathering and recording data including making conclusions</a:t>
            </a:r>
            <a:endParaRPr lang="en-US" dirty="0">
              <a:solidFill>
                <a:schemeClr val="tx1"/>
              </a:solidFill>
              <a:ea typeface="+mn-lt"/>
              <a:cs typeface="+mn-lt"/>
            </a:endParaRPr>
          </a:p>
          <a:p>
            <a:pPr marL="342900" indent="-342900">
              <a:buFont typeface="Arial" pitchFamily="18" charset="2"/>
              <a:buChar char="•"/>
            </a:pPr>
            <a:r>
              <a:rPr lang="en-GB" dirty="0">
                <a:solidFill>
                  <a:schemeClr val="tx1"/>
                </a:solidFill>
                <a:ea typeface="+mn-lt"/>
                <a:cs typeface="+mn-lt"/>
              </a:rPr>
              <a:t>Using scientific vocabulary </a:t>
            </a:r>
            <a:endParaRPr lang="en-US" dirty="0">
              <a:solidFill>
                <a:schemeClr val="tx1"/>
              </a:solidFill>
            </a:endParaRP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7" name="Picture 6"/>
          <p:cNvPicPr>
            <a:picLocks noChangeAspect="1"/>
          </p:cNvPicPr>
          <p:nvPr/>
        </p:nvPicPr>
        <p:blipFill>
          <a:blip r:embed="rId5"/>
          <a:stretch>
            <a:fillRect/>
          </a:stretch>
        </p:blipFill>
        <p:spPr>
          <a:xfrm>
            <a:off x="114300" y="3991219"/>
            <a:ext cx="3119431" cy="1733801"/>
          </a:xfrm>
          <a:prstGeom prst="rect">
            <a:avLst/>
          </a:prstGeom>
          <a:noFill/>
          <a:ln>
            <a:solidFill>
              <a:schemeClr val="tx1"/>
            </a:solidFill>
          </a:ln>
        </p:spPr>
      </p:pic>
      <p:pic>
        <p:nvPicPr>
          <p:cNvPr id="9" name="Picture 8" descr="C:\Users\SBegum\AppData\Local\Microsoft\Windows\INetCache\Content.MSO\3DD8BB15.tmp"/>
          <p:cNvPicPr/>
          <p:nvPr/>
        </p:nvPicPr>
        <p:blipFill>
          <a:blip r:embed="rId6">
            <a:extLst>
              <a:ext uri="{28A0092B-C50C-407E-A947-70E740481C1C}">
                <a14:useLocalDpi xmlns:a14="http://schemas.microsoft.com/office/drawing/2010/main" val="0"/>
              </a:ext>
            </a:extLst>
          </a:blip>
          <a:srcRect/>
          <a:stretch>
            <a:fillRect/>
          </a:stretch>
        </p:blipFill>
        <p:spPr bwMode="auto">
          <a:xfrm>
            <a:off x="10066690" y="2152155"/>
            <a:ext cx="1579063" cy="854980"/>
          </a:xfrm>
          <a:prstGeom prst="rect">
            <a:avLst/>
          </a:prstGeom>
          <a:noFill/>
          <a:ln>
            <a:noFill/>
          </a:ln>
        </p:spPr>
      </p:pic>
      <p:pic>
        <p:nvPicPr>
          <p:cNvPr id="10" name="Picture 9" descr="Plants for Colour in Every Month - BBC Gardeners' World Magazine">
            <a:hlinkClick r:id="rId7" tgtFrame="&quot;_blank&quo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5109" y="864108"/>
            <a:ext cx="2077200" cy="1569485"/>
          </a:xfrm>
          <a:prstGeom prst="rect">
            <a:avLst/>
          </a:prstGeom>
          <a:noFill/>
          <a:ln>
            <a:noFill/>
          </a:ln>
        </p:spPr>
      </p:pic>
      <p:pic>
        <p:nvPicPr>
          <p:cNvPr id="8" name="Picture 7">
            <a:extLst>
              <a:ext uri="{FF2B5EF4-FFF2-40B4-BE49-F238E27FC236}">
                <a16:creationId xmlns:a16="http://schemas.microsoft.com/office/drawing/2014/main" id="{407D50E8-97E9-0342-98D0-B659A1FCAA09}"/>
              </a:ext>
            </a:extLst>
          </p:cNvPr>
          <p:cNvPicPr>
            <a:picLocks noChangeAspect="1"/>
          </p:cNvPicPr>
          <p:nvPr/>
        </p:nvPicPr>
        <p:blipFill>
          <a:blip r:embed="rId9"/>
          <a:stretch>
            <a:fillRect/>
          </a:stretch>
        </p:blipFill>
        <p:spPr>
          <a:xfrm>
            <a:off x="6797299" y="5681650"/>
            <a:ext cx="3269391" cy="989474"/>
          </a:xfrm>
          <a:prstGeom prst="rect">
            <a:avLst/>
          </a:prstGeom>
        </p:spPr>
      </p:pic>
    </p:spTree>
    <p:extLst>
      <p:ext uri="{BB962C8B-B14F-4D97-AF65-F5344CB8AC3E}">
        <p14:creationId xmlns:p14="http://schemas.microsoft.com/office/powerpoint/2010/main" val="338905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2540737"/>
          </a:xfrm>
        </p:spPr>
        <p:txBody>
          <a:bodyPr/>
          <a:lstStyle/>
          <a:p>
            <a:r>
              <a:rPr lang="en-GB" b="1"/>
              <a:t>Foundation Subjects</a:t>
            </a:r>
          </a:p>
        </p:txBody>
      </p:sp>
      <p:sp>
        <p:nvSpPr>
          <p:cNvPr id="3" name="Content Placeholder 2"/>
          <p:cNvSpPr>
            <a:spLocks noGrp="1"/>
          </p:cNvSpPr>
          <p:nvPr>
            <p:ph idx="1"/>
          </p:nvPr>
        </p:nvSpPr>
        <p:spPr>
          <a:xfrm>
            <a:off x="3869268" y="371739"/>
            <a:ext cx="7315200" cy="5554394"/>
          </a:xfrm>
        </p:spPr>
        <p:txBody>
          <a:bodyPr>
            <a:normAutofit fontScale="85000" lnSpcReduction="20000"/>
          </a:bodyPr>
          <a:lstStyle/>
          <a:p>
            <a:pPr marL="0" indent="0">
              <a:lnSpc>
                <a:spcPct val="120000"/>
              </a:lnSpc>
              <a:spcBef>
                <a:spcPts val="0"/>
              </a:spcBef>
              <a:buNone/>
            </a:pPr>
            <a:r>
              <a:rPr lang="en-GB" b="1" dirty="0">
                <a:solidFill>
                  <a:schemeClr val="tx1"/>
                </a:solidFill>
              </a:rPr>
              <a:t>History and Geography</a:t>
            </a:r>
            <a:endParaRPr lang="en-US" dirty="0">
              <a:solidFill>
                <a:schemeClr val="tx1"/>
              </a:solidFill>
            </a:endParaRPr>
          </a:p>
          <a:p>
            <a:pPr marL="342900" indent="-342900">
              <a:lnSpc>
                <a:spcPct val="120000"/>
              </a:lnSpc>
              <a:spcBef>
                <a:spcPts val="0"/>
              </a:spcBef>
            </a:pPr>
            <a:r>
              <a:rPr lang="en-GB" dirty="0">
                <a:solidFill>
                  <a:schemeClr val="tx1"/>
                </a:solidFill>
                <a:ea typeface="+mn-lt"/>
                <a:cs typeface="+mn-lt"/>
              </a:rPr>
              <a:t>Researching on significant people in the past and present from different backgrounds and ethnicities </a:t>
            </a:r>
          </a:p>
          <a:p>
            <a:pPr marL="342900" indent="-342900">
              <a:lnSpc>
                <a:spcPct val="120000"/>
              </a:lnSpc>
              <a:spcBef>
                <a:spcPts val="0"/>
              </a:spcBef>
            </a:pPr>
            <a:r>
              <a:rPr lang="en-GB" dirty="0">
                <a:solidFill>
                  <a:schemeClr val="tx1"/>
                </a:solidFill>
                <a:ea typeface="+mn-lt"/>
                <a:cs typeface="+mn-lt"/>
              </a:rPr>
              <a:t>Exploring the role of a nurse</a:t>
            </a:r>
          </a:p>
          <a:p>
            <a:pPr marL="342900" indent="-342900">
              <a:lnSpc>
                <a:spcPct val="120000"/>
              </a:lnSpc>
              <a:spcBef>
                <a:spcPts val="0"/>
              </a:spcBef>
            </a:pPr>
            <a:r>
              <a:rPr lang="en-GB" dirty="0">
                <a:solidFill>
                  <a:schemeClr val="tx1"/>
                </a:solidFill>
                <a:ea typeface="+mn-lt"/>
                <a:cs typeface="+mn-lt"/>
              </a:rPr>
              <a:t>Comparing medical artefacts in the past and comparing them to the present Researching and discussing about hospitals in the past and present </a:t>
            </a:r>
          </a:p>
          <a:p>
            <a:pPr marL="342900" indent="-342900">
              <a:lnSpc>
                <a:spcPct val="120000"/>
              </a:lnSpc>
              <a:spcBef>
                <a:spcPts val="0"/>
              </a:spcBef>
            </a:pPr>
            <a:r>
              <a:rPr lang="en-GB" dirty="0">
                <a:solidFill>
                  <a:schemeClr val="tx1"/>
                </a:solidFill>
                <a:ea typeface="+mn-lt"/>
                <a:cs typeface="+mn-lt"/>
              </a:rPr>
              <a:t>The life of Florence Nightingale and Mary Seacole and where they have travelled throughout their lives- linking to geography. </a:t>
            </a:r>
            <a:endParaRPr lang="en-GB" dirty="0">
              <a:solidFill>
                <a:schemeClr val="tx1"/>
              </a:solidFill>
            </a:endParaRPr>
          </a:p>
          <a:p>
            <a:pPr marL="0" indent="0">
              <a:lnSpc>
                <a:spcPct val="120000"/>
              </a:lnSpc>
              <a:spcBef>
                <a:spcPts val="0"/>
              </a:spcBef>
              <a:buNone/>
            </a:pPr>
            <a:endParaRPr lang="en-GB" b="1" dirty="0">
              <a:solidFill>
                <a:schemeClr val="tx1"/>
              </a:solidFill>
            </a:endParaRPr>
          </a:p>
          <a:p>
            <a:pPr marL="0" indent="0">
              <a:lnSpc>
                <a:spcPct val="120000"/>
              </a:lnSpc>
              <a:spcBef>
                <a:spcPts val="0"/>
              </a:spcBef>
              <a:buNone/>
            </a:pPr>
            <a:r>
              <a:rPr lang="en-GB" b="1" dirty="0">
                <a:solidFill>
                  <a:schemeClr val="tx1"/>
                </a:solidFill>
              </a:rPr>
              <a:t>Art and DT</a:t>
            </a:r>
            <a:endParaRPr lang="en-GB" dirty="0">
              <a:solidFill>
                <a:schemeClr val="tx1"/>
              </a:solidFill>
            </a:endParaRPr>
          </a:p>
          <a:p>
            <a:pPr marL="342900" indent="-342900">
              <a:lnSpc>
                <a:spcPct val="120000"/>
              </a:lnSpc>
              <a:spcBef>
                <a:spcPts val="0"/>
              </a:spcBef>
            </a:pPr>
            <a:r>
              <a:rPr lang="en-GB" dirty="0">
                <a:solidFill>
                  <a:schemeClr val="tx1"/>
                </a:solidFill>
                <a:ea typeface="+mn-lt"/>
                <a:cs typeface="+mn-lt"/>
              </a:rPr>
              <a:t>Exploring artists work and comparing styles of Vincent Van Gogh to artist Thakur Singh Ganga</a:t>
            </a:r>
          </a:p>
          <a:p>
            <a:pPr marL="342900" indent="-342900">
              <a:lnSpc>
                <a:spcPct val="120000"/>
              </a:lnSpc>
              <a:spcBef>
                <a:spcPts val="0"/>
              </a:spcBef>
            </a:pPr>
            <a:r>
              <a:rPr lang="en-GB" dirty="0">
                <a:solidFill>
                  <a:schemeClr val="tx1"/>
                </a:solidFill>
                <a:ea typeface="+mn-lt"/>
                <a:cs typeface="+mn-lt"/>
              </a:rPr>
              <a:t>Using different media — sketching pencils, watercolours, crayons</a:t>
            </a:r>
          </a:p>
          <a:p>
            <a:pPr marL="342900" indent="-342900">
              <a:lnSpc>
                <a:spcPct val="120000"/>
              </a:lnSpc>
              <a:spcBef>
                <a:spcPts val="0"/>
              </a:spcBef>
            </a:pPr>
            <a:r>
              <a:rPr lang="en-GB" dirty="0">
                <a:solidFill>
                  <a:schemeClr val="tx1"/>
                </a:solidFill>
                <a:ea typeface="+mn-lt"/>
                <a:cs typeface="+mn-lt"/>
              </a:rPr>
              <a:t>Making observational botanical drawings and sketches </a:t>
            </a:r>
          </a:p>
          <a:p>
            <a:pPr marL="342900" indent="-342900">
              <a:lnSpc>
                <a:spcPct val="120000"/>
              </a:lnSpc>
              <a:spcBef>
                <a:spcPts val="0"/>
              </a:spcBef>
            </a:pPr>
            <a:r>
              <a:rPr lang="en-GB" dirty="0">
                <a:solidFill>
                  <a:schemeClr val="tx1"/>
                </a:solidFill>
                <a:ea typeface="+mn-lt"/>
                <a:cs typeface="+mn-lt"/>
              </a:rPr>
              <a:t>Designing and creating clay plant pots</a:t>
            </a:r>
            <a:endParaRPr lang="en-GB" dirty="0">
              <a:solidFill>
                <a:schemeClr val="tx1"/>
              </a:solidFill>
            </a:endParaRPr>
          </a:p>
          <a:p>
            <a:pPr marL="0" indent="0">
              <a:lnSpc>
                <a:spcPct val="120000"/>
              </a:lnSpc>
              <a:spcBef>
                <a:spcPts val="0"/>
              </a:spcBef>
              <a:buNone/>
            </a:pPr>
            <a:endParaRPr lang="en-GB" b="1" dirty="0">
              <a:solidFill>
                <a:schemeClr val="tx1"/>
              </a:solidFill>
            </a:endParaRPr>
          </a:p>
          <a:p>
            <a:pPr marL="0" indent="0">
              <a:lnSpc>
                <a:spcPct val="120000"/>
              </a:lnSpc>
              <a:spcBef>
                <a:spcPts val="0"/>
              </a:spcBef>
              <a:buNone/>
            </a:pPr>
            <a:r>
              <a:rPr lang="en-GB" b="1" dirty="0">
                <a:solidFill>
                  <a:schemeClr val="tx1"/>
                </a:solidFill>
              </a:rPr>
              <a:t>RE</a:t>
            </a:r>
            <a:endParaRPr lang="en-GB" dirty="0">
              <a:solidFill>
                <a:schemeClr val="tx1"/>
              </a:solidFill>
            </a:endParaRPr>
          </a:p>
          <a:p>
            <a:pPr marL="342900" indent="-342900">
              <a:lnSpc>
                <a:spcPct val="120000"/>
              </a:lnSpc>
              <a:spcBef>
                <a:spcPts val="0"/>
              </a:spcBef>
            </a:pPr>
            <a:r>
              <a:rPr lang="en-GB" dirty="0">
                <a:solidFill>
                  <a:schemeClr val="tx1"/>
                </a:solidFill>
                <a:ea typeface="+mn-lt"/>
                <a:cs typeface="+mn-lt"/>
              </a:rPr>
              <a:t>Discussing who and what is important in my life</a:t>
            </a:r>
          </a:p>
          <a:p>
            <a:pPr marL="342900" indent="-342900">
              <a:lnSpc>
                <a:spcPct val="120000"/>
              </a:lnSpc>
              <a:spcBef>
                <a:spcPts val="0"/>
              </a:spcBef>
            </a:pPr>
            <a:r>
              <a:rPr lang="en-GB" dirty="0">
                <a:solidFill>
                  <a:schemeClr val="tx1"/>
                </a:solidFill>
                <a:ea typeface="+mn-lt"/>
                <a:cs typeface="+mn-lt"/>
              </a:rPr>
              <a:t>Researching on how Muslims show what they believe in.</a:t>
            </a:r>
          </a:p>
          <a:p>
            <a:pPr marL="342900" indent="-342900">
              <a:lnSpc>
                <a:spcPct val="120000"/>
              </a:lnSpc>
              <a:spcBef>
                <a:spcPts val="0"/>
              </a:spcBef>
            </a:pPr>
            <a:r>
              <a:rPr lang="en-GB" dirty="0">
                <a:solidFill>
                  <a:schemeClr val="tx1"/>
                </a:solidFill>
                <a:ea typeface="+mn-lt"/>
                <a:cs typeface="+mn-lt"/>
              </a:rPr>
              <a:t>Reading about the life and stories of Prophet Muhammad</a:t>
            </a:r>
          </a:p>
          <a:p>
            <a:pPr marL="342900" indent="-342900">
              <a:lnSpc>
                <a:spcPct val="120000"/>
              </a:lnSpc>
              <a:spcBef>
                <a:spcPts val="0"/>
              </a:spcBef>
            </a:pPr>
            <a:r>
              <a:rPr lang="en-GB" dirty="0">
                <a:solidFill>
                  <a:schemeClr val="tx1"/>
                </a:solidFill>
                <a:ea typeface="+mn-lt"/>
                <a:cs typeface="+mn-lt"/>
              </a:rPr>
              <a:t>Researching what Christians do at Easter and why is it important to them. </a:t>
            </a:r>
            <a:endParaRPr lang="en-GB" dirty="0">
              <a:solidFill>
                <a:schemeClr val="tx1"/>
              </a:solidFill>
            </a:endParaRP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1026" name="Picture 2" descr="Foundation Subjects | The Cathedral Catholic Primary Schoo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23" y="4089869"/>
            <a:ext cx="3368674" cy="189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07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2919" y="1123837"/>
            <a:ext cx="2947482" cy="2540737"/>
          </a:xfrm>
        </p:spPr>
        <p:txBody>
          <a:bodyPr/>
          <a:lstStyle/>
          <a:p>
            <a:r>
              <a:rPr lang="en-GB" b="1"/>
              <a:t>Foundation Subjects</a:t>
            </a:r>
          </a:p>
        </p:txBody>
      </p:sp>
      <p:sp>
        <p:nvSpPr>
          <p:cNvPr id="3" name="Content Placeholder 2"/>
          <p:cNvSpPr>
            <a:spLocks noGrp="1"/>
          </p:cNvSpPr>
          <p:nvPr>
            <p:ph idx="1"/>
          </p:nvPr>
        </p:nvSpPr>
        <p:spPr>
          <a:xfrm>
            <a:off x="3975465" y="739433"/>
            <a:ext cx="7315200" cy="5803944"/>
          </a:xfrm>
        </p:spPr>
        <p:txBody>
          <a:bodyPr>
            <a:normAutofit fontScale="25000" lnSpcReduction="20000"/>
          </a:bodyPr>
          <a:lstStyle/>
          <a:p>
            <a:pPr marL="0" indent="0">
              <a:lnSpc>
                <a:spcPct val="120000"/>
              </a:lnSpc>
              <a:spcBef>
                <a:spcPts val="0"/>
              </a:spcBef>
              <a:buNone/>
            </a:pPr>
            <a:r>
              <a:rPr lang="en-GB" sz="5200" b="1" dirty="0">
                <a:solidFill>
                  <a:schemeClr val="tx1"/>
                </a:solidFill>
              </a:rPr>
              <a:t>PSHE/RHE - </a:t>
            </a:r>
            <a:r>
              <a:rPr lang="en-GB" sz="5200" b="1" dirty="0">
                <a:solidFill>
                  <a:schemeClr val="tx1"/>
                </a:solidFill>
                <a:ea typeface="+mn-lt"/>
                <a:cs typeface="+mn-lt"/>
              </a:rPr>
              <a:t>Living in the wider world </a:t>
            </a:r>
          </a:p>
          <a:p>
            <a:pPr marL="342900" indent="-342900">
              <a:lnSpc>
                <a:spcPct val="120000"/>
              </a:lnSpc>
              <a:spcBef>
                <a:spcPts val="0"/>
              </a:spcBef>
            </a:pPr>
            <a:r>
              <a:rPr lang="en-GB" sz="5200" dirty="0">
                <a:solidFill>
                  <a:schemeClr val="tx1"/>
                </a:solidFill>
                <a:ea typeface="+mn-lt"/>
                <a:cs typeface="+mn-lt"/>
              </a:rPr>
              <a:t>Having discussions about belonging to different communities </a:t>
            </a:r>
          </a:p>
          <a:p>
            <a:pPr marL="342900" indent="-342900">
              <a:lnSpc>
                <a:spcPct val="120000"/>
              </a:lnSpc>
              <a:spcBef>
                <a:spcPts val="0"/>
              </a:spcBef>
            </a:pPr>
            <a:r>
              <a:rPr lang="en-GB" sz="5200" dirty="0">
                <a:solidFill>
                  <a:schemeClr val="tx1"/>
                </a:solidFill>
                <a:ea typeface="+mn-lt"/>
                <a:cs typeface="+mn-lt"/>
              </a:rPr>
              <a:t>Thinking about the special people in our community – and contacting people in emergencies.</a:t>
            </a:r>
          </a:p>
          <a:p>
            <a:pPr marL="342900" indent="-342900">
              <a:lnSpc>
                <a:spcPct val="120000"/>
              </a:lnSpc>
              <a:spcBef>
                <a:spcPts val="0"/>
              </a:spcBef>
            </a:pPr>
            <a:r>
              <a:rPr lang="en-GB" sz="5200" dirty="0">
                <a:solidFill>
                  <a:schemeClr val="tx1"/>
                </a:solidFill>
                <a:ea typeface="+mn-lt"/>
                <a:cs typeface="+mn-lt"/>
              </a:rPr>
              <a:t>Discussing ways in which we are unique or the same as others. Sharing our similarities and differences. </a:t>
            </a:r>
          </a:p>
          <a:p>
            <a:pPr marL="342900" indent="-342900">
              <a:lnSpc>
                <a:spcPct val="120000"/>
              </a:lnSpc>
              <a:spcBef>
                <a:spcPts val="0"/>
              </a:spcBef>
            </a:pPr>
            <a:r>
              <a:rPr lang="en-GB" sz="5200" dirty="0">
                <a:solidFill>
                  <a:schemeClr val="tx1"/>
                </a:solidFill>
                <a:ea typeface="+mn-lt"/>
                <a:cs typeface="+mn-lt"/>
              </a:rPr>
              <a:t>Thinking about our rights and responsibilities </a:t>
            </a:r>
          </a:p>
          <a:p>
            <a:pPr marL="342900" indent="-342900">
              <a:lnSpc>
                <a:spcPct val="120000"/>
              </a:lnSpc>
              <a:spcBef>
                <a:spcPts val="0"/>
              </a:spcBef>
            </a:pPr>
            <a:r>
              <a:rPr lang="en-GB" sz="5200" dirty="0">
                <a:solidFill>
                  <a:schemeClr val="tx1"/>
                </a:solidFill>
                <a:ea typeface="+mn-lt"/>
                <a:cs typeface="+mn-lt"/>
              </a:rPr>
              <a:t>Discussing the role of money in our lives </a:t>
            </a:r>
          </a:p>
          <a:p>
            <a:pPr marL="342900" indent="-342900">
              <a:lnSpc>
                <a:spcPct val="120000"/>
              </a:lnSpc>
              <a:spcBef>
                <a:spcPts val="0"/>
              </a:spcBef>
            </a:pPr>
            <a:r>
              <a:rPr lang="en-GB" sz="5200" dirty="0">
                <a:solidFill>
                  <a:schemeClr val="tx1"/>
                </a:solidFill>
                <a:ea typeface="+mn-lt"/>
                <a:cs typeface="+mn-lt"/>
              </a:rPr>
              <a:t>Thinking of ways to care for our environment</a:t>
            </a:r>
          </a:p>
          <a:p>
            <a:pPr marL="342900" indent="-342900">
              <a:lnSpc>
                <a:spcPct val="120000"/>
              </a:lnSpc>
              <a:spcBef>
                <a:spcPts val="0"/>
              </a:spcBef>
            </a:pPr>
            <a:r>
              <a:rPr lang="en-GB" sz="5200" dirty="0">
                <a:solidFill>
                  <a:schemeClr val="tx1"/>
                </a:solidFill>
              </a:rPr>
              <a:t>Knowing how to develop respectful relationships </a:t>
            </a:r>
          </a:p>
          <a:p>
            <a:pPr marL="342900" indent="-342900">
              <a:lnSpc>
                <a:spcPct val="120000"/>
              </a:lnSpc>
              <a:spcBef>
                <a:spcPts val="0"/>
              </a:spcBef>
            </a:pPr>
            <a:r>
              <a:rPr lang="en-GB" sz="5200" dirty="0">
                <a:solidFill>
                  <a:schemeClr val="tx1"/>
                </a:solidFill>
              </a:rPr>
              <a:t>Exploring friendships </a:t>
            </a:r>
          </a:p>
          <a:p>
            <a:pPr marL="0" indent="0">
              <a:lnSpc>
                <a:spcPct val="120000"/>
              </a:lnSpc>
              <a:spcBef>
                <a:spcPts val="0"/>
              </a:spcBef>
              <a:buNone/>
            </a:pPr>
            <a:endParaRPr lang="en-GB" sz="5200" b="1" dirty="0">
              <a:solidFill>
                <a:schemeClr val="tx1"/>
              </a:solidFill>
            </a:endParaRPr>
          </a:p>
          <a:p>
            <a:pPr marL="0" indent="0">
              <a:lnSpc>
                <a:spcPct val="120000"/>
              </a:lnSpc>
              <a:spcBef>
                <a:spcPts val="0"/>
              </a:spcBef>
              <a:buNone/>
            </a:pPr>
            <a:r>
              <a:rPr lang="en-GB" sz="5200" b="1" dirty="0">
                <a:solidFill>
                  <a:schemeClr val="tx1"/>
                </a:solidFill>
              </a:rPr>
              <a:t>Computing – </a:t>
            </a:r>
            <a:endParaRPr lang="en-GB" sz="5200" dirty="0">
              <a:solidFill>
                <a:schemeClr val="tx1"/>
              </a:solidFill>
              <a:ea typeface="+mn-lt"/>
              <a:cs typeface="+mn-lt"/>
            </a:endParaRPr>
          </a:p>
          <a:p>
            <a:r>
              <a:rPr lang="en-GB" sz="5200" b="1" dirty="0">
                <a:solidFill>
                  <a:schemeClr val="tx1"/>
                </a:solidFill>
                <a:ea typeface="+mn-lt"/>
                <a:cs typeface="+mn-lt"/>
              </a:rPr>
              <a:t>Online Safety Units -</a:t>
            </a:r>
            <a:br>
              <a:rPr lang="en-GB" sz="5200" dirty="0">
                <a:solidFill>
                  <a:schemeClr val="tx1"/>
                </a:solidFill>
                <a:ea typeface="+mn-lt"/>
                <a:cs typeface="+mn-lt"/>
              </a:rPr>
            </a:br>
            <a:r>
              <a:rPr lang="en-GB" sz="5200" dirty="0">
                <a:solidFill>
                  <a:schemeClr val="tx1"/>
                </a:solidFill>
                <a:ea typeface="+mn-lt"/>
                <a:cs typeface="+mn-lt"/>
              </a:rPr>
              <a:t>We are Safe Searchers</a:t>
            </a:r>
            <a:br>
              <a:rPr lang="en-GB" sz="5200" dirty="0">
                <a:solidFill>
                  <a:schemeClr val="tx1"/>
                </a:solidFill>
                <a:ea typeface="+mn-lt"/>
                <a:cs typeface="+mn-lt"/>
              </a:rPr>
            </a:br>
            <a:r>
              <a:rPr lang="en-GB" sz="5200" dirty="0">
                <a:solidFill>
                  <a:schemeClr val="tx1"/>
                </a:solidFill>
                <a:ea typeface="+mn-lt"/>
                <a:cs typeface="+mn-lt"/>
              </a:rPr>
              <a:t> We are Code Masters</a:t>
            </a:r>
            <a:endParaRPr lang="en-GB" sz="5200" b="1" u="sng" dirty="0">
              <a:solidFill>
                <a:schemeClr val="tx1"/>
              </a:solidFill>
              <a:ea typeface="+mn-lt"/>
              <a:cs typeface="+mn-lt"/>
            </a:endParaRPr>
          </a:p>
          <a:p>
            <a:r>
              <a:rPr lang="en-GB" sz="5200" b="1" dirty="0">
                <a:solidFill>
                  <a:schemeClr val="tx1"/>
                </a:solidFill>
                <a:ea typeface="+mn-lt"/>
                <a:cs typeface="+mn-lt"/>
              </a:rPr>
              <a:t>Curriculum Units</a:t>
            </a:r>
            <a:br>
              <a:rPr lang="en-GB" sz="5200" dirty="0">
                <a:solidFill>
                  <a:schemeClr val="tx1"/>
                </a:solidFill>
                <a:ea typeface="+mn-lt"/>
                <a:cs typeface="+mn-lt"/>
              </a:rPr>
            </a:br>
            <a:r>
              <a:rPr lang="en-GB" sz="5200" dirty="0">
                <a:solidFill>
                  <a:schemeClr val="tx1"/>
                </a:solidFill>
                <a:ea typeface="+mn-lt"/>
                <a:cs typeface="+mn-lt"/>
              </a:rPr>
              <a:t>We are Zoologists – Collecting Data</a:t>
            </a:r>
            <a:br>
              <a:rPr lang="en-GB" sz="5200" dirty="0">
                <a:solidFill>
                  <a:schemeClr val="tx1"/>
                </a:solidFill>
                <a:ea typeface="+mn-lt"/>
                <a:cs typeface="+mn-lt"/>
              </a:rPr>
            </a:br>
            <a:r>
              <a:rPr lang="en-GB" sz="5200" dirty="0">
                <a:solidFill>
                  <a:schemeClr val="tx1"/>
                </a:solidFill>
                <a:ea typeface="+mn-lt"/>
                <a:cs typeface="+mn-lt"/>
              </a:rPr>
              <a:t>We are Astronauts - Programming</a:t>
            </a:r>
            <a:br>
              <a:rPr lang="en-GB" sz="5200" dirty="0">
                <a:ea typeface="+mn-lt"/>
                <a:cs typeface="+mn-lt"/>
              </a:rPr>
            </a:br>
            <a:endParaRPr lang="en-GB" sz="5200" dirty="0">
              <a:solidFill>
                <a:schemeClr val="tx1"/>
              </a:solidFill>
            </a:endParaRPr>
          </a:p>
          <a:p>
            <a:pPr marL="0" indent="0">
              <a:lnSpc>
                <a:spcPct val="120000"/>
              </a:lnSpc>
              <a:spcBef>
                <a:spcPts val="0"/>
              </a:spcBef>
              <a:buNone/>
            </a:pPr>
            <a:r>
              <a:rPr lang="en-GB" sz="5200" b="1" dirty="0">
                <a:solidFill>
                  <a:schemeClr val="tx1"/>
                </a:solidFill>
              </a:rPr>
              <a:t>PE </a:t>
            </a:r>
            <a:endParaRPr lang="en-GB" sz="5200" dirty="0">
              <a:solidFill>
                <a:schemeClr val="tx1"/>
              </a:solidFill>
            </a:endParaRPr>
          </a:p>
          <a:p>
            <a:pPr marL="342900" indent="-342900">
              <a:lnSpc>
                <a:spcPct val="120000"/>
              </a:lnSpc>
              <a:spcBef>
                <a:spcPts val="0"/>
              </a:spcBef>
            </a:pPr>
            <a:r>
              <a:rPr lang="en-GB" sz="5200" dirty="0">
                <a:solidFill>
                  <a:schemeClr val="tx1"/>
                </a:solidFill>
                <a:ea typeface="+mn-lt"/>
                <a:cs typeface="+mn-lt"/>
              </a:rPr>
              <a:t>Invasion games</a:t>
            </a:r>
          </a:p>
          <a:p>
            <a:pPr marL="342900" indent="-342900">
              <a:lnSpc>
                <a:spcPct val="120000"/>
              </a:lnSpc>
              <a:spcBef>
                <a:spcPts val="0"/>
              </a:spcBef>
            </a:pPr>
            <a:r>
              <a:rPr lang="en-GB" sz="5200" dirty="0">
                <a:solidFill>
                  <a:schemeClr val="tx1"/>
                </a:solidFill>
                <a:ea typeface="+mn-lt"/>
                <a:cs typeface="+mn-lt"/>
              </a:rPr>
              <a:t>Fundamentals– Making up games with a partner. </a:t>
            </a:r>
          </a:p>
          <a:p>
            <a:pPr marL="342900" indent="-342900">
              <a:lnSpc>
                <a:spcPct val="120000"/>
              </a:lnSpc>
              <a:spcBef>
                <a:spcPts val="0"/>
              </a:spcBef>
            </a:pPr>
            <a:r>
              <a:rPr lang="en-GB" sz="5200" dirty="0">
                <a:solidFill>
                  <a:schemeClr val="tx1"/>
                </a:solidFill>
                <a:ea typeface="+mn-lt"/>
                <a:cs typeface="+mn-lt"/>
              </a:rPr>
              <a:t>Aiming, hitting and kicking skills. </a:t>
            </a:r>
          </a:p>
          <a:p>
            <a:pPr marL="342900" indent="-342900">
              <a:lnSpc>
                <a:spcPct val="120000"/>
              </a:lnSpc>
              <a:spcBef>
                <a:spcPts val="0"/>
              </a:spcBef>
            </a:pPr>
            <a:r>
              <a:rPr lang="en-GB" sz="5200" dirty="0">
                <a:solidFill>
                  <a:schemeClr val="tx1"/>
                </a:solidFill>
                <a:ea typeface="+mn-lt"/>
                <a:cs typeface="+mn-lt"/>
              </a:rPr>
              <a:t>Fitness</a:t>
            </a:r>
          </a:p>
          <a:p>
            <a:pPr marL="342900" indent="-342900">
              <a:lnSpc>
                <a:spcPct val="120000"/>
              </a:lnSpc>
              <a:spcBef>
                <a:spcPts val="0"/>
              </a:spcBef>
            </a:pPr>
            <a:r>
              <a:rPr lang="en-GB" sz="5200" dirty="0">
                <a:solidFill>
                  <a:schemeClr val="tx1"/>
                </a:solidFill>
              </a:rPr>
              <a:t>Athletics</a:t>
            </a:r>
          </a:p>
          <a:p>
            <a:pPr marL="0" indent="0">
              <a:lnSpc>
                <a:spcPct val="120000"/>
              </a:lnSpc>
              <a:spcBef>
                <a:spcPts val="0"/>
              </a:spcBef>
              <a:buNone/>
            </a:pPr>
            <a:endParaRPr lang="en-GB" sz="5200" b="1" dirty="0">
              <a:solidFill>
                <a:schemeClr val="tx1"/>
              </a:solidFill>
            </a:endParaRPr>
          </a:p>
          <a:p>
            <a:pPr marL="0" indent="0">
              <a:lnSpc>
                <a:spcPct val="120000"/>
              </a:lnSpc>
              <a:spcBef>
                <a:spcPts val="0"/>
              </a:spcBef>
              <a:buNone/>
            </a:pPr>
            <a:r>
              <a:rPr lang="en-GB" sz="5200" b="1" dirty="0">
                <a:solidFill>
                  <a:schemeClr val="tx1"/>
                </a:solidFill>
              </a:rPr>
              <a:t>Music – Weather </a:t>
            </a:r>
            <a:endParaRPr lang="en-GB" sz="5200" dirty="0">
              <a:solidFill>
                <a:schemeClr val="tx1"/>
              </a:solidFill>
              <a:ea typeface="+mn-lt"/>
              <a:cs typeface="+mn-lt"/>
            </a:endParaRPr>
          </a:p>
          <a:p>
            <a:pPr marL="342900" indent="-342900">
              <a:lnSpc>
                <a:spcPct val="120000"/>
              </a:lnSpc>
              <a:spcBef>
                <a:spcPts val="0"/>
              </a:spcBef>
            </a:pPr>
            <a:r>
              <a:rPr lang="en-GB" sz="5200" dirty="0">
                <a:solidFill>
                  <a:schemeClr val="tx1"/>
                </a:solidFill>
                <a:ea typeface="+mn-lt"/>
                <a:cs typeface="+mn-lt"/>
              </a:rPr>
              <a:t>Exploring sounds </a:t>
            </a:r>
          </a:p>
          <a:p>
            <a:pPr marL="342900" indent="-342900">
              <a:lnSpc>
                <a:spcPct val="120000"/>
              </a:lnSpc>
              <a:spcBef>
                <a:spcPts val="0"/>
              </a:spcBef>
            </a:pPr>
            <a:r>
              <a:rPr lang="en-GB" sz="5200" dirty="0">
                <a:solidFill>
                  <a:schemeClr val="tx1"/>
                </a:solidFill>
                <a:ea typeface="+mn-lt"/>
                <a:cs typeface="+mn-lt"/>
              </a:rPr>
              <a:t>Creating patterns and beat</a:t>
            </a:r>
            <a:endParaRPr lang="en-GB" sz="5200" dirty="0">
              <a:solidFill>
                <a:schemeClr val="tx1"/>
              </a:solidFill>
            </a:endParaRPr>
          </a:p>
          <a:p>
            <a:pPr marL="342900" indent="-342900">
              <a:lnSpc>
                <a:spcPct val="120000"/>
              </a:lnSpc>
              <a:spcBef>
                <a:spcPts val="0"/>
              </a:spcBef>
            </a:pPr>
            <a:endParaRPr lang="en-GB" dirty="0">
              <a:solidFill>
                <a:schemeClr val="tx1"/>
              </a:solidFill>
            </a:endParaRPr>
          </a:p>
          <a:p>
            <a:pPr marL="0" indent="0">
              <a:lnSpc>
                <a:spcPct val="120000"/>
              </a:lnSpc>
              <a:spcBef>
                <a:spcPts val="0"/>
              </a:spcBef>
              <a:buNone/>
            </a:pPr>
            <a:endParaRPr lang="en-GB" b="1" dirty="0">
              <a:solidFill>
                <a:schemeClr val="tx1"/>
              </a:solidFil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1026" name="Picture 2" descr="Foundation Subjects | The Cathedral Catholic Primary Schoo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23" y="4089869"/>
            <a:ext cx="3368674" cy="189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66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58503-DF2D-4842-A3E1-15021811317A}"/>
              </a:ext>
            </a:extLst>
          </p:cNvPr>
          <p:cNvSpPr>
            <a:spLocks noGrp="1"/>
          </p:cNvSpPr>
          <p:nvPr>
            <p:ph type="title"/>
          </p:nvPr>
        </p:nvSpPr>
        <p:spPr/>
        <p:txBody>
          <a:bodyPr/>
          <a:lstStyle/>
          <a:p>
            <a:r>
              <a:rPr lang="en-GB" b="1" dirty="0"/>
              <a:t>Homework</a:t>
            </a:r>
            <a:r>
              <a:rPr lang="en-GB" dirty="0"/>
              <a:t> </a:t>
            </a:r>
            <a:br>
              <a:rPr lang="en-GB" dirty="0"/>
            </a:br>
            <a:endParaRPr lang="en-US" dirty="0"/>
          </a:p>
        </p:txBody>
      </p:sp>
      <p:sp>
        <p:nvSpPr>
          <p:cNvPr id="5" name="Content Placeholder 2">
            <a:extLst>
              <a:ext uri="{FF2B5EF4-FFF2-40B4-BE49-F238E27FC236}">
                <a16:creationId xmlns:a16="http://schemas.microsoft.com/office/drawing/2014/main" id="{38CCC8CF-F377-0643-8301-0FF19B033830}"/>
              </a:ext>
            </a:extLst>
          </p:cNvPr>
          <p:cNvSpPr txBox="1">
            <a:spLocks noGrp="1"/>
          </p:cNvSpPr>
          <p:nvPr>
            <p:ph idx="1"/>
          </p:nvPr>
        </p:nvSpPr>
        <p:spPr>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Font typeface="Wingdings 2" pitchFamily="18" charset="2"/>
              <a:buNone/>
            </a:pPr>
            <a:r>
              <a:rPr lang="en-GB" dirty="0">
                <a:solidFill>
                  <a:schemeClr val="bg1">
                    <a:lumMod val="10000"/>
                  </a:schemeClr>
                </a:solidFill>
              </a:rPr>
              <a:t>Homework is set every Friday on Purple Mash and should be completed by the following Wednesday. Homework activities may cover different subjects of the National Curriculum. These may be written, practical or creative tasks. The activities set will help to consolidate learning in class that week or to familiarise children with the following week’s learning in class. </a:t>
            </a:r>
          </a:p>
          <a:p>
            <a:pPr marL="0" indent="0" algn="just">
              <a:buFont typeface="Wingdings 2" pitchFamily="18" charset="2"/>
              <a:buNone/>
            </a:pPr>
            <a:endParaRPr lang="en-GB" dirty="0">
              <a:solidFill>
                <a:schemeClr val="bg1">
                  <a:lumMod val="10000"/>
                </a:schemeClr>
              </a:solidFill>
            </a:endParaRPr>
          </a:p>
          <a:p>
            <a:pPr marL="0" indent="0" algn="just">
              <a:buFont typeface="Wingdings 2" pitchFamily="18" charset="2"/>
              <a:buNone/>
            </a:pPr>
            <a:r>
              <a:rPr lang="en-GB" dirty="0">
                <a:solidFill>
                  <a:schemeClr val="bg1">
                    <a:lumMod val="10000"/>
                  </a:schemeClr>
                </a:solidFill>
              </a:rPr>
              <a:t>Spellings are also put on Purple Mash with the </a:t>
            </a:r>
            <a:r>
              <a:rPr lang="en-GB" dirty="0" err="1">
                <a:solidFill>
                  <a:schemeClr val="bg1">
                    <a:lumMod val="10000"/>
                  </a:schemeClr>
                </a:solidFill>
              </a:rPr>
              <a:t>homework.Spelling</a:t>
            </a:r>
            <a:r>
              <a:rPr lang="en-GB" dirty="0">
                <a:solidFill>
                  <a:schemeClr val="bg1">
                    <a:lumMod val="10000"/>
                  </a:schemeClr>
                </a:solidFill>
              </a:rPr>
              <a:t> tests take place the following Thursday. Please help your child to practice reading and writing the words correctly. Writing sentences with the spellings can help to understand meanings of words too. </a:t>
            </a:r>
          </a:p>
        </p:txBody>
      </p:sp>
      <p:pic>
        <p:nvPicPr>
          <p:cNvPr id="4" name="Picture 3">
            <a:extLst>
              <a:ext uri="{FF2B5EF4-FFF2-40B4-BE49-F238E27FC236}">
                <a16:creationId xmlns:a16="http://schemas.microsoft.com/office/drawing/2014/main" id="{165D33DD-2C88-8644-97C2-6338F7B32414}"/>
              </a:ext>
            </a:extLst>
          </p:cNvPr>
          <p:cNvPicPr>
            <a:picLocks noChangeAspect="1"/>
          </p:cNvPicPr>
          <p:nvPr/>
        </p:nvPicPr>
        <p:blipFill>
          <a:blip r:embed="rId2"/>
          <a:stretch>
            <a:fillRect/>
          </a:stretch>
        </p:blipFill>
        <p:spPr>
          <a:xfrm>
            <a:off x="1077767" y="3878867"/>
            <a:ext cx="1756437" cy="1449487"/>
          </a:xfrm>
          <a:prstGeom prst="rect">
            <a:avLst/>
          </a:prstGeom>
        </p:spPr>
      </p:pic>
    </p:spTree>
    <p:extLst>
      <p:ext uri="{BB962C8B-B14F-4D97-AF65-F5344CB8AC3E}">
        <p14:creationId xmlns:p14="http://schemas.microsoft.com/office/powerpoint/2010/main" val="1810670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a:t>Communication with Parents</a:t>
            </a:r>
          </a:p>
        </p:txBody>
      </p:sp>
      <p:sp>
        <p:nvSpPr>
          <p:cNvPr id="3" name="Content Placeholder 2"/>
          <p:cNvSpPr>
            <a:spLocks noGrp="1"/>
          </p:cNvSpPr>
          <p:nvPr>
            <p:ph idx="1"/>
          </p:nvPr>
        </p:nvSpPr>
        <p:spPr>
          <a:xfrm>
            <a:off x="3733197" y="1645245"/>
            <a:ext cx="7315200" cy="5120640"/>
          </a:xfrm>
        </p:spPr>
        <p:txBody>
          <a:bodyPr>
            <a:noAutofit/>
          </a:bodyPr>
          <a:lstStyle/>
          <a:p>
            <a:pPr marL="0" indent="0">
              <a:buNone/>
            </a:pPr>
            <a:r>
              <a:rPr lang="en-GB" dirty="0">
                <a:solidFill>
                  <a:schemeClr val="tx1"/>
                </a:solidFill>
              </a:rPr>
              <a:t>Our Year 2 spring term topic web is available on the website as a reminder of our key subject topics. </a:t>
            </a:r>
          </a:p>
          <a:p>
            <a:pPr marL="0" indent="0">
              <a:buNone/>
            </a:pPr>
            <a:r>
              <a:rPr lang="en-GB" dirty="0">
                <a:solidFill>
                  <a:schemeClr val="tx1"/>
                </a:solidFill>
              </a:rPr>
              <a:t>If there are any queries regarding the curriculum, class teachers can be contacted via email or through appointment.</a:t>
            </a:r>
          </a:p>
          <a:p>
            <a:pPr marL="0" indent="0">
              <a:buNone/>
            </a:pPr>
            <a:r>
              <a:rPr lang="en-GB" dirty="0">
                <a:solidFill>
                  <a:schemeClr val="tx1"/>
                </a:solidFill>
              </a:rPr>
              <a:t>There will be further communication later this term such parent evening to discuss the progress your child is making.</a:t>
            </a:r>
          </a:p>
          <a:p>
            <a:pPr marL="0" indent="0">
              <a:buNone/>
            </a:pPr>
            <a:endParaRPr lang="en-GB" dirty="0">
              <a:solidFill>
                <a:schemeClr val="tx1"/>
              </a:solidFill>
            </a:endParaRPr>
          </a:p>
          <a:p>
            <a:pPr marL="0" indent="0">
              <a:buNone/>
            </a:pPr>
            <a:r>
              <a:rPr lang="en-GB" dirty="0">
                <a:solidFill>
                  <a:schemeClr val="tx1"/>
                </a:solidFill>
              </a:rPr>
              <a:t>Thank you for your continued support.</a:t>
            </a: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sz="1600" b="1" dirty="0">
              <a:solidFill>
                <a:schemeClr val="tx1"/>
              </a:solidFill>
            </a:endParaRPr>
          </a:p>
          <a:p>
            <a:pPr marL="0" indent="0">
              <a:buNone/>
            </a:pPr>
            <a:r>
              <a:rPr lang="en-GB" sz="1600" b="1" dirty="0">
                <a:solidFill>
                  <a:schemeClr val="tx1"/>
                </a:solidFill>
              </a:rPr>
              <a:t>. </a:t>
            </a:r>
          </a:p>
          <a:p>
            <a:pPr marL="0" indent="0">
              <a:buNone/>
            </a:pPr>
            <a:endParaRPr lang="en-GB" sz="1600" b="1" dirty="0">
              <a:solidFill>
                <a:schemeClr val="tx1"/>
              </a:solidFill>
            </a:endParaRP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7" name="Picture 2" descr="Social Distancing Primary School Signs and Dividers - Sussex Sign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878" y="4936503"/>
            <a:ext cx="2693564" cy="10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981438"/>
          </a:xfrm>
        </p:spPr>
        <p:txBody>
          <a:bodyPr>
            <a:normAutofit/>
          </a:bodyPr>
          <a:lstStyle/>
          <a:p>
            <a:r>
              <a:rPr lang="en-GB" sz="3200" b="1"/>
              <a:t>Questions</a:t>
            </a:r>
            <a:endParaRPr lang="en-GB" sz="3200" b="1" dirty="0"/>
          </a:p>
        </p:txBody>
      </p:sp>
      <p:sp>
        <p:nvSpPr>
          <p:cNvPr id="3" name="Content Placeholder 2"/>
          <p:cNvSpPr>
            <a:spLocks noGrp="1"/>
          </p:cNvSpPr>
          <p:nvPr>
            <p:ph idx="1"/>
          </p:nvPr>
        </p:nvSpPr>
        <p:spPr/>
        <p:txBody>
          <a:bodyPr>
            <a:normAutofit/>
          </a:bodyPr>
          <a:lstStyle/>
          <a:p>
            <a:pPr marL="0" indent="0">
              <a:buNone/>
            </a:pPr>
            <a:endParaRPr lang="en-GB" b="1" dirty="0"/>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rotWithShape="1">
          <a:blip r:embed="rId5"/>
          <a:srcRect r="20143" b="13486"/>
          <a:stretch/>
        </p:blipFill>
        <p:spPr>
          <a:xfrm>
            <a:off x="180976" y="4019550"/>
            <a:ext cx="3143249" cy="1915460"/>
          </a:xfrm>
          <a:prstGeom prst="rect">
            <a:avLst/>
          </a:prstGeom>
          <a:noFill/>
          <a:ln>
            <a:solidFill>
              <a:schemeClr val="tx1"/>
            </a:solidFill>
          </a:ln>
        </p:spPr>
      </p:pic>
    </p:spTree>
    <p:extLst>
      <p:ext uri="{BB962C8B-B14F-4D97-AF65-F5344CB8AC3E}">
        <p14:creationId xmlns:p14="http://schemas.microsoft.com/office/powerpoint/2010/main" val="347237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812666"/>
          </a:xfrm>
        </p:spPr>
        <p:txBody>
          <a:bodyPr/>
          <a:lstStyle/>
          <a:p>
            <a:r>
              <a:rPr lang="en-GB" b="1"/>
              <a:t>School Vision and Motto</a:t>
            </a:r>
          </a:p>
        </p:txBody>
      </p:sp>
      <p:sp>
        <p:nvSpPr>
          <p:cNvPr id="3" name="Content Placeholder 2"/>
          <p:cNvSpPr>
            <a:spLocks noGrp="1"/>
          </p:cNvSpPr>
          <p:nvPr>
            <p:ph idx="1"/>
          </p:nvPr>
        </p:nvSpPr>
        <p:spPr/>
        <p:txBody>
          <a:bodyPr anchor="t"/>
          <a:lstStyle/>
          <a:p>
            <a:pPr marL="0" indent="0" algn="ctr">
              <a:buNone/>
            </a:pPr>
            <a:r>
              <a:rPr lang="en-US">
                <a:solidFill>
                  <a:schemeClr val="tx1"/>
                </a:solidFill>
              </a:rPr>
              <a:t>At Barley Lane Primary School it is important that we all work together to ensure that everyone feels happy, safe and ready to learn. </a:t>
            </a:r>
          </a:p>
          <a:p>
            <a:pPr marL="0" indent="0" algn="ctr">
              <a:buNone/>
            </a:pPr>
            <a:endParaRPr lang="en-US" b="1" u="sng">
              <a:solidFill>
                <a:schemeClr val="tx1"/>
              </a:solidFill>
            </a:endParaRPr>
          </a:p>
          <a:p>
            <a:pPr marL="0" indent="0" algn="ctr">
              <a:buNone/>
            </a:pPr>
            <a:r>
              <a:rPr lang="en-US" b="1" u="sng">
                <a:solidFill>
                  <a:schemeClr val="tx1"/>
                </a:solidFill>
              </a:rPr>
              <a:t>Our School Motto</a:t>
            </a:r>
            <a:endParaRPr lang="en-GB">
              <a:solidFill>
                <a:schemeClr val="tx1"/>
              </a:solidFill>
            </a:endParaRPr>
          </a:p>
          <a:p>
            <a:pPr marL="0" indent="0" algn="ctr">
              <a:buNone/>
            </a:pPr>
            <a:r>
              <a:rPr lang="en-US" sz="4000">
                <a:solidFill>
                  <a:schemeClr val="tx1"/>
                </a:solidFill>
              </a:rPr>
              <a:t>B</a:t>
            </a:r>
            <a:r>
              <a:rPr lang="en-US">
                <a:solidFill>
                  <a:schemeClr val="tx1"/>
                </a:solidFill>
              </a:rPr>
              <a:t>elieve in yourself, </a:t>
            </a:r>
            <a:r>
              <a:rPr lang="en-US" sz="4000">
                <a:solidFill>
                  <a:schemeClr val="tx1"/>
                </a:solidFill>
              </a:rPr>
              <a:t>L</a:t>
            </a:r>
            <a:r>
              <a:rPr lang="en-US">
                <a:solidFill>
                  <a:schemeClr val="tx1"/>
                </a:solidFill>
              </a:rPr>
              <a:t>earn together,</a:t>
            </a:r>
            <a:r>
              <a:rPr lang="en-US" sz="4000">
                <a:solidFill>
                  <a:schemeClr val="tx1"/>
                </a:solidFill>
              </a:rPr>
              <a:t> P</a:t>
            </a:r>
            <a:r>
              <a:rPr lang="en-US">
                <a:solidFill>
                  <a:schemeClr val="tx1"/>
                </a:solidFill>
              </a:rPr>
              <a:t>ersevere</a:t>
            </a:r>
            <a:r>
              <a:rPr lang="en-US" sz="4000">
                <a:solidFill>
                  <a:schemeClr val="tx1"/>
                </a:solidFill>
              </a:rPr>
              <a:t> </a:t>
            </a:r>
            <a:r>
              <a:rPr lang="en-US">
                <a:solidFill>
                  <a:schemeClr val="tx1"/>
                </a:solidFill>
              </a:rPr>
              <a:t>and </a:t>
            </a:r>
            <a:r>
              <a:rPr lang="en-US" sz="4000">
                <a:solidFill>
                  <a:schemeClr val="tx1"/>
                </a:solidFill>
              </a:rPr>
              <a:t>S</a:t>
            </a:r>
            <a:r>
              <a:rPr lang="en-US">
                <a:solidFill>
                  <a:schemeClr val="tx1"/>
                </a:solidFill>
              </a:rPr>
              <a:t>ucceed</a:t>
            </a:r>
            <a:endParaRPr lang="en-GB">
              <a:solidFill>
                <a:schemeClr val="tx1"/>
              </a:solidFill>
            </a:endParaRPr>
          </a:p>
          <a:p>
            <a:pPr algn="ctr"/>
            <a:endParaRPr lang="en-US">
              <a:solidFill>
                <a:schemeClr val="tx1"/>
              </a:solidFill>
            </a:endParaRPr>
          </a:p>
        </p:txBody>
      </p:sp>
      <p:pic>
        <p:nvPicPr>
          <p:cNvPr id="4" name="Picture 2" descr="Final Letterhead 1"/>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3074" name="Picture 2" descr="long board 1000x8800mm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469" y="4737100"/>
            <a:ext cx="7283824" cy="825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ocial Distancing Primary School Signs and Dividers - Sussex Sign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878" y="4936503"/>
            <a:ext cx="2693564" cy="10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8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008430"/>
          </a:xfrm>
        </p:spPr>
        <p:txBody>
          <a:bodyPr/>
          <a:lstStyle/>
          <a:p>
            <a:r>
              <a:rPr lang="en-GB" b="1"/>
              <a:t>Meeting </a:t>
            </a:r>
            <a:br>
              <a:rPr lang="en-GB" b="1"/>
            </a:br>
            <a:r>
              <a:rPr lang="en-GB" b="1"/>
              <a:t>Outline</a:t>
            </a:r>
          </a:p>
        </p:txBody>
      </p:sp>
      <p:pic>
        <p:nvPicPr>
          <p:cNvPr id="4" name="Picture 2" descr="Final Letterhead 1"/>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0772775" y="246151"/>
            <a:ext cx="848951" cy="931488"/>
          </a:xfrm>
          <a:prstGeom prst="rect">
            <a:avLst/>
          </a:prstGeom>
        </p:spPr>
      </p:pic>
      <p:sp>
        <p:nvSpPr>
          <p:cNvPr id="5" name="Content Placeholder 4"/>
          <p:cNvSpPr>
            <a:spLocks noGrp="1"/>
          </p:cNvSpPr>
          <p:nvPr>
            <p:ph idx="1"/>
          </p:nvPr>
        </p:nvSpPr>
        <p:spPr/>
        <p:txBody>
          <a:bodyPr/>
          <a:lstStyle/>
          <a:p>
            <a:r>
              <a:rPr lang="en-GB" dirty="0">
                <a:solidFill>
                  <a:schemeClr val="tx1"/>
                </a:solidFill>
              </a:rPr>
              <a:t>1. Welcome </a:t>
            </a:r>
          </a:p>
          <a:p>
            <a:r>
              <a:rPr lang="en-GB" dirty="0">
                <a:solidFill>
                  <a:schemeClr val="tx1"/>
                </a:solidFill>
              </a:rPr>
              <a:t>2. Spring Curriculum Topics and Big Question </a:t>
            </a:r>
          </a:p>
          <a:p>
            <a:r>
              <a:rPr lang="en-GB" dirty="0">
                <a:solidFill>
                  <a:schemeClr val="tx1"/>
                </a:solidFill>
              </a:rPr>
              <a:t>3. English </a:t>
            </a:r>
          </a:p>
          <a:p>
            <a:r>
              <a:rPr lang="en-GB" dirty="0">
                <a:solidFill>
                  <a:schemeClr val="tx1"/>
                </a:solidFill>
              </a:rPr>
              <a:t>4. Maths </a:t>
            </a:r>
          </a:p>
          <a:p>
            <a:r>
              <a:rPr lang="en-GB" dirty="0">
                <a:solidFill>
                  <a:schemeClr val="tx1"/>
                </a:solidFill>
              </a:rPr>
              <a:t>5. Science</a:t>
            </a:r>
          </a:p>
          <a:p>
            <a:r>
              <a:rPr lang="en-GB" dirty="0">
                <a:solidFill>
                  <a:schemeClr val="tx1"/>
                </a:solidFill>
              </a:rPr>
              <a:t>6. Foundation Subjects </a:t>
            </a:r>
          </a:p>
          <a:p>
            <a:r>
              <a:rPr lang="en-GB" dirty="0">
                <a:solidFill>
                  <a:schemeClr val="tx1"/>
                </a:solidFill>
              </a:rPr>
              <a:t>7. Homework </a:t>
            </a:r>
          </a:p>
          <a:p>
            <a:r>
              <a:rPr lang="en-GB" dirty="0">
                <a:solidFill>
                  <a:schemeClr val="tx1"/>
                </a:solidFill>
              </a:rPr>
              <a:t>8. Communication </a:t>
            </a:r>
          </a:p>
          <a:p>
            <a:r>
              <a:rPr lang="en-GB" dirty="0">
                <a:solidFill>
                  <a:schemeClr val="tx1"/>
                </a:solidFill>
              </a:rPr>
              <a:t>9.  Questions </a:t>
            </a:r>
          </a:p>
          <a:p>
            <a:pPr algn="ctr"/>
            <a:endParaRPr lang="en-GB" dirty="0">
              <a:solidFill>
                <a:schemeClr val="tx1"/>
              </a:solidFill>
            </a:endParaRPr>
          </a:p>
        </p:txBody>
      </p:sp>
      <p:pic>
        <p:nvPicPr>
          <p:cNvPr id="9" name="Picture 2" descr="Poets board 765x1200mm cop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4051160"/>
            <a:ext cx="2880806" cy="183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2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482534"/>
          </a:xfrm>
        </p:spPr>
        <p:txBody>
          <a:bodyPr/>
          <a:lstStyle/>
          <a:p>
            <a:r>
              <a:rPr lang="en-GB" b="1"/>
              <a:t>Spring Curriculum Topics</a:t>
            </a:r>
          </a:p>
        </p:txBody>
      </p:sp>
      <p:sp>
        <p:nvSpPr>
          <p:cNvPr id="3" name="Content Placeholder 2"/>
          <p:cNvSpPr>
            <a:spLocks noGrp="1"/>
          </p:cNvSpPr>
          <p:nvPr>
            <p:ph idx="1"/>
          </p:nvPr>
        </p:nvSpPr>
        <p:spPr>
          <a:xfrm>
            <a:off x="3771900" y="739433"/>
            <a:ext cx="7412568" cy="5405567"/>
          </a:xfrm>
          <a:ln>
            <a:noFill/>
          </a:ln>
        </p:spPr>
        <p:txBody>
          <a:bodyPr anchor="t" anchorCtr="0">
            <a:normAutofit fontScale="92500" lnSpcReduction="10000"/>
          </a:bodyPr>
          <a:lstStyle/>
          <a:p>
            <a:pPr marL="0" indent="0" algn="ctr">
              <a:buNone/>
            </a:pPr>
            <a:r>
              <a:rPr lang="en-GB" b="1" dirty="0">
                <a:solidFill>
                  <a:schemeClr val="tx1"/>
                </a:solidFill>
              </a:rPr>
              <a:t>Spring Topic:</a:t>
            </a:r>
            <a:br>
              <a:rPr lang="en-GB" b="1" dirty="0">
                <a:solidFill>
                  <a:schemeClr val="tx1"/>
                </a:solidFill>
              </a:rPr>
            </a:br>
            <a:r>
              <a:rPr lang="en-GB" sz="3600" b="1" u="sng" dirty="0">
                <a:solidFill>
                  <a:schemeClr val="tx1"/>
                </a:solidFill>
              </a:rPr>
              <a:t>Then and Now</a:t>
            </a:r>
            <a:br>
              <a:rPr lang="en-GB" sz="3600" b="1" dirty="0"/>
            </a:br>
            <a:endParaRPr lang="en-GB" sz="3600" b="1" dirty="0">
              <a:solidFill>
                <a:schemeClr val="tx1"/>
              </a:solidFill>
            </a:endParaRPr>
          </a:p>
          <a:p>
            <a:pPr marL="0" indent="0">
              <a:buNone/>
            </a:pPr>
            <a:endParaRPr lang="en-GB" sz="3600" b="1" dirty="0">
              <a:solidFill>
                <a:schemeClr val="tx1"/>
              </a:solidFill>
            </a:endParaRPr>
          </a:p>
          <a:p>
            <a:pPr marL="0" indent="0">
              <a:buNone/>
            </a:pPr>
            <a:endParaRPr lang="en-GB" sz="3600" b="1" dirty="0">
              <a:solidFill>
                <a:schemeClr val="tx1"/>
              </a:solidFill>
            </a:endParaRPr>
          </a:p>
          <a:p>
            <a:pPr marL="0" indent="0" algn="ctr">
              <a:buNone/>
            </a:pPr>
            <a:r>
              <a:rPr lang="en-GB" sz="3600" b="1" dirty="0">
                <a:solidFill>
                  <a:schemeClr val="tx1"/>
                </a:solidFill>
              </a:rPr>
              <a:t>Big Question</a:t>
            </a:r>
          </a:p>
          <a:p>
            <a:pPr marL="0" indent="0" algn="ctr">
              <a:buNone/>
            </a:pPr>
            <a:r>
              <a:rPr lang="en-GB" sz="3600" b="1" u="sng" dirty="0">
                <a:solidFill>
                  <a:schemeClr val="tx1"/>
                </a:solidFill>
              </a:rPr>
              <a:t>How can the past help us today?</a:t>
            </a:r>
            <a:br>
              <a:rPr lang="en-GB" sz="3600" b="1" u="sng" dirty="0"/>
            </a:br>
            <a:endParaRPr lang="en-GB" sz="3600" b="1" u="sng" dirty="0"/>
          </a:p>
          <a:p>
            <a:pPr marL="0" indent="0" algn="ctr">
              <a:buNone/>
            </a:pPr>
            <a:endParaRPr lang="en-GB" sz="3600" b="1" u="sng" dirty="0"/>
          </a:p>
          <a:p>
            <a:pPr marL="0" indent="0">
              <a:buNone/>
            </a:pPr>
            <a:r>
              <a:rPr lang="en-GB" sz="2600" dirty="0">
                <a:solidFill>
                  <a:schemeClr val="tx1"/>
                </a:solidFill>
              </a:rPr>
              <a:t>The Year 2 spring term curriculum topic web is available on the school website. </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8" name="Picture 2" descr="Social distancing means standing 6 feet apart. Here's what that actually  looks li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899" y="4606371"/>
            <a:ext cx="2280625" cy="12806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290FAB8-DA5C-2346-A2C2-E9A03376C43A}"/>
              </a:ext>
            </a:extLst>
          </p:cNvPr>
          <p:cNvPicPr>
            <a:picLocks noChangeAspect="1"/>
          </p:cNvPicPr>
          <p:nvPr/>
        </p:nvPicPr>
        <p:blipFill>
          <a:blip r:embed="rId6"/>
          <a:stretch>
            <a:fillRect/>
          </a:stretch>
        </p:blipFill>
        <p:spPr>
          <a:xfrm>
            <a:off x="6505424" y="1489272"/>
            <a:ext cx="1840290" cy="1460548"/>
          </a:xfrm>
          <a:prstGeom prst="rect">
            <a:avLst/>
          </a:prstGeom>
        </p:spPr>
      </p:pic>
    </p:spTree>
    <p:extLst>
      <p:ext uri="{BB962C8B-B14F-4D97-AF65-F5344CB8AC3E}">
        <p14:creationId xmlns:p14="http://schemas.microsoft.com/office/powerpoint/2010/main" val="291631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67163"/>
          </a:xfrm>
        </p:spPr>
        <p:txBody>
          <a:bodyPr/>
          <a:lstStyle/>
          <a:p>
            <a:r>
              <a:rPr lang="en-GB" b="1"/>
              <a:t>English</a:t>
            </a:r>
          </a:p>
        </p:txBody>
      </p:sp>
      <p:sp>
        <p:nvSpPr>
          <p:cNvPr id="3" name="Content Placeholder 2"/>
          <p:cNvSpPr>
            <a:spLocks noGrp="1"/>
          </p:cNvSpPr>
          <p:nvPr>
            <p:ph idx="1"/>
          </p:nvPr>
        </p:nvSpPr>
        <p:spPr>
          <a:xfrm>
            <a:off x="4381976" y="739433"/>
            <a:ext cx="7315200" cy="5738597"/>
          </a:xfrm>
        </p:spPr>
        <p:txBody>
          <a:bodyPr>
            <a:noAutofit/>
          </a:bodyPr>
          <a:lstStyle/>
          <a:p>
            <a:pPr marL="0" indent="0">
              <a:buNone/>
            </a:pPr>
            <a:r>
              <a:rPr lang="en-GB" dirty="0">
                <a:solidFill>
                  <a:schemeClr val="tx1"/>
                </a:solidFill>
              </a:rPr>
              <a:t>Our key texts this term link with our Science topics as well as other areas of the curriculum such as PSHE. </a:t>
            </a:r>
          </a:p>
          <a:p>
            <a:pPr marL="0" indent="0">
              <a:buNone/>
            </a:pPr>
            <a:r>
              <a:rPr lang="en-GB" dirty="0">
                <a:solidFill>
                  <a:schemeClr val="tx1"/>
                </a:solidFill>
              </a:rPr>
              <a:t>Through these texts, children will be taught many reading  skills such as making predictions, making inferences, retelling, clarifying meanings of words and asking and answering questions. </a:t>
            </a:r>
          </a:p>
          <a:p>
            <a:pPr marL="0" indent="0">
              <a:buNone/>
            </a:pPr>
            <a:r>
              <a:rPr lang="en-GB" dirty="0">
                <a:solidFill>
                  <a:schemeClr val="tx1"/>
                </a:solidFill>
              </a:rPr>
              <a:t>Writing skills will also be developed through writing for different purposes and writing in different genres such as diaries, letters and story writing as well as non fiction pieces of work.</a:t>
            </a:r>
          </a:p>
          <a:p>
            <a:pPr marL="0" indent="0">
              <a:buNone/>
            </a:pPr>
            <a:endParaRPr lang="en-GB" dirty="0">
              <a:solidFill>
                <a:schemeClr val="tx1"/>
              </a:solidFill>
            </a:endParaRP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a:blip r:embed="rId5"/>
          <a:stretch>
            <a:fillRect/>
          </a:stretch>
        </p:blipFill>
        <p:spPr>
          <a:xfrm>
            <a:off x="114300" y="4013200"/>
            <a:ext cx="3153301" cy="1971548"/>
          </a:xfrm>
          <a:prstGeom prst="rect">
            <a:avLst/>
          </a:prstGeom>
          <a:noFill/>
          <a:ln>
            <a:solidFill>
              <a:schemeClr val="tx1"/>
            </a:solidFill>
          </a:ln>
        </p:spPr>
      </p:pic>
    </p:spTree>
    <p:extLst>
      <p:ext uri="{BB962C8B-B14F-4D97-AF65-F5344CB8AC3E}">
        <p14:creationId xmlns:p14="http://schemas.microsoft.com/office/powerpoint/2010/main" val="49508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67163"/>
          </a:xfrm>
        </p:spPr>
        <p:txBody>
          <a:bodyPr/>
          <a:lstStyle/>
          <a:p>
            <a:r>
              <a:rPr lang="en-GB" b="1"/>
              <a:t>English</a:t>
            </a:r>
          </a:p>
        </p:txBody>
      </p:sp>
      <p:sp>
        <p:nvSpPr>
          <p:cNvPr id="3" name="Content Placeholder 2"/>
          <p:cNvSpPr>
            <a:spLocks noGrp="1"/>
          </p:cNvSpPr>
          <p:nvPr>
            <p:ph idx="1"/>
          </p:nvPr>
        </p:nvSpPr>
        <p:spPr>
          <a:xfrm>
            <a:off x="4381976" y="362857"/>
            <a:ext cx="7315200" cy="6115173"/>
          </a:xfrm>
        </p:spPr>
        <p:txBody>
          <a:bodyPr>
            <a:noAutofit/>
          </a:bodyPr>
          <a:lstStyle/>
          <a:p>
            <a:pPr marL="0" indent="0">
              <a:buNone/>
            </a:pPr>
            <a:r>
              <a:rPr lang="en-GB" dirty="0">
                <a:solidFill>
                  <a:schemeClr val="tx1"/>
                </a:solidFill>
                <a:ea typeface="+mn-lt"/>
                <a:cs typeface="+mn-lt"/>
              </a:rPr>
              <a:t>To develop writing skills, children will be encouraged and taught to-</a:t>
            </a:r>
            <a:endParaRPr lang="en-US" dirty="0">
              <a:solidFill>
                <a:schemeClr val="tx1"/>
              </a:solidFill>
              <a:ea typeface="+mn-lt"/>
              <a:cs typeface="+mn-lt"/>
            </a:endParaRPr>
          </a:p>
          <a:p>
            <a:pPr>
              <a:buFont typeface="Arial,Sans-Serif"/>
              <a:buChar char="•"/>
            </a:pPr>
            <a:r>
              <a:rPr lang="en-GB" dirty="0">
                <a:solidFill>
                  <a:schemeClr val="tx1"/>
                </a:solidFill>
                <a:ea typeface="+mn-lt"/>
                <a:cs typeface="+mn-lt"/>
              </a:rPr>
              <a:t>discuss and plan ideas including orally rehearsing sentences </a:t>
            </a:r>
            <a:endParaRPr lang="en-US" dirty="0">
              <a:solidFill>
                <a:schemeClr val="tx1"/>
              </a:solidFill>
              <a:ea typeface="+mn-lt"/>
              <a:cs typeface="+mn-lt"/>
            </a:endParaRPr>
          </a:p>
          <a:p>
            <a:pPr>
              <a:buFont typeface="Arial,Sans-Serif"/>
              <a:buChar char="•"/>
            </a:pPr>
            <a:r>
              <a:rPr lang="en-GB" dirty="0">
                <a:solidFill>
                  <a:schemeClr val="tx1"/>
                </a:solidFill>
                <a:ea typeface="+mn-lt"/>
                <a:cs typeface="+mn-lt"/>
              </a:rPr>
              <a:t> explore and use new vocabulary  </a:t>
            </a:r>
            <a:endParaRPr lang="en-US" dirty="0">
              <a:solidFill>
                <a:schemeClr val="tx1"/>
              </a:solidFill>
              <a:ea typeface="+mn-lt"/>
              <a:cs typeface="+mn-lt"/>
            </a:endParaRPr>
          </a:p>
          <a:p>
            <a:pPr>
              <a:buFont typeface="Arial,Sans-Serif"/>
              <a:buChar char="•"/>
            </a:pPr>
            <a:r>
              <a:rPr lang="en-GB" dirty="0">
                <a:solidFill>
                  <a:schemeClr val="tx1"/>
                </a:solidFill>
                <a:ea typeface="+mn-lt"/>
                <a:cs typeface="+mn-lt"/>
              </a:rPr>
              <a:t>use punctuation such as capital letters, full stops, exclamation marks, question marks, apostrophes and commas in a list correctly</a:t>
            </a:r>
            <a:endParaRPr lang="en-US" dirty="0">
              <a:solidFill>
                <a:schemeClr val="tx1"/>
              </a:solidFill>
              <a:ea typeface="+mn-lt"/>
              <a:cs typeface="+mn-lt"/>
            </a:endParaRPr>
          </a:p>
          <a:p>
            <a:pPr>
              <a:buFont typeface="Arial,Sans-Serif"/>
              <a:buChar char="•"/>
            </a:pPr>
            <a:r>
              <a:rPr lang="en-GB" dirty="0">
                <a:solidFill>
                  <a:schemeClr val="tx1"/>
                </a:solidFill>
                <a:ea typeface="+mn-lt"/>
                <a:cs typeface="+mn-lt"/>
              </a:rPr>
              <a:t>use a range of conjunctions e.g. When, or, if, because </a:t>
            </a:r>
            <a:endParaRPr lang="en-US" dirty="0">
              <a:solidFill>
                <a:schemeClr val="tx1"/>
              </a:solidFill>
              <a:ea typeface="+mn-lt"/>
              <a:cs typeface="+mn-lt"/>
            </a:endParaRPr>
          </a:p>
          <a:p>
            <a:pPr>
              <a:buFont typeface="Arial,Sans-Serif"/>
              <a:buChar char="•"/>
            </a:pPr>
            <a:r>
              <a:rPr lang="en-GB" dirty="0">
                <a:solidFill>
                  <a:schemeClr val="tx1"/>
                </a:solidFill>
                <a:ea typeface="+mn-lt"/>
                <a:cs typeface="+mn-lt"/>
              </a:rPr>
              <a:t> use present and past tense correctly </a:t>
            </a:r>
            <a:endParaRPr lang="en-US" dirty="0">
              <a:solidFill>
                <a:schemeClr val="tx1"/>
              </a:solidFill>
              <a:ea typeface="+mn-lt"/>
              <a:cs typeface="+mn-lt"/>
            </a:endParaRPr>
          </a:p>
          <a:p>
            <a:pPr>
              <a:buFont typeface="Arial,Sans-Serif"/>
              <a:buChar char="•"/>
            </a:pPr>
            <a:r>
              <a:rPr lang="en-GB" dirty="0">
                <a:solidFill>
                  <a:schemeClr val="tx1"/>
                </a:solidFill>
                <a:ea typeface="+mn-lt"/>
                <a:cs typeface="+mn-lt"/>
              </a:rPr>
              <a:t>proof read, edit  and evaluate their work</a:t>
            </a:r>
            <a:endParaRPr lang="en-US" dirty="0">
              <a:solidFill>
                <a:schemeClr val="tx1"/>
              </a:solidFill>
              <a:ea typeface="+mn-lt"/>
              <a:cs typeface="+mn-lt"/>
            </a:endParaRPr>
          </a:p>
          <a:p>
            <a:pPr>
              <a:buFont typeface="Arial,Sans-Serif"/>
              <a:buChar char="•"/>
            </a:pPr>
            <a:r>
              <a:rPr lang="en-GB" dirty="0">
                <a:solidFill>
                  <a:schemeClr val="tx1"/>
                </a:solidFill>
                <a:ea typeface="+mn-lt"/>
                <a:cs typeface="+mn-lt"/>
              </a:rPr>
              <a:t>form letters correctly and begin to join letters </a:t>
            </a:r>
            <a:endParaRPr lang="en-US" dirty="0">
              <a:solidFill>
                <a:schemeClr val="tx1"/>
              </a:solidFill>
              <a:ea typeface="+mn-lt"/>
              <a:cs typeface="+mn-lt"/>
            </a:endParaRPr>
          </a:p>
          <a:p>
            <a:pPr>
              <a:buFont typeface="Arial,Sans-Serif"/>
              <a:buChar char="•"/>
            </a:pPr>
            <a:r>
              <a:rPr lang="en-GB" dirty="0">
                <a:solidFill>
                  <a:schemeClr val="tx1"/>
                </a:solidFill>
                <a:ea typeface="+mn-lt"/>
                <a:cs typeface="+mn-lt"/>
              </a:rPr>
              <a:t>spell common exception words and words with suffixes e.g </a:t>
            </a:r>
            <a:r>
              <a:rPr lang="en-GB" dirty="0" err="1">
                <a:solidFill>
                  <a:schemeClr val="tx1"/>
                </a:solidFill>
                <a:ea typeface="+mn-lt"/>
                <a:cs typeface="+mn-lt"/>
              </a:rPr>
              <a:t>ful</a:t>
            </a:r>
            <a:r>
              <a:rPr lang="en-GB" dirty="0">
                <a:solidFill>
                  <a:schemeClr val="tx1"/>
                </a:solidFill>
                <a:ea typeface="+mn-lt"/>
                <a:cs typeface="+mn-lt"/>
              </a:rPr>
              <a:t>, ness, </a:t>
            </a:r>
            <a:r>
              <a:rPr lang="en-GB" dirty="0" err="1">
                <a:solidFill>
                  <a:schemeClr val="tx1"/>
                </a:solidFill>
                <a:ea typeface="+mn-lt"/>
                <a:cs typeface="+mn-lt"/>
              </a:rPr>
              <a:t>ment</a:t>
            </a:r>
            <a:endParaRPr lang="en-GB" dirty="0">
              <a:solidFill>
                <a:schemeClr val="tx1"/>
              </a:solidFill>
              <a:ea typeface="+mn-lt"/>
              <a:cs typeface="+mn-lt"/>
            </a:endParaRPr>
          </a:p>
          <a:p>
            <a:pPr marL="0" indent="0">
              <a:buNone/>
            </a:pPr>
            <a:endParaRPr lang="en-GB" dirty="0">
              <a:solidFill>
                <a:schemeClr val="tx1"/>
              </a:solidFill>
              <a:ea typeface="+mn-lt"/>
              <a:cs typeface="+mn-lt"/>
            </a:endParaRPr>
          </a:p>
          <a:p>
            <a:pPr marL="0" indent="0">
              <a:buNone/>
            </a:pPr>
            <a:br>
              <a:rPr lang="en-GB" sz="1400" dirty="0">
                <a:ea typeface="+mn-lt"/>
                <a:cs typeface="+mn-lt"/>
              </a:rPr>
            </a:br>
            <a:endParaRPr lang="en-GB" sz="1600" dirty="0">
              <a:ea typeface="+mn-lt"/>
              <a:cs typeface="+mn-lt"/>
            </a:endParaRPr>
          </a:p>
          <a:p>
            <a:pPr marL="0" indent="0">
              <a:buNone/>
            </a:pPr>
            <a:endParaRPr lang="en-GB" sz="1600" dirty="0">
              <a:solidFill>
                <a:schemeClr val="tx1"/>
              </a:solidFill>
            </a:endParaRP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a:blip r:embed="rId5"/>
          <a:stretch>
            <a:fillRect/>
          </a:stretch>
        </p:blipFill>
        <p:spPr>
          <a:xfrm>
            <a:off x="114300" y="4013200"/>
            <a:ext cx="3153301" cy="1971548"/>
          </a:xfrm>
          <a:prstGeom prst="rect">
            <a:avLst/>
          </a:prstGeom>
          <a:noFill/>
          <a:ln>
            <a:solidFill>
              <a:schemeClr val="tx1"/>
            </a:solidFill>
          </a:ln>
        </p:spPr>
      </p:pic>
    </p:spTree>
    <p:extLst>
      <p:ext uri="{BB962C8B-B14F-4D97-AF65-F5344CB8AC3E}">
        <p14:creationId xmlns:p14="http://schemas.microsoft.com/office/powerpoint/2010/main" val="219629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4DBD-02AF-4045-8B5E-3B7A92C13694}"/>
              </a:ext>
            </a:extLst>
          </p:cNvPr>
          <p:cNvSpPr>
            <a:spLocks noGrp="1"/>
          </p:cNvSpPr>
          <p:nvPr>
            <p:ph type="title"/>
          </p:nvPr>
        </p:nvSpPr>
        <p:spPr/>
        <p:txBody>
          <a:bodyPr/>
          <a:lstStyle/>
          <a:p>
            <a:r>
              <a:rPr lang="en-GB" dirty="0"/>
              <a:t>Supporting writing at home </a:t>
            </a:r>
            <a:br>
              <a:rPr lang="en-GB" dirty="0"/>
            </a:br>
            <a:endParaRPr lang="en-US" dirty="0"/>
          </a:p>
        </p:txBody>
      </p:sp>
      <p:sp>
        <p:nvSpPr>
          <p:cNvPr id="3" name="Content Placeholder 2">
            <a:extLst>
              <a:ext uri="{FF2B5EF4-FFF2-40B4-BE49-F238E27FC236}">
                <a16:creationId xmlns:a16="http://schemas.microsoft.com/office/drawing/2014/main" id="{D196D86E-DBB2-724A-BB21-0E58D20EC670}"/>
              </a:ext>
            </a:extLst>
          </p:cNvPr>
          <p:cNvSpPr>
            <a:spLocks noGrp="1"/>
          </p:cNvSpPr>
          <p:nvPr>
            <p:ph idx="1"/>
          </p:nvPr>
        </p:nvSpPr>
        <p:spPr>
          <a:xfrm>
            <a:off x="3687839" y="952500"/>
            <a:ext cx="7315200" cy="5095119"/>
          </a:xfrm>
        </p:spPr>
        <p:txBody>
          <a:bodyPr>
            <a:normAutofit/>
          </a:bodyPr>
          <a:lstStyle/>
          <a:p>
            <a:pPr marL="0" indent="0" algn="ctr">
              <a:buNone/>
            </a:pPr>
            <a:r>
              <a:rPr lang="en-GB" b="1" u="sng" dirty="0">
                <a:solidFill>
                  <a:schemeClr val="bg1">
                    <a:lumMod val="10000"/>
                  </a:schemeClr>
                </a:solidFill>
              </a:rPr>
              <a:t>Writing is a key focus in </a:t>
            </a:r>
            <a:r>
              <a:rPr lang="en-GB" b="1" u="sng" dirty="0" err="1">
                <a:solidFill>
                  <a:schemeClr val="bg1">
                    <a:lumMod val="10000"/>
                  </a:schemeClr>
                </a:solidFill>
              </a:rPr>
              <a:t>Keystage</a:t>
            </a:r>
            <a:r>
              <a:rPr lang="en-GB" b="1" u="sng" dirty="0">
                <a:solidFill>
                  <a:schemeClr val="bg1">
                    <a:lumMod val="10000"/>
                  </a:schemeClr>
                </a:solidFill>
              </a:rPr>
              <a:t> 1 this year.</a:t>
            </a:r>
          </a:p>
          <a:p>
            <a:pPr marL="0" indent="0" algn="ctr">
              <a:buNone/>
            </a:pPr>
            <a:r>
              <a:rPr lang="en-GB" sz="1800" dirty="0">
                <a:solidFill>
                  <a:schemeClr val="tx1"/>
                </a:solidFill>
              </a:rPr>
              <a:t>Some ways to encourage and develop your child’s writing skills are- </a:t>
            </a:r>
          </a:p>
          <a:p>
            <a:r>
              <a:rPr lang="en-GB" sz="1800" dirty="0">
                <a:solidFill>
                  <a:schemeClr val="tx1"/>
                </a:solidFill>
              </a:rPr>
              <a:t>Focus on your child’s interests such as,  sports, playing with Lego, cartoons, going to the park, animals etc. Engage children in their writing by asking them to write about their interest. Children could write sentences about their trip to the park, instructions on how they made their Lego model or write a description about their favourite TV character. </a:t>
            </a:r>
          </a:p>
          <a:p>
            <a:r>
              <a:rPr lang="en-GB" sz="1800" dirty="0">
                <a:solidFill>
                  <a:schemeClr val="tx1"/>
                </a:solidFill>
              </a:rPr>
              <a:t>Try to encourage your child to write a creative story based  on their interest. Children can draw their story ideas in sequence or act their story out by making puppets. </a:t>
            </a:r>
          </a:p>
          <a:p>
            <a:r>
              <a:rPr lang="en-GB" sz="1800" dirty="0">
                <a:solidFill>
                  <a:schemeClr val="tx1"/>
                </a:solidFill>
              </a:rPr>
              <a:t>You could read part of a story and then write the next part. A picture could be used as a stimulus for writing. Children could even write letters to family members or friends or keep a diary.</a:t>
            </a:r>
          </a:p>
          <a:p>
            <a:r>
              <a:rPr lang="en-GB" sz="1800" dirty="0">
                <a:solidFill>
                  <a:schemeClr val="tx1"/>
                </a:solidFill>
              </a:rPr>
              <a:t>Remember talking before writing is important. Support your child to express themselves </a:t>
            </a:r>
            <a:r>
              <a:rPr lang="en-US" sz="1800" dirty="0">
                <a:solidFill>
                  <a:schemeClr val="tx1"/>
                </a:solidFill>
              </a:rPr>
              <a:t>clearly. So </a:t>
            </a:r>
            <a:r>
              <a:rPr lang="en-GB" sz="1800" dirty="0">
                <a:solidFill>
                  <a:schemeClr val="tx1"/>
                </a:solidFill>
              </a:rPr>
              <a:t>when speaking </a:t>
            </a:r>
            <a:r>
              <a:rPr lang="en-US" sz="1800" dirty="0">
                <a:solidFill>
                  <a:schemeClr val="tx1"/>
                </a:solidFill>
              </a:rPr>
              <a:t>to your child, encourage them to </a:t>
            </a:r>
            <a:r>
              <a:rPr lang="en-GB" sz="1800" dirty="0">
                <a:solidFill>
                  <a:schemeClr val="tx1"/>
                </a:solidFill>
              </a:rPr>
              <a:t>discuss their ideas and </a:t>
            </a:r>
            <a:r>
              <a:rPr lang="en-US" sz="1800" dirty="0">
                <a:solidFill>
                  <a:schemeClr val="tx1"/>
                </a:solidFill>
              </a:rPr>
              <a:t>listen and respond to their ideas. </a:t>
            </a:r>
            <a:endParaRPr lang="en-GB" sz="1800" dirty="0">
              <a:solidFill>
                <a:schemeClr val="tx1"/>
              </a:solidFill>
            </a:endParaRPr>
          </a:p>
          <a:p>
            <a:endParaRPr lang="en-GB" sz="1800" dirty="0">
              <a:solidFill>
                <a:srgbClr val="000000"/>
              </a:solidFill>
              <a:latin typeface="ArialMT"/>
            </a:endParaRPr>
          </a:p>
        </p:txBody>
      </p:sp>
      <p:pic>
        <p:nvPicPr>
          <p:cNvPr id="6" name="Picture 5">
            <a:extLst>
              <a:ext uri="{FF2B5EF4-FFF2-40B4-BE49-F238E27FC236}">
                <a16:creationId xmlns:a16="http://schemas.microsoft.com/office/drawing/2014/main" id="{1DA3F8A8-83ED-DF4E-99F1-D996733D7790}"/>
              </a:ext>
            </a:extLst>
          </p:cNvPr>
          <p:cNvPicPr>
            <a:picLocks noChangeAspect="1"/>
          </p:cNvPicPr>
          <p:nvPr/>
        </p:nvPicPr>
        <p:blipFill>
          <a:blip r:embed="rId2"/>
          <a:stretch>
            <a:fillRect/>
          </a:stretch>
        </p:blipFill>
        <p:spPr>
          <a:xfrm>
            <a:off x="578456" y="4108840"/>
            <a:ext cx="1991782" cy="1497697"/>
          </a:xfrm>
          <a:prstGeom prst="rect">
            <a:avLst/>
          </a:prstGeom>
        </p:spPr>
      </p:pic>
    </p:spTree>
    <p:extLst>
      <p:ext uri="{BB962C8B-B14F-4D97-AF65-F5344CB8AC3E}">
        <p14:creationId xmlns:p14="http://schemas.microsoft.com/office/powerpoint/2010/main" val="1632052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7FE4-E2EA-4068-B1D7-0D0E00CCE371}"/>
              </a:ext>
            </a:extLst>
          </p:cNvPr>
          <p:cNvSpPr>
            <a:spLocks noGrp="1"/>
          </p:cNvSpPr>
          <p:nvPr>
            <p:ph type="title"/>
          </p:nvPr>
        </p:nvSpPr>
        <p:spPr/>
        <p:txBody>
          <a:bodyPr/>
          <a:lstStyle/>
          <a:p>
            <a:r>
              <a:rPr lang="en-US" b="1" dirty="0"/>
              <a:t>Speaking and listening</a:t>
            </a:r>
            <a:br>
              <a:rPr lang="en-US" dirty="0"/>
            </a:br>
            <a:br>
              <a:rPr lang="en-US" dirty="0"/>
            </a:br>
            <a:endParaRPr lang="en-US" dirty="0"/>
          </a:p>
        </p:txBody>
      </p:sp>
      <p:sp>
        <p:nvSpPr>
          <p:cNvPr id="3" name="Content Placeholder 2">
            <a:extLst>
              <a:ext uri="{FF2B5EF4-FFF2-40B4-BE49-F238E27FC236}">
                <a16:creationId xmlns:a16="http://schemas.microsoft.com/office/drawing/2014/main" id="{E8933942-60BA-4B8A-9767-BB9A602B6485}"/>
              </a:ext>
            </a:extLst>
          </p:cNvPr>
          <p:cNvSpPr>
            <a:spLocks noGrp="1"/>
          </p:cNvSpPr>
          <p:nvPr>
            <p:ph idx="1"/>
          </p:nvPr>
        </p:nvSpPr>
        <p:spPr/>
        <p:txBody>
          <a:bodyPr/>
          <a:lstStyle/>
          <a:p>
            <a:r>
              <a:rPr lang="en-GB" dirty="0">
                <a:solidFill>
                  <a:schemeClr val="tx1"/>
                </a:solidFill>
                <a:ea typeface="+mn-lt"/>
                <a:cs typeface="+mn-lt"/>
              </a:rPr>
              <a:t>Developing children’s speaking skills will enable children to develop their vocabulary and construct grammatically correct sentences.</a:t>
            </a:r>
            <a:endParaRPr lang="en-US" dirty="0">
              <a:solidFill>
                <a:schemeClr val="tx1"/>
              </a:solidFill>
              <a:ea typeface="+mn-lt"/>
              <a:cs typeface="+mn-lt"/>
            </a:endParaRPr>
          </a:p>
          <a:p>
            <a:r>
              <a:rPr lang="en-GB" dirty="0">
                <a:solidFill>
                  <a:schemeClr val="tx1"/>
                </a:solidFill>
                <a:ea typeface="+mn-lt"/>
                <a:cs typeface="+mn-lt"/>
              </a:rPr>
              <a:t>This term we will be continuing with  a ‘Time to Talk’ activity as part of homework. Each week we will set a topic or question to talk about with your child at home. This will be related to our learning at school or on a current issue.</a:t>
            </a:r>
            <a:endParaRPr lang="en-US" dirty="0">
              <a:solidFill>
                <a:schemeClr val="tx1"/>
              </a:solidFill>
              <a:ea typeface="+mn-lt"/>
              <a:cs typeface="+mn-lt"/>
            </a:endParaRPr>
          </a:p>
          <a:p>
            <a:r>
              <a:rPr lang="en-GB" dirty="0">
                <a:solidFill>
                  <a:schemeClr val="tx1"/>
                </a:solidFill>
                <a:ea typeface="+mn-lt"/>
                <a:cs typeface="+mn-lt"/>
              </a:rPr>
              <a:t>Children will have the opportunity to talk about the topic in class and share their ideas.</a:t>
            </a:r>
            <a:endParaRPr lang="en-US" dirty="0">
              <a:solidFill>
                <a:schemeClr val="tx1"/>
              </a:solidFill>
              <a:ea typeface="+mn-lt"/>
              <a:cs typeface="+mn-lt"/>
            </a:endParaRPr>
          </a:p>
          <a:p>
            <a:r>
              <a:rPr lang="en-GB" dirty="0">
                <a:solidFill>
                  <a:schemeClr val="tx1"/>
                </a:solidFill>
                <a:ea typeface="+mn-lt"/>
                <a:cs typeface="+mn-lt"/>
              </a:rPr>
              <a:t>To support this at home, please ensure you have a discussion with the children around the topic set. Ask children related questions and encourage children to respond in full sentences.  </a:t>
            </a:r>
            <a:endParaRPr lang="en-US" dirty="0">
              <a:solidFill>
                <a:schemeClr val="tx1"/>
              </a:solidFill>
              <a:ea typeface="+mn-lt"/>
              <a:cs typeface="+mn-lt"/>
            </a:endParaRPr>
          </a:p>
          <a:p>
            <a:endParaRPr lang="en-US" dirty="0"/>
          </a:p>
        </p:txBody>
      </p:sp>
      <p:pic>
        <p:nvPicPr>
          <p:cNvPr id="4" name="Picture 4" descr="A picture containing text, clipart&#10;&#10;Description automatically generated">
            <a:extLst>
              <a:ext uri="{FF2B5EF4-FFF2-40B4-BE49-F238E27FC236}">
                <a16:creationId xmlns:a16="http://schemas.microsoft.com/office/drawing/2014/main" id="{FB6D5875-6EB7-4E41-95E3-BDE0589A3B9C}"/>
              </a:ext>
            </a:extLst>
          </p:cNvPr>
          <p:cNvPicPr>
            <a:picLocks noChangeAspect="1"/>
          </p:cNvPicPr>
          <p:nvPr/>
        </p:nvPicPr>
        <p:blipFill>
          <a:blip r:embed="rId2"/>
          <a:stretch>
            <a:fillRect/>
          </a:stretch>
        </p:blipFill>
        <p:spPr>
          <a:xfrm>
            <a:off x="480848" y="3985514"/>
            <a:ext cx="2743200" cy="1724766"/>
          </a:xfrm>
          <a:prstGeom prst="rect">
            <a:avLst/>
          </a:prstGeom>
        </p:spPr>
      </p:pic>
    </p:spTree>
    <p:extLst>
      <p:ext uri="{BB962C8B-B14F-4D97-AF65-F5344CB8AC3E}">
        <p14:creationId xmlns:p14="http://schemas.microsoft.com/office/powerpoint/2010/main" val="2834238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AFF99-9939-44BA-B2F6-8503D9914547}"/>
              </a:ext>
            </a:extLst>
          </p:cNvPr>
          <p:cNvSpPr>
            <a:spLocks noGrp="1"/>
          </p:cNvSpPr>
          <p:nvPr>
            <p:ph type="title"/>
          </p:nvPr>
        </p:nvSpPr>
        <p:spPr/>
        <p:txBody>
          <a:bodyPr/>
          <a:lstStyle/>
          <a:p>
            <a:r>
              <a:rPr lang="en-US" b="1" dirty="0"/>
              <a:t>Reading</a:t>
            </a:r>
            <a:br>
              <a:rPr lang="en-US" b="1" dirty="0"/>
            </a:br>
            <a:br>
              <a:rPr lang="en-US" b="1" dirty="0"/>
            </a:br>
            <a:br>
              <a:rPr lang="en-US" b="1" dirty="0"/>
            </a:br>
            <a:endParaRPr lang="en-US" b="1" dirty="0"/>
          </a:p>
        </p:txBody>
      </p:sp>
      <p:sp>
        <p:nvSpPr>
          <p:cNvPr id="3" name="Content Placeholder 2">
            <a:extLst>
              <a:ext uri="{FF2B5EF4-FFF2-40B4-BE49-F238E27FC236}">
                <a16:creationId xmlns:a16="http://schemas.microsoft.com/office/drawing/2014/main" id="{C40AC36B-A58A-477F-AA51-317425693604}"/>
              </a:ext>
            </a:extLst>
          </p:cNvPr>
          <p:cNvSpPr>
            <a:spLocks noGrp="1"/>
          </p:cNvSpPr>
          <p:nvPr>
            <p:ph idx="1"/>
          </p:nvPr>
        </p:nvSpPr>
        <p:spPr/>
        <p:txBody>
          <a:bodyPr/>
          <a:lstStyle/>
          <a:p>
            <a:r>
              <a:rPr lang="en-GB" dirty="0">
                <a:solidFill>
                  <a:schemeClr val="tx1"/>
                </a:solidFill>
              </a:rPr>
              <a:t>Reading every day and a range of texts will enable children to decode accurately, read fluently, develop comprehension skills and  increase their knowledge of vocabulary too. Reading phase books will be continued to be changed every week.</a:t>
            </a:r>
            <a:endParaRPr lang="en-GB" dirty="0">
              <a:solidFill>
                <a:schemeClr val="tx1"/>
              </a:solidFill>
              <a:ea typeface="+mn-lt"/>
              <a:cs typeface="+mn-lt"/>
            </a:endParaRPr>
          </a:p>
          <a:p>
            <a:r>
              <a:rPr lang="en-GB" dirty="0">
                <a:solidFill>
                  <a:srgbClr val="FF0000"/>
                </a:solidFill>
              </a:rPr>
              <a:t>Please sign the reading records to inform us of how your child is getting on with reading at home each week.  After three books have been read and signed by an adult at home, your child will receive a star/sticker on the reading reward chart</a:t>
            </a:r>
          </a:p>
          <a:p>
            <a:r>
              <a:rPr lang="en-GB" dirty="0">
                <a:solidFill>
                  <a:schemeClr val="bg1">
                    <a:lumMod val="10000"/>
                  </a:schemeClr>
                </a:solidFill>
              </a:rPr>
              <a:t>Children have the opportunity to borrow a book of their choice from the KS1 library each week. </a:t>
            </a:r>
            <a:endParaRPr lang="en-US" dirty="0">
              <a:solidFill>
                <a:schemeClr val="bg1">
                  <a:lumMod val="10000"/>
                </a:schemeClr>
              </a:solidFill>
            </a:endParaRPr>
          </a:p>
          <a:p>
            <a:r>
              <a:rPr lang="en-GB" dirty="0">
                <a:solidFill>
                  <a:schemeClr val="tx1"/>
                </a:solidFill>
              </a:rPr>
              <a:t>Regular phonics sessions take place which will develop reading and writing  skills.</a:t>
            </a:r>
            <a:endParaRPr lang="en-US" dirty="0">
              <a:solidFill>
                <a:schemeClr val="tx1"/>
              </a:solidFill>
              <a:ea typeface="+mn-lt"/>
              <a:cs typeface="+mn-lt"/>
            </a:endParaRPr>
          </a:p>
          <a:p>
            <a:r>
              <a:rPr lang="en-GB" dirty="0">
                <a:solidFill>
                  <a:schemeClr val="tx1"/>
                </a:solidFill>
              </a:rPr>
              <a:t>Mr Thorne Does Phonics -  Pronunciation of the sounds </a:t>
            </a:r>
            <a:endParaRPr lang="en-US" dirty="0">
              <a:solidFill>
                <a:schemeClr val="tx1"/>
              </a:solidFill>
              <a:ea typeface="+mn-lt"/>
              <a:cs typeface="+mn-lt"/>
            </a:endParaRPr>
          </a:p>
          <a:p>
            <a:r>
              <a:rPr lang="en-GB" dirty="0">
                <a:solidFill>
                  <a:srgbClr val="00B050"/>
                </a:solidFill>
                <a:hlinkClick r:id="rId2"/>
              </a:rPr>
              <a:t>https://www.youtube.com/results?search_query=mr+thorne+letter+sounds</a:t>
            </a:r>
            <a:endParaRPr lang="en-GB" dirty="0">
              <a:ea typeface="+mn-lt"/>
              <a:cs typeface="+mn-lt"/>
            </a:endParaRPr>
          </a:p>
          <a:p>
            <a:endParaRPr lang="en-US" dirty="0">
              <a:ea typeface="+mn-lt"/>
              <a:cs typeface="+mn-lt"/>
            </a:endParaRPr>
          </a:p>
          <a:p>
            <a:endParaRPr lang="en-US" dirty="0"/>
          </a:p>
        </p:txBody>
      </p:sp>
      <p:pic>
        <p:nvPicPr>
          <p:cNvPr id="4" name="Picture 4" descr="Table&#10;&#10;Description automatically generated">
            <a:extLst>
              <a:ext uri="{FF2B5EF4-FFF2-40B4-BE49-F238E27FC236}">
                <a16:creationId xmlns:a16="http://schemas.microsoft.com/office/drawing/2014/main" id="{CAD95702-F985-4009-9907-FB33E0A53E1D}"/>
              </a:ext>
            </a:extLst>
          </p:cNvPr>
          <p:cNvPicPr>
            <a:picLocks noChangeAspect="1"/>
          </p:cNvPicPr>
          <p:nvPr/>
        </p:nvPicPr>
        <p:blipFill>
          <a:blip r:embed="rId3"/>
          <a:stretch>
            <a:fillRect/>
          </a:stretch>
        </p:blipFill>
        <p:spPr>
          <a:xfrm>
            <a:off x="362607" y="3899275"/>
            <a:ext cx="2743200" cy="1897243"/>
          </a:xfrm>
          <a:prstGeom prst="rect">
            <a:avLst/>
          </a:prstGeom>
        </p:spPr>
      </p:pic>
    </p:spTree>
    <p:extLst>
      <p:ext uri="{BB962C8B-B14F-4D97-AF65-F5344CB8AC3E}">
        <p14:creationId xmlns:p14="http://schemas.microsoft.com/office/powerpoint/2010/main" val="320827889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_x0020_with xmlns="b40d121a-adb5-4ec6-b8f2-521efbd64b66">
      <UserInfo>
        <DisplayName/>
        <AccountId xsi:nil="true"/>
        <AccountType/>
      </UserInfo>
    </Shared_x0020_with>
    <lcf76f155ced4ddcb4097134ff3c332f xmlns="b40d121a-adb5-4ec6-b8f2-521efbd64b66">
      <Terms xmlns="http://schemas.microsoft.com/office/infopath/2007/PartnerControls"/>
    </lcf76f155ced4ddcb4097134ff3c332f>
    <TaxCatchAll xmlns="16651c52-4f11-4f9b-9041-51df56c73f9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15F272A04F3C4AAD824D549BE5B228" ma:contentTypeVersion="18" ma:contentTypeDescription="Create a new document." ma:contentTypeScope="" ma:versionID="802941e4de3bf5e900d60034be062bd1">
  <xsd:schema xmlns:xsd="http://www.w3.org/2001/XMLSchema" xmlns:xs="http://www.w3.org/2001/XMLSchema" xmlns:p="http://schemas.microsoft.com/office/2006/metadata/properties" xmlns:ns2="b40d121a-adb5-4ec6-b8f2-521efbd64b66" xmlns:ns3="16651c52-4f11-4f9b-9041-51df56c73f9c" targetNamespace="http://schemas.microsoft.com/office/2006/metadata/properties" ma:root="true" ma:fieldsID="d8ffedbfa10b08279ca3b48a88680886" ns2:_="" ns3:_="">
    <xsd:import namespace="b40d121a-adb5-4ec6-b8f2-521efbd64b66"/>
    <xsd:import namespace="16651c52-4f11-4f9b-9041-51df56c73f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Shared_x0020_with"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d121a-adb5-4ec6-b8f2-521efbd64b6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hared_x0020_with" ma:index="20" nillable="true" ma:displayName="Shared with" ma:list="UserInfo" ma:SearchPeopleOnly="false" ma:SharePointGroup="0" ma:internalName="Shared_x0020_with"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ff5ef56-57b2-4114-a744-e35a9ea4e6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651c52-4f11-4f9b-9041-51df56c73f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14b4200-d525-44c9-9c52-dbd07f9d16b4}" ma:internalName="TaxCatchAll" ma:showField="CatchAllData" ma:web="16651c52-4f11-4f9b-9041-51df56c73f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A7780B-72A8-49BC-9E94-9EB3761D4101}">
  <ds:schemaRefs>
    <ds:schemaRef ds:uri="http://schemas.openxmlformats.org/package/2006/metadata/core-properties"/>
    <ds:schemaRef ds:uri="b40d121a-adb5-4ec6-b8f2-521efbd64b66"/>
    <ds:schemaRef ds:uri="http://purl.org/dc/terms/"/>
    <ds:schemaRef ds:uri="http://schemas.microsoft.com/office/2006/documentManagement/types"/>
    <ds:schemaRef ds:uri="http://purl.org/dc/elements/1.1/"/>
    <ds:schemaRef ds:uri="http://schemas.microsoft.com/office/infopath/2007/PartnerControls"/>
    <ds:schemaRef ds:uri="16651c52-4f11-4f9b-9041-51df56c73f9c"/>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F82D1FF-97E0-49D3-AAA7-2421B9198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0d121a-adb5-4ec6-b8f2-521efbd64b66"/>
    <ds:schemaRef ds:uri="16651c52-4f11-4f9b-9041-51df56c73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71B4CB-D911-405F-83F8-EB070360EE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11</TotalTime>
  <Words>1784</Words>
  <Application>Microsoft Office PowerPoint</Application>
  <PresentationFormat>Widescreen</PresentationFormat>
  <Paragraphs>162</Paragraphs>
  <Slides>16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Arial,Sans-Serif</vt:lpstr>
      <vt:lpstr>ArialMT</vt:lpstr>
      <vt:lpstr>Calibri</vt:lpstr>
      <vt:lpstr>Corbel</vt:lpstr>
      <vt:lpstr>Wingdings 2</vt:lpstr>
      <vt:lpstr>Frame</vt:lpstr>
      <vt:lpstr>Parent  Curriculum  Meeting  Year 2  9th January 2024</vt:lpstr>
      <vt:lpstr>School Vision and Motto</vt:lpstr>
      <vt:lpstr>Meeting  Outline</vt:lpstr>
      <vt:lpstr>Spring Curriculum Topics</vt:lpstr>
      <vt:lpstr>English</vt:lpstr>
      <vt:lpstr>English</vt:lpstr>
      <vt:lpstr>Supporting writing at home  </vt:lpstr>
      <vt:lpstr>Speaking and listening  </vt:lpstr>
      <vt:lpstr>Reading   </vt:lpstr>
      <vt:lpstr>Maths</vt:lpstr>
      <vt:lpstr>Science</vt:lpstr>
      <vt:lpstr>Foundation Subjects</vt:lpstr>
      <vt:lpstr>Foundation Subjects</vt:lpstr>
      <vt:lpstr>Homework  </vt:lpstr>
      <vt:lpstr>Communication with Parents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MR Henry</dc:creator>
  <cp:lastModifiedBy>STaylor</cp:lastModifiedBy>
  <cp:revision>18</cp:revision>
  <cp:lastPrinted>2022-01-17T08:25:36Z</cp:lastPrinted>
  <dcterms:created xsi:type="dcterms:W3CDTF">2018-08-31T18:43:56Z</dcterms:created>
  <dcterms:modified xsi:type="dcterms:W3CDTF">2024-01-26T12:48:03Z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0x0101005A15F272A04F3C4AAD824D549BE5B228</vt:lpwstr>
  </property>
  <property fmtid="{D5CDD505-2E9C-101B-9397-08002B2CF9AE}" pid="3" name="MediaServiceImageTags">
    <vt:lpwstr/>
  </property>
</Properties>
</file>