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4"/>
  </p:sldMasterIdLst>
  <p:notesMasterIdLst>
    <p:notesMasterId r:id="rId22"/>
  </p:notesMasterIdLst>
  <p:sldIdLst>
    <p:sldId id="256" r:id="rId5"/>
    <p:sldId id="290" r:id="rId6"/>
    <p:sldId id="271" r:id="rId7"/>
    <p:sldId id="282" r:id="rId8"/>
    <p:sldId id="317" r:id="rId9"/>
    <p:sldId id="334" r:id="rId10"/>
    <p:sldId id="323" r:id="rId11"/>
    <p:sldId id="333" r:id="rId12"/>
    <p:sldId id="329" r:id="rId13"/>
    <p:sldId id="330" r:id="rId14"/>
    <p:sldId id="325" r:id="rId15"/>
    <p:sldId id="328" r:id="rId16"/>
    <p:sldId id="319" r:id="rId17"/>
    <p:sldId id="320" r:id="rId18"/>
    <p:sldId id="327" r:id="rId19"/>
    <p:sldId id="321" r:id="rId20"/>
    <p:sldId id="322"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7B4F8C-2C7D-4DAD-EF12-2B5F110358DC}" v="51" dt="2024-01-09T21:01:16.3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31"/>
    <p:restoredTop sz="94704"/>
  </p:normalViewPr>
  <p:slideViewPr>
    <p:cSldViewPr snapToGrid="0">
      <p:cViewPr varScale="1">
        <p:scale>
          <a:sx n="85" d="100"/>
          <a:sy n="85" d="100"/>
        </p:scale>
        <p:origin x="516" y="8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31D3B0-241D-4E5F-BD18-FF34E1FA0A34}" type="datetimeFigureOut">
              <a:rPr lang="en-GB" smtClean="0"/>
              <a:t>24/01/2024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543821-5DB9-4AF2-86C6-D22CCEE25B15}" type="slidenum">
              <a:rPr lang="en-GB" smtClean="0"/>
              <a:t>‹#›</a:t>
            </a:fld>
            <a:endParaRPr lang="en-GB"/>
          </a:p>
        </p:txBody>
      </p:sp>
    </p:spTree>
    <p:extLst>
      <p:ext uri="{BB962C8B-B14F-4D97-AF65-F5344CB8AC3E}">
        <p14:creationId xmlns:p14="http://schemas.microsoft.com/office/powerpoint/2010/main" val="2729477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err="1"/>
              <a:t>Office.Admin</a:t>
            </a:r>
            <a:r>
              <a:rPr lang="en-GB"/>
              <a:t>: sending out letters, building and analysing</a:t>
            </a:r>
            <a:r>
              <a:rPr lang="en-GB" baseline="0"/>
              <a:t> surveys, answering queries, advising </a:t>
            </a:r>
            <a:r>
              <a:rPr lang="en-GB" baseline="0" err="1"/>
              <a:t>ov</a:t>
            </a:r>
            <a:r>
              <a:rPr lang="en-GB" baseline="0"/>
              <a:t> everchanging guidance and answering emails and phone calls</a:t>
            </a:r>
          </a:p>
          <a:p>
            <a:r>
              <a:rPr lang="en-GB" baseline="0"/>
              <a:t>Premises staff: working tirelessly mornings, afternoons, evenings to create safe bubbles, signage, cleaning</a:t>
            </a:r>
          </a:p>
          <a:p>
            <a:r>
              <a:rPr lang="en-GB" baseline="0"/>
              <a:t>LTAs working via zoom with their children, taking resources home to prepare, joining in on zooms</a:t>
            </a:r>
          </a:p>
          <a:p>
            <a:r>
              <a:rPr lang="en-GB" baseline="0"/>
              <a:t>Catering staff: on furlough, Bal agreeing to come in</a:t>
            </a:r>
          </a:p>
          <a:p>
            <a:r>
              <a:rPr lang="en-GB"/>
              <a:t>Fellow SLT: managing remote</a:t>
            </a:r>
            <a:r>
              <a:rPr lang="en-GB" baseline="0"/>
              <a:t> learning, staff welfare, keeping up with guidance</a:t>
            </a:r>
            <a:endParaRPr lang="en-GB"/>
          </a:p>
        </p:txBody>
      </p:sp>
      <p:sp>
        <p:nvSpPr>
          <p:cNvPr id="4" name="Slide Number Placeholder 3"/>
          <p:cNvSpPr>
            <a:spLocks noGrp="1"/>
          </p:cNvSpPr>
          <p:nvPr>
            <p:ph type="sldNum" sz="quarter" idx="10"/>
          </p:nvPr>
        </p:nvSpPr>
        <p:spPr/>
        <p:txBody>
          <a:bodyPr/>
          <a:lstStyle/>
          <a:p>
            <a:fld id="{48543821-5DB9-4AF2-86C6-D22CCEE25B15}" type="slidenum">
              <a:rPr lang="en-GB" smtClean="0"/>
              <a:t>4</a:t>
            </a:fld>
            <a:endParaRPr lang="en-GB"/>
          </a:p>
        </p:txBody>
      </p:sp>
    </p:spTree>
    <p:extLst>
      <p:ext uri="{BB962C8B-B14F-4D97-AF65-F5344CB8AC3E}">
        <p14:creationId xmlns:p14="http://schemas.microsoft.com/office/powerpoint/2010/main" val="4107025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8543821-5DB9-4AF2-86C6-D22CCEE25B15}" type="slidenum">
              <a:rPr lang="en-GB" smtClean="0"/>
              <a:t>5</a:t>
            </a:fld>
            <a:endParaRPr lang="en-GB"/>
          </a:p>
        </p:txBody>
      </p:sp>
    </p:spTree>
    <p:extLst>
      <p:ext uri="{BB962C8B-B14F-4D97-AF65-F5344CB8AC3E}">
        <p14:creationId xmlns:p14="http://schemas.microsoft.com/office/powerpoint/2010/main" val="3766973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8543821-5DB9-4AF2-86C6-D22CCEE25B15}" type="slidenum">
              <a:rPr lang="en-GB" smtClean="0"/>
              <a:t>8</a:t>
            </a:fld>
            <a:endParaRPr lang="en-GB"/>
          </a:p>
        </p:txBody>
      </p:sp>
    </p:spTree>
    <p:extLst>
      <p:ext uri="{BB962C8B-B14F-4D97-AF65-F5344CB8AC3E}">
        <p14:creationId xmlns:p14="http://schemas.microsoft.com/office/powerpoint/2010/main" val="136577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8543821-5DB9-4AF2-86C6-D22CCEE25B15}" type="slidenum">
              <a:rPr lang="en-GB" smtClean="0"/>
              <a:t>12</a:t>
            </a:fld>
            <a:endParaRPr lang="en-GB"/>
          </a:p>
        </p:txBody>
      </p:sp>
    </p:spTree>
    <p:extLst>
      <p:ext uri="{BB962C8B-B14F-4D97-AF65-F5344CB8AC3E}">
        <p14:creationId xmlns:p14="http://schemas.microsoft.com/office/powerpoint/2010/main" val="3050789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8543821-5DB9-4AF2-86C6-D22CCEE25B15}" type="slidenum">
              <a:rPr lang="en-GB" smtClean="0"/>
              <a:t>13</a:t>
            </a:fld>
            <a:endParaRPr lang="en-GB"/>
          </a:p>
        </p:txBody>
      </p:sp>
    </p:spTree>
    <p:extLst>
      <p:ext uri="{BB962C8B-B14F-4D97-AF65-F5344CB8AC3E}">
        <p14:creationId xmlns:p14="http://schemas.microsoft.com/office/powerpoint/2010/main" val="4258274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8543821-5DB9-4AF2-86C6-D22CCEE25B15}" type="slidenum">
              <a:rPr lang="en-GB" smtClean="0"/>
              <a:t>14</a:t>
            </a:fld>
            <a:endParaRPr lang="en-GB"/>
          </a:p>
        </p:txBody>
      </p:sp>
    </p:spTree>
    <p:extLst>
      <p:ext uri="{BB962C8B-B14F-4D97-AF65-F5344CB8AC3E}">
        <p14:creationId xmlns:p14="http://schemas.microsoft.com/office/powerpoint/2010/main" val="464740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err="1"/>
              <a:t>Office.Admin</a:t>
            </a:r>
            <a:r>
              <a:rPr lang="en-GB"/>
              <a:t>: sending out letters, building and analysing</a:t>
            </a:r>
            <a:r>
              <a:rPr lang="en-GB" baseline="0"/>
              <a:t> surveys, answering queries, advising </a:t>
            </a:r>
            <a:r>
              <a:rPr lang="en-GB" baseline="0" err="1"/>
              <a:t>ov</a:t>
            </a:r>
            <a:r>
              <a:rPr lang="en-GB" baseline="0"/>
              <a:t> </a:t>
            </a:r>
            <a:r>
              <a:rPr lang="en-GB" baseline="0" err="1"/>
              <a:t>everchanging</a:t>
            </a:r>
            <a:r>
              <a:rPr lang="en-GB" baseline="0"/>
              <a:t> guidance and answering emails and phone calls</a:t>
            </a:r>
          </a:p>
          <a:p>
            <a:r>
              <a:rPr lang="en-GB" baseline="0"/>
              <a:t>Premises staff: working tirelessly mornings, afternoons, evenings to create safe bubbles, signage, cleaning</a:t>
            </a:r>
          </a:p>
          <a:p>
            <a:r>
              <a:rPr lang="en-GB" baseline="0"/>
              <a:t>LTAs working via zoom with their children, taking resources home to prepare, joining in on zooms</a:t>
            </a:r>
          </a:p>
          <a:p>
            <a:r>
              <a:rPr lang="en-GB" baseline="0"/>
              <a:t>Catering staff: on furlough, Bal agreeing to come in</a:t>
            </a:r>
          </a:p>
          <a:p>
            <a:r>
              <a:rPr lang="en-GB"/>
              <a:t>Fellow SLT: managing remote</a:t>
            </a:r>
            <a:r>
              <a:rPr lang="en-GB" baseline="0"/>
              <a:t> learning, staff welfare, keeping up with guidance</a:t>
            </a:r>
            <a:endParaRPr lang="en-GB"/>
          </a:p>
        </p:txBody>
      </p:sp>
      <p:sp>
        <p:nvSpPr>
          <p:cNvPr id="4" name="Slide Number Placeholder 3"/>
          <p:cNvSpPr>
            <a:spLocks noGrp="1"/>
          </p:cNvSpPr>
          <p:nvPr>
            <p:ph type="sldNum" sz="quarter" idx="10"/>
          </p:nvPr>
        </p:nvSpPr>
        <p:spPr/>
        <p:txBody>
          <a:bodyPr/>
          <a:lstStyle/>
          <a:p>
            <a:fld id="{48543821-5DB9-4AF2-86C6-D22CCEE25B15}" type="slidenum">
              <a:rPr lang="en-GB" smtClean="0"/>
              <a:t>15</a:t>
            </a:fld>
            <a:endParaRPr lang="en-GB"/>
          </a:p>
        </p:txBody>
      </p:sp>
    </p:spTree>
    <p:extLst>
      <p:ext uri="{BB962C8B-B14F-4D97-AF65-F5344CB8AC3E}">
        <p14:creationId xmlns:p14="http://schemas.microsoft.com/office/powerpoint/2010/main" val="3346539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8543821-5DB9-4AF2-86C6-D22CCEE25B15}" type="slidenum">
              <a:rPr lang="en-GB" smtClean="0"/>
              <a:t>16</a:t>
            </a:fld>
            <a:endParaRPr lang="en-GB"/>
          </a:p>
        </p:txBody>
      </p:sp>
    </p:spTree>
    <p:extLst>
      <p:ext uri="{BB962C8B-B14F-4D97-AF65-F5344CB8AC3E}">
        <p14:creationId xmlns:p14="http://schemas.microsoft.com/office/powerpoint/2010/main" val="1926407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err="1"/>
              <a:t>Office.Admin</a:t>
            </a:r>
            <a:r>
              <a:rPr lang="en-GB"/>
              <a:t>: sending out letters, building and analysing</a:t>
            </a:r>
            <a:r>
              <a:rPr lang="en-GB" baseline="0"/>
              <a:t> surveys, answering queries, advising </a:t>
            </a:r>
            <a:r>
              <a:rPr lang="en-GB" baseline="0" err="1"/>
              <a:t>ov</a:t>
            </a:r>
            <a:r>
              <a:rPr lang="en-GB" baseline="0"/>
              <a:t> </a:t>
            </a:r>
            <a:r>
              <a:rPr lang="en-GB" baseline="0" err="1"/>
              <a:t>everchanging</a:t>
            </a:r>
            <a:r>
              <a:rPr lang="en-GB" baseline="0"/>
              <a:t> guidance and answering emails and phone calls</a:t>
            </a:r>
          </a:p>
          <a:p>
            <a:r>
              <a:rPr lang="en-GB" baseline="0"/>
              <a:t>Premises staff: working tirelessly mornings, afternoons, evenings to create safe bubbles, signage, cleaning</a:t>
            </a:r>
          </a:p>
          <a:p>
            <a:r>
              <a:rPr lang="en-GB" baseline="0"/>
              <a:t>LTAs working via zoom with their children, taking resources home to prepare, joining in on zooms</a:t>
            </a:r>
          </a:p>
          <a:p>
            <a:r>
              <a:rPr lang="en-GB" baseline="0"/>
              <a:t>Catering staff: on furlough, Bal agreeing to come in</a:t>
            </a:r>
          </a:p>
          <a:p>
            <a:r>
              <a:rPr lang="en-GB"/>
              <a:t>Fellow SLT: managing remote</a:t>
            </a:r>
            <a:r>
              <a:rPr lang="en-GB" baseline="0"/>
              <a:t> learning, staff welfare, keeping up with guidance</a:t>
            </a:r>
            <a:endParaRPr lang="en-GB"/>
          </a:p>
        </p:txBody>
      </p:sp>
      <p:sp>
        <p:nvSpPr>
          <p:cNvPr id="4" name="Slide Number Placeholder 3"/>
          <p:cNvSpPr>
            <a:spLocks noGrp="1"/>
          </p:cNvSpPr>
          <p:nvPr>
            <p:ph type="sldNum" sz="quarter" idx="10"/>
          </p:nvPr>
        </p:nvSpPr>
        <p:spPr/>
        <p:txBody>
          <a:bodyPr/>
          <a:lstStyle/>
          <a:p>
            <a:fld id="{48543821-5DB9-4AF2-86C6-D22CCEE25B15}" type="slidenum">
              <a:rPr lang="en-GB" smtClean="0"/>
              <a:t>17</a:t>
            </a:fld>
            <a:endParaRPr lang="en-GB"/>
          </a:p>
        </p:txBody>
      </p:sp>
    </p:spTree>
    <p:extLst>
      <p:ext uri="{BB962C8B-B14F-4D97-AF65-F5344CB8AC3E}">
        <p14:creationId xmlns:p14="http://schemas.microsoft.com/office/powerpoint/2010/main" val="3346539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586B75A-687E-405C-8A0B-8D00578BA2C3}" type="datetimeFigureOut">
              <a:rPr lang="en-US" dirty="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1/24/2024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1/24/2024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B75A-687E-405C-8A0B-8D00578BA2C3}" type="datetimeFigureOut">
              <a:rPr lang="en-US" dirty="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5586B75A-687E-405C-8A0B-8D00578BA2C3}" type="datetimeFigureOut">
              <a:rPr lang="en-US" dirty="0"/>
              <a:pPr/>
              <a:t>1/24/2024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5586B75A-687E-405C-8A0B-8D00578BA2C3}" type="datetimeFigureOut">
              <a:rPr lang="en-US" dirty="0"/>
              <a:pPr/>
              <a:t>1/24/2024</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5586B75A-687E-405C-8A0B-8D00578BA2C3}" type="datetimeFigureOut">
              <a:rPr lang="en-US" dirty="0"/>
              <a:pPr/>
              <a:t>1/24/2024</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1/24/2024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1/24/2024</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1/24/2024</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results?search_query=mr+thorne+letter+sound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oxfordowl.co.u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21" descr="New LB Redbridge"/>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52429" y="5498696"/>
            <a:ext cx="126523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p:cNvGrpSpPr/>
          <p:nvPr/>
        </p:nvGrpSpPr>
        <p:grpSpPr>
          <a:xfrm>
            <a:off x="9177240" y="5267325"/>
            <a:ext cx="2958560" cy="806733"/>
            <a:chOff x="4251682" y="390740"/>
            <a:chExt cx="5864776" cy="1466194"/>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0264" y="390740"/>
              <a:ext cx="1466194" cy="1466194"/>
            </a:xfrm>
            <a:prstGeom prst="rect">
              <a:avLst/>
            </a:prstGeom>
            <a:ln w="12700">
              <a:solidFill>
                <a:schemeClr val="tx1"/>
              </a:solidFill>
            </a:ln>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1682" y="390740"/>
              <a:ext cx="1466194" cy="1466194"/>
            </a:xfrm>
            <a:prstGeom prst="rect">
              <a:avLst/>
            </a:prstGeom>
            <a:ln w="12700">
              <a:solidFill>
                <a:schemeClr val="tx1"/>
              </a:solidFill>
            </a:ln>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7876" y="390740"/>
              <a:ext cx="1466194" cy="1466194"/>
            </a:xfrm>
            <a:prstGeom prst="rect">
              <a:avLst/>
            </a:prstGeom>
            <a:ln w="12700">
              <a:solidFill>
                <a:schemeClr val="tx1"/>
              </a:solidFill>
            </a:ln>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64362" y="390740"/>
              <a:ext cx="1485902" cy="1466194"/>
            </a:xfrm>
            <a:prstGeom prst="rect">
              <a:avLst/>
            </a:prstGeom>
            <a:ln w="12700">
              <a:solidFill>
                <a:schemeClr val="tx1"/>
              </a:solidFill>
            </a:ln>
          </p:spPr>
        </p:pic>
      </p:grpSp>
      <p:sp>
        <p:nvSpPr>
          <p:cNvPr id="13" name="Title 12"/>
          <p:cNvSpPr>
            <a:spLocks noGrp="1"/>
          </p:cNvSpPr>
          <p:nvPr>
            <p:ph type="ctrTitle"/>
          </p:nvPr>
        </p:nvSpPr>
        <p:spPr/>
        <p:txBody>
          <a:bodyPr anchor="t" anchorCtr="1">
            <a:normAutofit fontScale="90000"/>
          </a:bodyPr>
          <a:lstStyle/>
          <a:p>
            <a:pPr algn="ctr"/>
            <a:r>
              <a:rPr lang="en-GB" b="1" dirty="0">
                <a:solidFill>
                  <a:schemeClr val="bg1"/>
                </a:solidFill>
              </a:rPr>
              <a:t>Spring </a:t>
            </a:r>
            <a:br>
              <a:rPr lang="en-GB" b="1" dirty="0">
                <a:solidFill>
                  <a:schemeClr val="bg1"/>
                </a:solidFill>
              </a:rPr>
            </a:br>
            <a:r>
              <a:rPr lang="en-GB" b="1" dirty="0">
                <a:solidFill>
                  <a:schemeClr val="bg1"/>
                </a:solidFill>
              </a:rPr>
              <a:t>Parent </a:t>
            </a:r>
            <a:br>
              <a:rPr lang="en-GB" b="1" dirty="0">
                <a:solidFill>
                  <a:schemeClr val="bg1"/>
                </a:solidFill>
              </a:rPr>
            </a:br>
            <a:r>
              <a:rPr lang="en-GB" b="1" dirty="0">
                <a:solidFill>
                  <a:schemeClr val="bg1"/>
                </a:solidFill>
              </a:rPr>
              <a:t>Curriculum </a:t>
            </a:r>
            <a:br>
              <a:rPr lang="en-GB" b="1" dirty="0">
                <a:solidFill>
                  <a:schemeClr val="bg1"/>
                </a:solidFill>
              </a:rPr>
            </a:br>
            <a:r>
              <a:rPr lang="en-GB" b="1" dirty="0">
                <a:solidFill>
                  <a:schemeClr val="bg1"/>
                </a:solidFill>
              </a:rPr>
              <a:t>Meeting</a:t>
            </a:r>
            <a:br>
              <a:rPr lang="en-GB" b="1" dirty="0">
                <a:solidFill>
                  <a:schemeClr val="bg1"/>
                </a:solidFill>
              </a:rPr>
            </a:br>
            <a:r>
              <a:rPr lang="en-GB" dirty="0">
                <a:solidFill>
                  <a:schemeClr val="tx1"/>
                </a:solidFill>
              </a:rPr>
              <a:t>Year 1  </a:t>
            </a:r>
            <a:br>
              <a:rPr lang="en-GB" dirty="0">
                <a:solidFill>
                  <a:schemeClr val="tx1"/>
                </a:solidFill>
              </a:rPr>
            </a:br>
            <a:r>
              <a:rPr lang="en-GB" sz="5300" dirty="0">
                <a:solidFill>
                  <a:schemeClr val="tx1"/>
                </a:solidFill>
              </a:rPr>
              <a:t>January 2024</a:t>
            </a:r>
          </a:p>
        </p:txBody>
      </p:sp>
      <p:sp>
        <p:nvSpPr>
          <p:cNvPr id="17" name="Title 1"/>
          <p:cNvSpPr txBox="1">
            <a:spLocks/>
          </p:cNvSpPr>
          <p:nvPr/>
        </p:nvSpPr>
        <p:spPr>
          <a:xfrm>
            <a:off x="1704865" y="1768115"/>
            <a:ext cx="7315200" cy="1721612"/>
          </a:xfrm>
          <a:prstGeom prst="rect">
            <a:avLst/>
          </a:prstGeom>
        </p:spPr>
        <p:txBody>
          <a:bodyPr vert="horz" lIns="91440" tIns="45720" rIns="91440" bIns="45720" rtlCol="0" anchor="b">
            <a:normAutofit fontScale="82500" lnSpcReduction="20000"/>
          </a:bodyPr>
          <a:lstStyle>
            <a:lvl1pPr algn="l" defTabSz="914400" rtl="0" eaLnBrk="1" latinLnBrk="0" hangingPunct="1">
              <a:lnSpc>
                <a:spcPct val="90000"/>
              </a:lnSpc>
              <a:spcBef>
                <a:spcPct val="0"/>
              </a:spcBef>
              <a:buNone/>
              <a:defRPr sz="5900" kern="1200" spc="-100" baseline="0">
                <a:solidFill>
                  <a:srgbClr val="FFFFFF"/>
                </a:solidFill>
                <a:latin typeface="+mj-lt"/>
                <a:ea typeface="+mj-ea"/>
                <a:cs typeface="+mj-cs"/>
              </a:defRPr>
            </a:lvl1pPr>
          </a:lstStyle>
          <a:p>
            <a:br>
              <a:rPr lang="en-GB"/>
            </a:br>
            <a:br>
              <a:rPr lang="en-GB"/>
            </a:br>
            <a:endParaRPr lang="en-GB"/>
          </a:p>
        </p:txBody>
      </p:sp>
      <p:sp>
        <p:nvSpPr>
          <p:cNvPr id="15" name="Rectangle 14"/>
          <p:cNvSpPr/>
          <p:nvPr/>
        </p:nvSpPr>
        <p:spPr>
          <a:xfrm>
            <a:off x="9340653" y="5182285"/>
            <a:ext cx="2795146" cy="861774"/>
          </a:xfrm>
          <a:prstGeom prst="rect">
            <a:avLst/>
          </a:prstGeom>
        </p:spPr>
        <p:txBody>
          <a:bodyPr wrap="square">
            <a:spAutoFit/>
          </a:bodyPr>
          <a:lstStyle/>
          <a:p>
            <a:pPr algn="ctr"/>
            <a:br>
              <a:rPr lang="en-GB" sz="2500"/>
            </a:br>
            <a:endParaRPr lang="en-GB" sz="2500"/>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77239" y="703357"/>
            <a:ext cx="3014761" cy="2786370"/>
          </a:xfrm>
          <a:prstGeom prst="rect">
            <a:avLst/>
          </a:prstGeom>
        </p:spPr>
      </p:pic>
      <p:pic>
        <p:nvPicPr>
          <p:cNvPr id="19" name="Picture 18"/>
          <p:cNvPicPr>
            <a:picLocks noChangeAspect="1"/>
          </p:cNvPicPr>
          <p:nvPr/>
        </p:nvPicPr>
        <p:blipFill>
          <a:blip r:embed="rId8"/>
          <a:stretch>
            <a:fillRect/>
          </a:stretch>
        </p:blipFill>
        <p:spPr>
          <a:xfrm>
            <a:off x="9177240" y="3489727"/>
            <a:ext cx="2958560" cy="1777598"/>
          </a:xfrm>
          <a:prstGeom prst="rect">
            <a:avLst/>
          </a:prstGeom>
          <a:ln>
            <a:solidFill>
              <a:schemeClr val="tx1"/>
            </a:solidFill>
          </a:ln>
        </p:spPr>
      </p:pic>
    </p:spTree>
    <p:extLst>
      <p:ext uri="{BB962C8B-B14F-4D97-AF65-F5344CB8AC3E}">
        <p14:creationId xmlns:p14="http://schemas.microsoft.com/office/powerpoint/2010/main" val="1143175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AEEB5-2252-B24A-B77D-FDAA2AC75441}"/>
              </a:ext>
            </a:extLst>
          </p:cNvPr>
          <p:cNvSpPr>
            <a:spLocks noGrp="1"/>
          </p:cNvSpPr>
          <p:nvPr>
            <p:ph type="title"/>
          </p:nvPr>
        </p:nvSpPr>
        <p:spPr/>
        <p:txBody>
          <a:bodyPr/>
          <a:lstStyle/>
          <a:p>
            <a:r>
              <a:rPr lang="en-US" dirty="0"/>
              <a:t>Common Exception Words</a:t>
            </a:r>
          </a:p>
        </p:txBody>
      </p:sp>
      <p:pic>
        <p:nvPicPr>
          <p:cNvPr id="8" name="Content Placeholder 7" descr="Table&#10;&#10;Description automatically generated">
            <a:extLst>
              <a:ext uri="{FF2B5EF4-FFF2-40B4-BE49-F238E27FC236}">
                <a16:creationId xmlns:a16="http://schemas.microsoft.com/office/drawing/2014/main" id="{CCB2D3CD-8298-4943-BE93-1992FF5539FF}"/>
              </a:ext>
            </a:extLst>
          </p:cNvPr>
          <p:cNvPicPr>
            <a:picLocks noGrp="1" noChangeAspect="1"/>
          </p:cNvPicPr>
          <p:nvPr>
            <p:ph idx="1"/>
          </p:nvPr>
        </p:nvPicPr>
        <p:blipFill rotWithShape="1">
          <a:blip r:embed="rId2"/>
          <a:srcRect t="9481"/>
          <a:stretch/>
        </p:blipFill>
        <p:spPr>
          <a:xfrm>
            <a:off x="4484318" y="964504"/>
            <a:ext cx="4947781" cy="5394653"/>
          </a:xfrm>
        </p:spPr>
        <p:style>
          <a:lnRef idx="2">
            <a:schemeClr val="dk1"/>
          </a:lnRef>
          <a:fillRef idx="1">
            <a:schemeClr val="lt1"/>
          </a:fillRef>
          <a:effectRef idx="0">
            <a:schemeClr val="dk1"/>
          </a:effectRef>
          <a:fontRef idx="minor">
            <a:schemeClr val="dk1"/>
          </a:fontRef>
        </p:style>
      </p:pic>
      <p:sp>
        <p:nvSpPr>
          <p:cNvPr id="10" name="TextBox 9">
            <a:extLst>
              <a:ext uri="{FF2B5EF4-FFF2-40B4-BE49-F238E27FC236}">
                <a16:creationId xmlns:a16="http://schemas.microsoft.com/office/drawing/2014/main" id="{CD349473-E833-5942-9E6B-FE4EF53278A8}"/>
              </a:ext>
            </a:extLst>
          </p:cNvPr>
          <p:cNvSpPr txBox="1"/>
          <p:nvPr/>
        </p:nvSpPr>
        <p:spPr>
          <a:xfrm>
            <a:off x="4346533" y="305647"/>
            <a:ext cx="6100174" cy="646331"/>
          </a:xfrm>
          <a:prstGeom prst="rect">
            <a:avLst/>
          </a:prstGeom>
          <a:noFill/>
        </p:spPr>
        <p:txBody>
          <a:bodyPr wrap="square">
            <a:spAutoFit/>
          </a:bodyPr>
          <a:lstStyle/>
          <a:p>
            <a:r>
              <a:rPr lang="en-GB" sz="1800" dirty="0">
                <a:solidFill>
                  <a:schemeClr val="tx1"/>
                </a:solidFill>
              </a:rPr>
              <a:t>Children are expected to read a range of common words fluently by the end of </a:t>
            </a:r>
            <a:r>
              <a:rPr lang="en-GB" dirty="0"/>
              <a:t> Year 1.</a:t>
            </a:r>
            <a:endParaRPr lang="en-GB" sz="1800" dirty="0">
              <a:solidFill>
                <a:schemeClr val="tx1"/>
              </a:solidFill>
            </a:endParaRPr>
          </a:p>
        </p:txBody>
      </p:sp>
    </p:spTree>
    <p:extLst>
      <p:ext uri="{BB962C8B-B14F-4D97-AF65-F5344CB8AC3E}">
        <p14:creationId xmlns:p14="http://schemas.microsoft.com/office/powerpoint/2010/main" val="554208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8C7BC63-0BDD-4E4D-BB74-CA8D2B73B1F6}"/>
              </a:ext>
            </a:extLst>
          </p:cNvPr>
          <p:cNvSpPr>
            <a:spLocks noGrp="1"/>
          </p:cNvSpPr>
          <p:nvPr>
            <p:ph type="body" idx="1"/>
          </p:nvPr>
        </p:nvSpPr>
        <p:spPr>
          <a:xfrm>
            <a:off x="3886200" y="1564640"/>
            <a:ext cx="7315200" cy="4022344"/>
          </a:xfrm>
        </p:spPr>
        <p:txBody>
          <a:bodyPr>
            <a:normAutofit fontScale="92500"/>
          </a:bodyPr>
          <a:lstStyle/>
          <a:p>
            <a:r>
              <a:rPr lang="en-GB" dirty="0">
                <a:solidFill>
                  <a:schemeClr val="tx1"/>
                </a:solidFill>
              </a:rPr>
              <a:t>Developing children’s speaking skills will enable children to develop their vocabulary and construct grammatically correct sentences.</a:t>
            </a:r>
          </a:p>
          <a:p>
            <a:r>
              <a:rPr lang="en-GB" dirty="0">
                <a:solidFill>
                  <a:schemeClr val="tx1"/>
                </a:solidFill>
              </a:rPr>
              <a:t>This term we will be introducing a ‘Time to Talk’ activity as part of homework. Each week we will set a topic or question to talk about with your child at home. This may be related with our learning at school. </a:t>
            </a:r>
          </a:p>
          <a:p>
            <a:r>
              <a:rPr lang="en-GB" dirty="0">
                <a:solidFill>
                  <a:schemeClr val="tx1"/>
                </a:solidFill>
              </a:rPr>
              <a:t>Children will then have the opportunity to talk about the topic in class and share their ideas.</a:t>
            </a:r>
          </a:p>
          <a:p>
            <a:r>
              <a:rPr lang="en-GB" dirty="0">
                <a:solidFill>
                  <a:schemeClr val="tx1"/>
                </a:solidFill>
              </a:rPr>
              <a:t>To support this at home, please make sure you have a discussion with the children around the topic set. Ask children related questions and encourage children to respond in full sentences.  </a:t>
            </a:r>
          </a:p>
        </p:txBody>
      </p:sp>
      <p:sp>
        <p:nvSpPr>
          <p:cNvPr id="5" name="TextBox 4">
            <a:extLst>
              <a:ext uri="{FF2B5EF4-FFF2-40B4-BE49-F238E27FC236}">
                <a16:creationId xmlns:a16="http://schemas.microsoft.com/office/drawing/2014/main" id="{8E4899BB-8A58-6D49-96EB-ECCF3369AFF7}"/>
              </a:ext>
            </a:extLst>
          </p:cNvPr>
          <p:cNvSpPr txBox="1"/>
          <p:nvPr/>
        </p:nvSpPr>
        <p:spPr>
          <a:xfrm>
            <a:off x="131524" y="1674674"/>
            <a:ext cx="2724411" cy="1754326"/>
          </a:xfrm>
          <a:prstGeom prst="rect">
            <a:avLst/>
          </a:prstGeom>
          <a:noFill/>
        </p:spPr>
        <p:txBody>
          <a:bodyPr wrap="square">
            <a:spAutoFit/>
          </a:bodyPr>
          <a:lstStyle/>
          <a:p>
            <a:r>
              <a:rPr lang="en-GB" sz="3600">
                <a:solidFill>
                  <a:schemeClr val="bg1"/>
                </a:solidFill>
              </a:rPr>
              <a:t>Speaking and Listening</a:t>
            </a:r>
            <a:endParaRPr lang="en-US" sz="3600">
              <a:solidFill>
                <a:schemeClr val="bg1"/>
              </a:solidFill>
            </a:endParaRPr>
          </a:p>
        </p:txBody>
      </p:sp>
      <p:pic>
        <p:nvPicPr>
          <p:cNvPr id="1026" name="Picture 2" descr="Speaking listening one man holds hand his ear Vector Image">
            <a:extLst>
              <a:ext uri="{FF2B5EF4-FFF2-40B4-BE49-F238E27FC236}">
                <a16:creationId xmlns:a16="http://schemas.microsoft.com/office/drawing/2014/main" id="{072FF481-4FE2-2540-9F98-DBCC9C22AEC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897"/>
          <a:stretch/>
        </p:blipFill>
        <p:spPr bwMode="auto">
          <a:xfrm>
            <a:off x="131524" y="3945698"/>
            <a:ext cx="3175347" cy="1991639"/>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791308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8"/>
            <a:ext cx="2947482" cy="2619488"/>
          </a:xfrm>
        </p:spPr>
        <p:txBody>
          <a:bodyPr/>
          <a:lstStyle/>
          <a:p>
            <a:r>
              <a:rPr lang="en-GB" b="1"/>
              <a:t>Maths</a:t>
            </a:r>
          </a:p>
        </p:txBody>
      </p:sp>
      <p:pic>
        <p:nvPicPr>
          <p:cNvPr id="4" name="Picture 2" descr="Final Letterhead 1"/>
          <p:cNvPicPr>
            <a:picLocks noChangeAspect="1" noChangeArrowheads="1"/>
          </p:cNvPicPr>
          <p:nvPr/>
        </p:nvPicPr>
        <p:blipFill rotWithShape="1">
          <a:blip r:embed="rId3">
            <a:extLst>
              <a:ext uri="{28A0092B-C50C-407E-A947-70E740481C1C}">
                <a14:useLocalDpi xmlns:a14="http://schemas.microsoft.com/office/drawing/2010/main" val="0"/>
              </a:ext>
            </a:extLst>
          </a:blip>
          <a:srcRect l="24536" b="43048"/>
          <a:stretch/>
        </p:blipFill>
        <p:spPr bwMode="auto">
          <a:xfrm>
            <a:off x="0" y="6145000"/>
            <a:ext cx="4558937" cy="7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3155" t="31442" r="33154" b="16196"/>
          <a:stretch/>
        </p:blipFill>
        <p:spPr>
          <a:xfrm>
            <a:off x="114300" y="121476"/>
            <a:ext cx="563201" cy="617957"/>
          </a:xfrm>
          <a:prstGeom prst="rect">
            <a:avLst/>
          </a:prstGeom>
        </p:spPr>
      </p:pic>
      <p:pic>
        <p:nvPicPr>
          <p:cNvPr id="9" name="Picture 8"/>
          <p:cNvPicPr>
            <a:picLocks noChangeAspect="1"/>
          </p:cNvPicPr>
          <p:nvPr/>
        </p:nvPicPr>
        <p:blipFill rotWithShape="1">
          <a:blip r:embed="rId5"/>
          <a:srcRect l="19504" t="3374" r="9142" b="11609"/>
          <a:stretch/>
        </p:blipFill>
        <p:spPr>
          <a:xfrm>
            <a:off x="180975" y="3743325"/>
            <a:ext cx="3165449" cy="2121524"/>
          </a:xfrm>
          <a:prstGeom prst="rect">
            <a:avLst/>
          </a:prstGeom>
          <a:noFill/>
          <a:ln>
            <a:solidFill>
              <a:schemeClr val="tx1"/>
            </a:solidFill>
          </a:ln>
        </p:spPr>
      </p:pic>
      <p:sp>
        <p:nvSpPr>
          <p:cNvPr id="7" name="Content Placeholder 2">
            <a:extLst>
              <a:ext uri="{FF2B5EF4-FFF2-40B4-BE49-F238E27FC236}">
                <a16:creationId xmlns:a16="http://schemas.microsoft.com/office/drawing/2014/main" id="{FF89E2AB-145A-4DFD-82FC-21A80B4E56D9}"/>
              </a:ext>
            </a:extLst>
          </p:cNvPr>
          <p:cNvSpPr>
            <a:spLocks noGrp="1"/>
          </p:cNvSpPr>
          <p:nvPr>
            <p:ph idx="1"/>
          </p:nvPr>
        </p:nvSpPr>
        <p:spPr>
          <a:xfrm>
            <a:off x="3474719" y="406401"/>
            <a:ext cx="8328075" cy="5865210"/>
          </a:xfrm>
        </p:spPr>
        <p:txBody>
          <a:bodyPr>
            <a:normAutofit fontScale="62500" lnSpcReduction="20000"/>
          </a:bodyPr>
          <a:lstStyle/>
          <a:p>
            <a:pPr>
              <a:lnSpc>
                <a:spcPct val="115000"/>
              </a:lnSpc>
              <a:spcBef>
                <a:spcPts val="0"/>
              </a:spcBef>
            </a:pPr>
            <a:r>
              <a:rPr lang="en-GB" sz="3200" b="1" dirty="0">
                <a:solidFill>
                  <a:srgbClr val="303030"/>
                </a:solidFill>
                <a:effectLst/>
                <a:ea typeface="Calibri" panose="020F0502020204030204" pitchFamily="34" charset="0"/>
                <a:cs typeface="Times New Roman" panose="02020603050405020304" pitchFamily="18" charset="0"/>
              </a:rPr>
              <a:t>Place value </a:t>
            </a:r>
            <a:r>
              <a:rPr lang="en-GB" sz="3200" dirty="0">
                <a:solidFill>
                  <a:srgbClr val="303030"/>
                </a:solidFill>
                <a:effectLst/>
                <a:ea typeface="Calibri" panose="020F0502020204030204" pitchFamily="34" charset="0"/>
                <a:cs typeface="Times New Roman" panose="02020603050405020304" pitchFamily="18" charset="0"/>
              </a:rPr>
              <a:t>:  Count, read and write numbers to 100 in numerals and count in multiples of </a:t>
            </a:r>
            <a:r>
              <a:rPr lang="en-GB" sz="3200" dirty="0">
                <a:solidFill>
                  <a:srgbClr val="303030"/>
                </a:solidFill>
                <a:cs typeface="Times New Roman" panose="02020603050405020304" pitchFamily="18" charset="0"/>
              </a:rPr>
              <a:t>twos, fives and tens</a:t>
            </a:r>
          </a:p>
          <a:p>
            <a:pPr>
              <a:lnSpc>
                <a:spcPct val="115000"/>
              </a:lnSpc>
              <a:spcBef>
                <a:spcPts val="0"/>
              </a:spcBef>
            </a:pPr>
            <a:r>
              <a:rPr lang="en-GB" sz="3200" dirty="0">
                <a:solidFill>
                  <a:srgbClr val="303030"/>
                </a:solidFill>
                <a:effectLst/>
                <a:ea typeface="Calibri" panose="020F0502020204030204" pitchFamily="34" charset="0"/>
                <a:cs typeface="Times New Roman" panose="02020603050405020304" pitchFamily="18" charset="0"/>
              </a:rPr>
              <a:t>Represent and use number bonds and related subtraction facts within 20</a:t>
            </a:r>
          </a:p>
          <a:p>
            <a:pPr>
              <a:lnSpc>
                <a:spcPct val="115000"/>
              </a:lnSpc>
              <a:spcBef>
                <a:spcPts val="0"/>
              </a:spcBef>
            </a:pPr>
            <a:r>
              <a:rPr lang="en-GB" sz="3200" dirty="0">
                <a:solidFill>
                  <a:srgbClr val="303030"/>
                </a:solidFill>
                <a:effectLst/>
                <a:ea typeface="Calibri" panose="020F0502020204030204" pitchFamily="34" charset="0"/>
                <a:cs typeface="Times New Roman" panose="02020603050405020304" pitchFamily="18" charset="0"/>
              </a:rPr>
              <a:t>Use the language of: equal to, more than, less than (fewer), most, least and partition numbers into tens and ones</a:t>
            </a:r>
          </a:p>
          <a:p>
            <a:pPr marL="0" indent="0">
              <a:lnSpc>
                <a:spcPct val="115000"/>
              </a:lnSpc>
              <a:spcBef>
                <a:spcPts val="0"/>
              </a:spcBef>
              <a:buNone/>
            </a:pPr>
            <a:endParaRPr lang="en-GB" sz="3200" dirty="0">
              <a:effectLst/>
              <a:ea typeface="Calibri" panose="020F0502020204030204" pitchFamily="34" charset="0"/>
              <a:cs typeface="Times New Roman" panose="02020603050405020304" pitchFamily="18" charset="0"/>
            </a:endParaRPr>
          </a:p>
          <a:p>
            <a:pPr>
              <a:lnSpc>
                <a:spcPct val="115000"/>
              </a:lnSpc>
              <a:spcBef>
                <a:spcPts val="0"/>
              </a:spcBef>
            </a:pPr>
            <a:r>
              <a:rPr lang="en-GB" sz="3200" b="1" dirty="0">
                <a:solidFill>
                  <a:srgbClr val="303030"/>
                </a:solidFill>
                <a:effectLst/>
                <a:ea typeface="Calibri" panose="020F0502020204030204" pitchFamily="34" charset="0"/>
                <a:cs typeface="Times New Roman" panose="02020603050405020304" pitchFamily="18" charset="0"/>
              </a:rPr>
              <a:t>Addition and subtraction </a:t>
            </a:r>
            <a:r>
              <a:rPr lang="en-GB" sz="3200" dirty="0">
                <a:solidFill>
                  <a:srgbClr val="303030"/>
                </a:solidFill>
                <a:effectLst/>
                <a:ea typeface="Calibri" panose="020F0502020204030204" pitchFamily="34" charset="0"/>
                <a:cs typeface="Times New Roman" panose="02020603050405020304" pitchFamily="18" charset="0"/>
              </a:rPr>
              <a:t>: Add and subtract one-digit and two-digit numbers </a:t>
            </a:r>
          </a:p>
          <a:p>
            <a:pPr>
              <a:lnSpc>
                <a:spcPct val="115000"/>
              </a:lnSpc>
              <a:spcBef>
                <a:spcPts val="0"/>
              </a:spcBef>
            </a:pPr>
            <a:r>
              <a:rPr lang="en-GB" sz="3200" dirty="0">
                <a:solidFill>
                  <a:srgbClr val="303030"/>
                </a:solidFill>
                <a:effectLst/>
                <a:ea typeface="Calibri" panose="020F0502020204030204" pitchFamily="34" charset="0"/>
                <a:cs typeface="Times New Roman" panose="02020603050405020304" pitchFamily="18" charset="0"/>
              </a:rPr>
              <a:t>Solve one-step problems that involve addition and subtraction using concrete objects, pictorial representations and missing number problems.</a:t>
            </a:r>
          </a:p>
          <a:p>
            <a:pPr>
              <a:lnSpc>
                <a:spcPct val="120000"/>
              </a:lnSpc>
              <a:spcAft>
                <a:spcPts val="1000"/>
              </a:spcAft>
            </a:pPr>
            <a:r>
              <a:rPr lang="en-GB" sz="3200" b="1" dirty="0">
                <a:solidFill>
                  <a:srgbClr val="303030"/>
                </a:solidFill>
                <a:effectLst/>
                <a:ea typeface="Calibri" panose="020F0502020204030204" pitchFamily="34" charset="0"/>
                <a:cs typeface="Times New Roman" panose="02020603050405020304" pitchFamily="18" charset="0"/>
              </a:rPr>
              <a:t>Length and height </a:t>
            </a:r>
            <a:r>
              <a:rPr lang="en-GB" sz="3200" dirty="0">
                <a:solidFill>
                  <a:srgbClr val="303030"/>
                </a:solidFill>
                <a:effectLst/>
                <a:ea typeface="Calibri" panose="020F0502020204030204" pitchFamily="34" charset="0"/>
                <a:cs typeface="Times New Roman" panose="02020603050405020304" pitchFamily="18" charset="0"/>
              </a:rPr>
              <a:t>: Measure and begin to record lengths and heights (non standard). </a:t>
            </a:r>
            <a:r>
              <a:rPr lang="en-US" sz="3100" dirty="0">
                <a:solidFill>
                  <a:srgbClr val="303030"/>
                </a:solidFill>
                <a:ea typeface="Calibri" panose="020F0502020204030204" pitchFamily="34" charset="0"/>
                <a:cs typeface="Times New Roman" panose="02020603050405020304" pitchFamily="18" charset="0"/>
              </a:rPr>
              <a:t>Use and understand the language of length such as long, longer, short, shorter, tall, taller and compare lengths and height.</a:t>
            </a:r>
            <a:endParaRPr lang="en-GB" sz="3100" dirty="0">
              <a:solidFill>
                <a:srgbClr val="303030"/>
              </a:solidFill>
              <a:ea typeface="Calibri" panose="020F0502020204030204" pitchFamily="34" charset="0"/>
              <a:cs typeface="Times New Roman" panose="02020603050405020304" pitchFamily="18" charset="0"/>
            </a:endParaRPr>
          </a:p>
          <a:p>
            <a:pPr>
              <a:lnSpc>
                <a:spcPct val="120000"/>
              </a:lnSpc>
              <a:spcBef>
                <a:spcPts val="0"/>
              </a:spcBef>
            </a:pPr>
            <a:r>
              <a:rPr lang="en-GB" sz="3200" b="1" dirty="0">
                <a:solidFill>
                  <a:srgbClr val="303030"/>
                </a:solidFill>
                <a:ea typeface="Calibri" panose="020F0502020204030204" pitchFamily="34" charset="0"/>
                <a:cs typeface="Times New Roman" panose="02020603050405020304" pitchFamily="18" charset="0"/>
              </a:rPr>
              <a:t>Weight and volume:</a:t>
            </a:r>
            <a:r>
              <a:rPr lang="en-GB" sz="3200" dirty="0">
                <a:solidFill>
                  <a:srgbClr val="303030"/>
                </a:solidFill>
                <a:effectLst/>
                <a:ea typeface="Calibri" panose="020F0502020204030204" pitchFamily="34" charset="0"/>
                <a:cs typeface="Times New Roman" panose="02020603050405020304" pitchFamily="18" charset="0"/>
              </a:rPr>
              <a:t> H</a:t>
            </a:r>
            <a:r>
              <a:rPr lang="en-US" sz="3200" dirty="0">
                <a:solidFill>
                  <a:srgbClr val="303030"/>
                </a:solidFill>
                <a:ea typeface="Calibri" panose="020F0502020204030204" pitchFamily="34" charset="0"/>
                <a:cs typeface="Times New Roman" panose="02020603050405020304" pitchFamily="18" charset="0"/>
              </a:rPr>
              <a:t>old objects and describe them using vocabulary such as heavy, light, heavier than, lighter than, less, more, equal. </a:t>
            </a:r>
          </a:p>
          <a:p>
            <a:pPr>
              <a:lnSpc>
                <a:spcPct val="115000"/>
              </a:lnSpc>
              <a:spcBef>
                <a:spcPts val="0"/>
              </a:spcBef>
            </a:pPr>
            <a:r>
              <a:rPr lang="en-US" sz="3200" dirty="0">
                <a:solidFill>
                  <a:srgbClr val="303030"/>
                </a:solidFill>
                <a:ea typeface="Calibri" panose="020F0502020204030204" pitchFamily="34" charset="0"/>
                <a:cs typeface="Times New Roman" panose="02020603050405020304" pitchFamily="18" charset="0"/>
              </a:rPr>
              <a:t>Use weighing scales to find heavier and lighter objects.</a:t>
            </a:r>
            <a:endParaRPr lang="en-GB" sz="3200" dirty="0">
              <a:solidFill>
                <a:srgbClr val="303030"/>
              </a:solidFill>
              <a:ea typeface="Calibri" panose="020F0502020204030204" pitchFamily="34" charset="0"/>
              <a:cs typeface="Times New Roman" panose="02020603050405020304" pitchFamily="18" charset="0"/>
            </a:endParaRPr>
          </a:p>
          <a:p>
            <a:pPr>
              <a:spcBef>
                <a:spcPts val="0"/>
              </a:spcBef>
            </a:pPr>
            <a:endParaRPr lang="en-GB" sz="3200" dirty="0">
              <a:solidFill>
                <a:srgbClr val="303030"/>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9123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7"/>
            <a:ext cx="2947482" cy="2540737"/>
          </a:xfrm>
        </p:spPr>
        <p:txBody>
          <a:bodyPr/>
          <a:lstStyle/>
          <a:p>
            <a:r>
              <a:rPr lang="en-GB" b="1"/>
              <a:t>Foundation Subjects</a:t>
            </a:r>
          </a:p>
        </p:txBody>
      </p:sp>
      <p:pic>
        <p:nvPicPr>
          <p:cNvPr id="4" name="Picture 2" descr="Final Letterhead 1"/>
          <p:cNvPicPr>
            <a:picLocks noChangeAspect="1" noChangeArrowheads="1"/>
          </p:cNvPicPr>
          <p:nvPr/>
        </p:nvPicPr>
        <p:blipFill rotWithShape="1">
          <a:blip r:embed="rId3">
            <a:extLst>
              <a:ext uri="{28A0092B-C50C-407E-A947-70E740481C1C}">
                <a14:useLocalDpi xmlns:a14="http://schemas.microsoft.com/office/drawing/2010/main" val="0"/>
              </a:ext>
            </a:extLst>
          </a:blip>
          <a:srcRect l="24536" b="43048"/>
          <a:stretch/>
        </p:blipFill>
        <p:spPr bwMode="auto">
          <a:xfrm>
            <a:off x="0" y="6145000"/>
            <a:ext cx="4558937" cy="7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3155" t="31442" r="33154" b="16196"/>
          <a:stretch/>
        </p:blipFill>
        <p:spPr>
          <a:xfrm>
            <a:off x="114300" y="121476"/>
            <a:ext cx="563201" cy="617957"/>
          </a:xfrm>
          <a:prstGeom prst="rect">
            <a:avLst/>
          </a:prstGeom>
        </p:spPr>
      </p:pic>
      <p:pic>
        <p:nvPicPr>
          <p:cNvPr id="1026" name="Picture 2" descr="Foundation Subjects | The Cathedral Catholic Primary School"/>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323" y="4089869"/>
            <a:ext cx="3368674" cy="1894879"/>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C5881516-DA16-490E-8763-A7D7A866999C}"/>
              </a:ext>
            </a:extLst>
          </p:cNvPr>
          <p:cNvSpPr>
            <a:spLocks noGrp="1"/>
          </p:cNvSpPr>
          <p:nvPr>
            <p:ph idx="1"/>
          </p:nvPr>
        </p:nvSpPr>
        <p:spPr>
          <a:xfrm>
            <a:off x="3868738" y="350730"/>
            <a:ext cx="7315200" cy="5897670"/>
          </a:xfrm>
        </p:spPr>
        <p:txBody>
          <a:bodyPr>
            <a:normAutofit fontScale="92500" lnSpcReduction="10000"/>
          </a:bodyPr>
          <a:lstStyle/>
          <a:p>
            <a:pPr marL="0" indent="0">
              <a:buNone/>
            </a:pPr>
            <a:endParaRPr lang="en-US" dirty="0">
              <a:solidFill>
                <a:schemeClr val="tx1"/>
              </a:solidFill>
            </a:endParaRPr>
          </a:p>
          <a:p>
            <a:pPr marL="0" indent="0">
              <a:buNone/>
            </a:pPr>
            <a:r>
              <a:rPr lang="en-US" dirty="0">
                <a:solidFill>
                  <a:schemeClr val="tx1"/>
                </a:solidFill>
              </a:rPr>
              <a:t>Children are taught foundation subjects weekly. </a:t>
            </a:r>
          </a:p>
          <a:p>
            <a:pPr marL="0" indent="0">
              <a:buNone/>
            </a:pPr>
            <a:r>
              <a:rPr lang="en-US" b="1" dirty="0">
                <a:solidFill>
                  <a:schemeClr val="tx1"/>
                </a:solidFill>
              </a:rPr>
              <a:t>History</a:t>
            </a:r>
            <a:r>
              <a:rPr lang="en-US" dirty="0">
                <a:solidFill>
                  <a:schemeClr val="tx1"/>
                </a:solidFill>
              </a:rPr>
              <a:t>- Significant people and what makes them significant. These include Rosa Parks, Mary Anning and Malala Yousafzai. </a:t>
            </a:r>
          </a:p>
          <a:p>
            <a:pPr marL="0" indent="0">
              <a:buNone/>
            </a:pPr>
            <a:r>
              <a:rPr lang="en-US" b="1" dirty="0">
                <a:solidFill>
                  <a:schemeClr val="tx1"/>
                </a:solidFill>
              </a:rPr>
              <a:t>Geography</a:t>
            </a:r>
            <a:r>
              <a:rPr lang="en-US" dirty="0">
                <a:solidFill>
                  <a:schemeClr val="tx1"/>
                </a:solidFill>
              </a:rPr>
              <a:t>- Maps, simple compass directions, hot and cold climates, recapping continents and oceans.</a:t>
            </a:r>
          </a:p>
          <a:p>
            <a:pPr marL="0" indent="0">
              <a:buNone/>
            </a:pPr>
            <a:r>
              <a:rPr lang="en-US" b="1" dirty="0">
                <a:solidFill>
                  <a:schemeClr val="tx1"/>
                </a:solidFill>
              </a:rPr>
              <a:t>RE-</a:t>
            </a:r>
            <a:r>
              <a:rPr lang="en-US" dirty="0">
                <a:solidFill>
                  <a:schemeClr val="tx1"/>
                </a:solidFill>
              </a:rPr>
              <a:t> Christianity (what is important to a Christian?) and how different religions celebrate the birth of a baby. </a:t>
            </a:r>
          </a:p>
          <a:p>
            <a:pPr marL="0" indent="0">
              <a:buNone/>
            </a:pPr>
            <a:r>
              <a:rPr lang="en-US" b="1" dirty="0">
                <a:solidFill>
                  <a:schemeClr val="tx1"/>
                </a:solidFill>
              </a:rPr>
              <a:t>PSHE</a:t>
            </a:r>
            <a:r>
              <a:rPr lang="en-US" dirty="0">
                <a:solidFill>
                  <a:schemeClr val="tx1"/>
                </a:solidFill>
              </a:rPr>
              <a:t>- Living in the wider world and the different groups/communities we come from. </a:t>
            </a:r>
          </a:p>
          <a:p>
            <a:pPr marL="0" indent="0">
              <a:buNone/>
            </a:pPr>
            <a:r>
              <a:rPr lang="en-US" b="1" dirty="0">
                <a:solidFill>
                  <a:schemeClr val="tx1"/>
                </a:solidFill>
              </a:rPr>
              <a:t>Art/DT- </a:t>
            </a:r>
            <a:r>
              <a:rPr lang="en-US" dirty="0">
                <a:solidFill>
                  <a:schemeClr val="tx1"/>
                </a:solidFill>
              </a:rPr>
              <a:t>Primary and secondary colours, recreating a painting, making moving pictures using different mechanisms. </a:t>
            </a:r>
          </a:p>
          <a:p>
            <a:pPr marL="0" indent="0">
              <a:buNone/>
            </a:pPr>
            <a:r>
              <a:rPr lang="en-US" b="1" dirty="0">
                <a:solidFill>
                  <a:schemeClr val="tx1"/>
                </a:solidFill>
              </a:rPr>
              <a:t>Computing</a:t>
            </a:r>
            <a:r>
              <a:rPr lang="en-US" dirty="0">
                <a:solidFill>
                  <a:schemeClr val="tx1"/>
                </a:solidFill>
              </a:rPr>
              <a:t>-  Becoming </a:t>
            </a:r>
            <a:r>
              <a:rPr lang="en-US" sz="2100" dirty="0">
                <a:solidFill>
                  <a:schemeClr val="tx1"/>
                </a:solidFill>
              </a:rPr>
              <a:t>digital artists. Using different applications on I-pad and computer to create paintings inspired by the work of famous artists.  Purple Mash – teach your child to login independently. </a:t>
            </a:r>
            <a:endParaRPr lang="en-US" sz="2100" dirty="0">
              <a:solidFill>
                <a:schemeClr val="tx1"/>
              </a:solidFill>
              <a:latin typeface="Arial" panose="020B0604020202020204" pitchFamily="34" charset="0"/>
            </a:endParaRPr>
          </a:p>
          <a:p>
            <a:pPr marL="0" indent="0">
              <a:buNone/>
            </a:pPr>
            <a:r>
              <a:rPr lang="en-US" b="1" dirty="0">
                <a:solidFill>
                  <a:schemeClr val="tx1"/>
                </a:solidFill>
              </a:rPr>
              <a:t>Music</a:t>
            </a:r>
            <a:r>
              <a:rPr lang="en-US" dirty="0">
                <a:solidFill>
                  <a:schemeClr val="tx1"/>
                </a:solidFill>
              </a:rPr>
              <a:t>- Recognising and developing a sense of steady beat through using voices and body percussion, understanding pitch and making high and low vocal sounds.</a:t>
            </a:r>
          </a:p>
          <a:p>
            <a:pPr marL="0" indent="0">
              <a:buNone/>
            </a:pPr>
            <a:r>
              <a:rPr lang="en-US" b="1" dirty="0">
                <a:solidFill>
                  <a:schemeClr val="tx1"/>
                </a:solidFill>
              </a:rPr>
              <a:t>PE-</a:t>
            </a:r>
            <a:r>
              <a:rPr lang="en-US" dirty="0">
                <a:solidFill>
                  <a:schemeClr val="tx1"/>
                </a:solidFill>
              </a:rPr>
              <a:t> throwing/ catching a ball, </a:t>
            </a:r>
            <a:r>
              <a:rPr lang="en-GB" dirty="0">
                <a:solidFill>
                  <a:schemeClr val="tx1"/>
                </a:solidFill>
              </a:rPr>
              <a:t>fundamentals, </a:t>
            </a:r>
            <a:r>
              <a:rPr lang="en-US" dirty="0">
                <a:solidFill>
                  <a:schemeClr val="tx1"/>
                </a:solidFill>
              </a:rPr>
              <a:t>team building games.</a:t>
            </a:r>
          </a:p>
          <a:p>
            <a:pPr marL="0" indent="0">
              <a:buNone/>
            </a:pPr>
            <a:endParaRPr lang="en-US" dirty="0"/>
          </a:p>
        </p:txBody>
      </p:sp>
    </p:spTree>
    <p:extLst>
      <p:ext uri="{BB962C8B-B14F-4D97-AF65-F5344CB8AC3E}">
        <p14:creationId xmlns:p14="http://schemas.microsoft.com/office/powerpoint/2010/main" val="1683707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7"/>
            <a:ext cx="2947482" cy="3086213"/>
          </a:xfrm>
        </p:spPr>
        <p:txBody>
          <a:bodyPr/>
          <a:lstStyle/>
          <a:p>
            <a:r>
              <a:rPr lang="en-GB" b="1"/>
              <a:t>Science</a:t>
            </a:r>
          </a:p>
        </p:txBody>
      </p:sp>
      <p:sp>
        <p:nvSpPr>
          <p:cNvPr id="3" name="Content Placeholder 2"/>
          <p:cNvSpPr>
            <a:spLocks noGrp="1"/>
          </p:cNvSpPr>
          <p:nvPr>
            <p:ph idx="1"/>
          </p:nvPr>
        </p:nvSpPr>
        <p:spPr>
          <a:xfrm>
            <a:off x="3474720" y="739433"/>
            <a:ext cx="8117058" cy="5405567"/>
          </a:xfrm>
        </p:spPr>
        <p:txBody>
          <a:bodyPr>
            <a:normAutofit/>
          </a:bodyPr>
          <a:lstStyle/>
          <a:p>
            <a:pPr marL="0" indent="0">
              <a:buNone/>
            </a:pPr>
            <a:r>
              <a:rPr lang="en-US" b="1" u="sng" dirty="0">
                <a:solidFill>
                  <a:schemeClr val="tx1"/>
                </a:solidFill>
              </a:rPr>
              <a:t>Science </a:t>
            </a:r>
          </a:p>
          <a:p>
            <a:pPr marL="0" indent="0">
              <a:buNone/>
            </a:pPr>
            <a:r>
              <a:rPr lang="en-US" b="1" dirty="0">
                <a:solidFill>
                  <a:schemeClr val="tx1"/>
                </a:solidFill>
              </a:rPr>
              <a:t>Science is taught weekly to children. Each term, the Science topic is changed. This term our topic is ‘ Animal Kingdom’. </a:t>
            </a:r>
          </a:p>
          <a:p>
            <a:pPr marL="0" indent="0">
              <a:buNone/>
            </a:pPr>
            <a:endParaRPr lang="en-US" b="1" dirty="0">
              <a:solidFill>
                <a:schemeClr val="tx1"/>
              </a:solidFill>
            </a:endParaRPr>
          </a:p>
          <a:p>
            <a:pPr marL="0" indent="0">
              <a:buNone/>
            </a:pPr>
            <a:r>
              <a:rPr lang="en-US" b="1" dirty="0">
                <a:solidFill>
                  <a:schemeClr val="tx1"/>
                </a:solidFill>
              </a:rPr>
              <a:t>Children will be exploring:</a:t>
            </a:r>
            <a:endParaRPr lang="en-US" dirty="0">
              <a:solidFill>
                <a:schemeClr val="tx1"/>
              </a:solidFill>
            </a:endParaRPr>
          </a:p>
          <a:p>
            <a:r>
              <a:rPr lang="en-US" dirty="0">
                <a:solidFill>
                  <a:schemeClr val="tx1"/>
                </a:solidFill>
              </a:rPr>
              <a:t>Describe and compare the structure of a variety of common animals (fish, amphibians, reptiles, birds and mammals, including pets).</a:t>
            </a:r>
          </a:p>
          <a:p>
            <a:r>
              <a:rPr lang="en-US" dirty="0">
                <a:solidFill>
                  <a:schemeClr val="tx1"/>
                </a:solidFill>
              </a:rPr>
              <a:t>Identify and name a variety of common animals including fish, amphibians, reptiles, birds and mammals.</a:t>
            </a:r>
          </a:p>
          <a:p>
            <a:r>
              <a:rPr lang="en-US" dirty="0">
                <a:solidFill>
                  <a:schemeClr val="tx1"/>
                </a:solidFill>
              </a:rPr>
              <a:t>Identify and name a variety of common animals that are carnivores, herbivores and omnivores.</a:t>
            </a:r>
          </a:p>
          <a:p>
            <a:r>
              <a:rPr lang="en-US" dirty="0">
                <a:solidFill>
                  <a:schemeClr val="tx1"/>
                </a:solidFill>
              </a:rPr>
              <a:t>Discuss the habitats of a variety animals. </a:t>
            </a:r>
          </a:p>
          <a:p>
            <a:r>
              <a:rPr lang="en-US" dirty="0">
                <a:solidFill>
                  <a:schemeClr val="tx1"/>
                </a:solidFill>
              </a:rPr>
              <a:t>Understand the diet of animals. </a:t>
            </a:r>
          </a:p>
          <a:p>
            <a:endParaRPr lang="en-GB" b="1" dirty="0"/>
          </a:p>
        </p:txBody>
      </p:sp>
      <p:pic>
        <p:nvPicPr>
          <p:cNvPr id="4" name="Picture 2" descr="Final Letterhead 1"/>
          <p:cNvPicPr>
            <a:picLocks noChangeAspect="1" noChangeArrowheads="1"/>
          </p:cNvPicPr>
          <p:nvPr/>
        </p:nvPicPr>
        <p:blipFill rotWithShape="1">
          <a:blip r:embed="rId3">
            <a:extLst>
              <a:ext uri="{28A0092B-C50C-407E-A947-70E740481C1C}">
                <a14:useLocalDpi xmlns:a14="http://schemas.microsoft.com/office/drawing/2010/main" val="0"/>
              </a:ext>
            </a:extLst>
          </a:blip>
          <a:srcRect l="24536" b="43048"/>
          <a:stretch/>
        </p:blipFill>
        <p:spPr bwMode="auto">
          <a:xfrm>
            <a:off x="0" y="6145000"/>
            <a:ext cx="4558937" cy="7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3155" t="31442" r="33154" b="16196"/>
          <a:stretch/>
        </p:blipFill>
        <p:spPr>
          <a:xfrm>
            <a:off x="114300" y="121476"/>
            <a:ext cx="563201" cy="617957"/>
          </a:xfrm>
          <a:prstGeom prst="rect">
            <a:avLst/>
          </a:prstGeom>
        </p:spPr>
      </p:pic>
      <p:pic>
        <p:nvPicPr>
          <p:cNvPr id="7" name="Picture 6"/>
          <p:cNvPicPr>
            <a:picLocks noChangeAspect="1"/>
          </p:cNvPicPr>
          <p:nvPr/>
        </p:nvPicPr>
        <p:blipFill>
          <a:blip r:embed="rId5"/>
          <a:stretch>
            <a:fillRect/>
          </a:stretch>
        </p:blipFill>
        <p:spPr>
          <a:xfrm>
            <a:off x="114300" y="3991219"/>
            <a:ext cx="3119431" cy="1733801"/>
          </a:xfrm>
          <a:prstGeom prst="rect">
            <a:avLst/>
          </a:prstGeom>
          <a:noFill/>
          <a:ln>
            <a:solidFill>
              <a:schemeClr val="tx1"/>
            </a:solidFill>
          </a:ln>
        </p:spPr>
      </p:pic>
      <p:pic>
        <p:nvPicPr>
          <p:cNvPr id="5" name="Picture 4" descr="Animal Kingdom Vinyl - Etsy">
            <a:extLst>
              <a:ext uri="{FF2B5EF4-FFF2-40B4-BE49-F238E27FC236}">
                <a16:creationId xmlns:a16="http://schemas.microsoft.com/office/drawing/2014/main" id="{25AE3397-526E-FBF3-CFAB-D31B4E712FF6}"/>
              </a:ext>
            </a:extLst>
          </p:cNvPr>
          <p:cNvPicPr>
            <a:picLocks noChangeAspect="1"/>
          </p:cNvPicPr>
          <p:nvPr/>
        </p:nvPicPr>
        <p:blipFill>
          <a:blip r:embed="rId6"/>
          <a:stretch>
            <a:fillRect/>
          </a:stretch>
        </p:blipFill>
        <p:spPr>
          <a:xfrm>
            <a:off x="9171895" y="4382180"/>
            <a:ext cx="2622096" cy="2622096"/>
          </a:xfrm>
          <a:prstGeom prst="rect">
            <a:avLst/>
          </a:prstGeom>
        </p:spPr>
      </p:pic>
    </p:spTree>
    <p:extLst>
      <p:ext uri="{BB962C8B-B14F-4D97-AF65-F5344CB8AC3E}">
        <p14:creationId xmlns:p14="http://schemas.microsoft.com/office/powerpoint/2010/main" val="3389051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8"/>
            <a:ext cx="2947482" cy="2981438"/>
          </a:xfrm>
        </p:spPr>
        <p:txBody>
          <a:bodyPr>
            <a:normAutofit/>
          </a:bodyPr>
          <a:lstStyle/>
          <a:p>
            <a:r>
              <a:rPr lang="en-GB" sz="3200" b="1"/>
              <a:t>Homework </a:t>
            </a:r>
          </a:p>
        </p:txBody>
      </p:sp>
      <p:sp>
        <p:nvSpPr>
          <p:cNvPr id="3" name="Content Placeholder 2"/>
          <p:cNvSpPr>
            <a:spLocks noGrp="1"/>
          </p:cNvSpPr>
          <p:nvPr>
            <p:ph idx="1"/>
          </p:nvPr>
        </p:nvSpPr>
        <p:spPr/>
        <p:txBody>
          <a:bodyPr>
            <a:normAutofit/>
          </a:bodyPr>
          <a:lstStyle/>
          <a:p>
            <a:pPr marL="0" indent="0" algn="just">
              <a:buNone/>
            </a:pPr>
            <a:r>
              <a:rPr lang="en-GB" dirty="0">
                <a:solidFill>
                  <a:schemeClr val="bg1">
                    <a:lumMod val="10000"/>
                  </a:schemeClr>
                </a:solidFill>
              </a:rPr>
              <a:t>Homework is set every Friday on Purple Mash and should be completed and handed in by the following Wednesday. Homework activities may cover different subjects of the National Curriculum. These may be written, practical or creative tasks. The activities set will help to consolidate learning in class that week or to familiarise children with the following week’s learning in class. </a:t>
            </a:r>
          </a:p>
          <a:p>
            <a:pPr marL="0" indent="0" algn="just">
              <a:buNone/>
            </a:pPr>
            <a:endParaRPr lang="en-GB" dirty="0">
              <a:solidFill>
                <a:schemeClr val="bg1">
                  <a:lumMod val="10000"/>
                </a:schemeClr>
              </a:solidFill>
            </a:endParaRPr>
          </a:p>
          <a:p>
            <a:pPr marL="0" indent="0" algn="just">
              <a:buNone/>
            </a:pPr>
            <a:endParaRPr lang="en-GB" dirty="0">
              <a:solidFill>
                <a:schemeClr val="bg1">
                  <a:lumMod val="10000"/>
                </a:schemeClr>
              </a:solidFill>
            </a:endParaRPr>
          </a:p>
          <a:p>
            <a:pPr marL="0" indent="0" algn="just">
              <a:buNone/>
            </a:pPr>
            <a:r>
              <a:rPr lang="en-GB" dirty="0">
                <a:solidFill>
                  <a:schemeClr val="bg1">
                    <a:lumMod val="10000"/>
                  </a:schemeClr>
                </a:solidFill>
              </a:rPr>
              <a:t>Spellings are set on Purple Mash every Friday for children to learn and spelling tests will take place the following Friday. Please help your child practice reading and correctly writing the words in their homework book using look, cover, write and check. Writing sentences with the spellings can help to understand the meanings of words too. </a:t>
            </a:r>
          </a:p>
        </p:txBody>
      </p:sp>
      <p:pic>
        <p:nvPicPr>
          <p:cNvPr id="4" name="Picture 2" descr="Final Letterhead 1"/>
          <p:cNvPicPr>
            <a:picLocks noChangeAspect="1" noChangeArrowheads="1"/>
          </p:cNvPicPr>
          <p:nvPr/>
        </p:nvPicPr>
        <p:blipFill rotWithShape="1">
          <a:blip r:embed="rId3">
            <a:extLst>
              <a:ext uri="{28A0092B-C50C-407E-A947-70E740481C1C}">
                <a14:useLocalDpi xmlns:a14="http://schemas.microsoft.com/office/drawing/2010/main" val="0"/>
              </a:ext>
            </a:extLst>
          </a:blip>
          <a:srcRect l="24536" b="43048"/>
          <a:stretch/>
        </p:blipFill>
        <p:spPr bwMode="auto">
          <a:xfrm>
            <a:off x="0" y="6145000"/>
            <a:ext cx="4558937" cy="7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3155" t="31442" r="33154" b="16196"/>
          <a:stretch/>
        </p:blipFill>
        <p:spPr>
          <a:xfrm>
            <a:off x="114300" y="121476"/>
            <a:ext cx="563201" cy="617957"/>
          </a:xfrm>
          <a:prstGeom prst="rect">
            <a:avLst/>
          </a:prstGeom>
        </p:spPr>
      </p:pic>
      <p:pic>
        <p:nvPicPr>
          <p:cNvPr id="5" name="Picture 4"/>
          <p:cNvPicPr>
            <a:picLocks noChangeAspect="1"/>
          </p:cNvPicPr>
          <p:nvPr/>
        </p:nvPicPr>
        <p:blipFill rotWithShape="1">
          <a:blip r:embed="rId5"/>
          <a:srcRect r="20143" b="13486"/>
          <a:stretch/>
        </p:blipFill>
        <p:spPr>
          <a:xfrm>
            <a:off x="180976" y="4019550"/>
            <a:ext cx="3143249" cy="1915460"/>
          </a:xfrm>
          <a:prstGeom prst="rect">
            <a:avLst/>
          </a:prstGeom>
          <a:noFill/>
          <a:ln>
            <a:solidFill>
              <a:schemeClr val="tx1"/>
            </a:solidFill>
          </a:ln>
        </p:spPr>
      </p:pic>
      <p:pic>
        <p:nvPicPr>
          <p:cNvPr id="9" name="Picture 8">
            <a:extLst>
              <a:ext uri="{FF2B5EF4-FFF2-40B4-BE49-F238E27FC236}">
                <a16:creationId xmlns:a16="http://schemas.microsoft.com/office/drawing/2014/main" id="{77CA5EE0-A346-1449-98CF-5D5F0B0D904E}"/>
              </a:ext>
            </a:extLst>
          </p:cNvPr>
          <p:cNvPicPr>
            <a:picLocks noChangeAspect="1"/>
          </p:cNvPicPr>
          <p:nvPr/>
        </p:nvPicPr>
        <p:blipFill>
          <a:blip r:embed="rId6"/>
          <a:stretch>
            <a:fillRect/>
          </a:stretch>
        </p:blipFill>
        <p:spPr>
          <a:xfrm>
            <a:off x="1007532" y="1123838"/>
            <a:ext cx="1101521" cy="744824"/>
          </a:xfrm>
          <a:prstGeom prst="rect">
            <a:avLst/>
          </a:prstGeom>
        </p:spPr>
      </p:pic>
      <p:pic>
        <p:nvPicPr>
          <p:cNvPr id="12" name="Picture 11">
            <a:extLst>
              <a:ext uri="{FF2B5EF4-FFF2-40B4-BE49-F238E27FC236}">
                <a16:creationId xmlns:a16="http://schemas.microsoft.com/office/drawing/2014/main" id="{766A41B7-B485-C44D-AD55-4E164E9FCC68}"/>
              </a:ext>
            </a:extLst>
          </p:cNvPr>
          <p:cNvPicPr>
            <a:picLocks noChangeAspect="1"/>
          </p:cNvPicPr>
          <p:nvPr/>
        </p:nvPicPr>
        <p:blipFill>
          <a:blip r:embed="rId7"/>
          <a:stretch>
            <a:fillRect/>
          </a:stretch>
        </p:blipFill>
        <p:spPr>
          <a:xfrm>
            <a:off x="8666238" y="5549152"/>
            <a:ext cx="952500" cy="990600"/>
          </a:xfrm>
          <a:prstGeom prst="rect">
            <a:avLst/>
          </a:prstGeom>
        </p:spPr>
      </p:pic>
    </p:spTree>
    <p:extLst>
      <p:ext uri="{BB962C8B-B14F-4D97-AF65-F5344CB8AC3E}">
        <p14:creationId xmlns:p14="http://schemas.microsoft.com/office/powerpoint/2010/main" val="3558012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a:t>Communication with Parents</a:t>
            </a:r>
          </a:p>
        </p:txBody>
      </p:sp>
      <p:sp>
        <p:nvSpPr>
          <p:cNvPr id="3" name="Content Placeholder 2"/>
          <p:cNvSpPr>
            <a:spLocks noGrp="1"/>
          </p:cNvSpPr>
          <p:nvPr>
            <p:ph idx="1"/>
          </p:nvPr>
        </p:nvSpPr>
        <p:spPr>
          <a:xfrm>
            <a:off x="3733197" y="1645245"/>
            <a:ext cx="7315200" cy="5120640"/>
          </a:xfrm>
        </p:spPr>
        <p:txBody>
          <a:bodyPr>
            <a:noAutofit/>
          </a:bodyPr>
          <a:lstStyle/>
          <a:p>
            <a:pPr marL="0" indent="0">
              <a:buNone/>
            </a:pPr>
            <a:r>
              <a:rPr lang="en-GB" dirty="0">
                <a:solidFill>
                  <a:schemeClr val="tx1"/>
                </a:solidFill>
              </a:rPr>
              <a:t>Our Year 1 spring term topic web is available on the website as a reminder of our key subject topics. </a:t>
            </a:r>
          </a:p>
          <a:p>
            <a:pPr marL="0" indent="0">
              <a:buNone/>
            </a:pPr>
            <a:r>
              <a:rPr lang="en-GB" dirty="0">
                <a:solidFill>
                  <a:schemeClr val="tx1"/>
                </a:solidFill>
              </a:rPr>
              <a:t>If there are any queries regarding the curriculum, class teachers can be contacted at the end of the day after all the class children have been dismissed. If  your child’s class teacher is unable to speak to you after school please make an appointment.</a:t>
            </a:r>
          </a:p>
          <a:p>
            <a:pPr marL="0" indent="0">
              <a:buNone/>
            </a:pPr>
            <a:r>
              <a:rPr lang="en-GB" dirty="0">
                <a:solidFill>
                  <a:schemeClr val="tx1"/>
                </a:solidFill>
              </a:rPr>
              <a:t>Thank you for your continued support.</a:t>
            </a:r>
          </a:p>
          <a:p>
            <a:pPr marL="0" indent="0">
              <a:buNone/>
            </a:pPr>
            <a:endParaRPr lang="en-GB" dirty="0">
              <a:solidFill>
                <a:schemeClr val="tx1"/>
              </a:solidFill>
            </a:endParaRPr>
          </a:p>
          <a:p>
            <a:pPr marL="0" indent="0">
              <a:buNone/>
            </a:pPr>
            <a:endParaRPr lang="en-GB" dirty="0">
              <a:solidFill>
                <a:schemeClr val="tx1"/>
              </a:solidFill>
            </a:endParaRPr>
          </a:p>
          <a:p>
            <a:pPr marL="0" indent="0">
              <a:buNone/>
            </a:pPr>
            <a:endParaRPr lang="en-GB" dirty="0">
              <a:solidFill>
                <a:schemeClr val="tx1"/>
              </a:solidFill>
            </a:endParaRPr>
          </a:p>
          <a:p>
            <a:pPr marL="0" indent="0">
              <a:buNone/>
            </a:pPr>
            <a:endParaRPr lang="en-GB" sz="1600" b="1" dirty="0">
              <a:solidFill>
                <a:schemeClr val="tx1"/>
              </a:solidFill>
            </a:endParaRPr>
          </a:p>
          <a:p>
            <a:pPr marL="0" indent="0">
              <a:buNone/>
            </a:pPr>
            <a:r>
              <a:rPr lang="en-GB" sz="1600" b="1" dirty="0">
                <a:solidFill>
                  <a:schemeClr val="tx1"/>
                </a:solidFill>
              </a:rPr>
              <a:t>. </a:t>
            </a:r>
          </a:p>
          <a:p>
            <a:pPr marL="0" indent="0">
              <a:buNone/>
            </a:pPr>
            <a:endParaRPr lang="en-GB" sz="1600" b="1" dirty="0">
              <a:solidFill>
                <a:schemeClr val="tx1"/>
              </a:solidFill>
            </a:endParaRPr>
          </a:p>
        </p:txBody>
      </p:sp>
      <p:pic>
        <p:nvPicPr>
          <p:cNvPr id="4" name="Picture 2" descr="Final Letterhead 1"/>
          <p:cNvPicPr>
            <a:picLocks noChangeAspect="1" noChangeArrowheads="1"/>
          </p:cNvPicPr>
          <p:nvPr/>
        </p:nvPicPr>
        <p:blipFill rotWithShape="1">
          <a:blip r:embed="rId3">
            <a:extLst>
              <a:ext uri="{28A0092B-C50C-407E-A947-70E740481C1C}">
                <a14:useLocalDpi xmlns:a14="http://schemas.microsoft.com/office/drawing/2010/main" val="0"/>
              </a:ext>
            </a:extLst>
          </a:blip>
          <a:srcRect l="24536" b="43048"/>
          <a:stretch/>
        </p:blipFill>
        <p:spPr bwMode="auto">
          <a:xfrm>
            <a:off x="0" y="6145000"/>
            <a:ext cx="4558937" cy="7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3155" t="31442" r="33154" b="16196"/>
          <a:stretch/>
        </p:blipFill>
        <p:spPr>
          <a:xfrm>
            <a:off x="114300" y="121476"/>
            <a:ext cx="563201" cy="617957"/>
          </a:xfrm>
          <a:prstGeom prst="rect">
            <a:avLst/>
          </a:prstGeom>
        </p:spPr>
      </p:pic>
      <p:pic>
        <p:nvPicPr>
          <p:cNvPr id="7" name="Picture 2" descr="Social Distancing Primary School Signs and Dividers - Sussex Signs"/>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9878" y="4936503"/>
            <a:ext cx="2693564" cy="1048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9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8"/>
            <a:ext cx="2947482" cy="2981438"/>
          </a:xfrm>
        </p:spPr>
        <p:txBody>
          <a:bodyPr>
            <a:normAutofit/>
          </a:bodyPr>
          <a:lstStyle/>
          <a:p>
            <a:r>
              <a:rPr lang="en-GB" sz="3200" b="1"/>
              <a:t>Any questions?</a:t>
            </a:r>
          </a:p>
        </p:txBody>
      </p:sp>
      <p:sp>
        <p:nvSpPr>
          <p:cNvPr id="3" name="Content Placeholder 2"/>
          <p:cNvSpPr>
            <a:spLocks noGrp="1"/>
          </p:cNvSpPr>
          <p:nvPr>
            <p:ph idx="1"/>
          </p:nvPr>
        </p:nvSpPr>
        <p:spPr/>
        <p:txBody>
          <a:bodyPr>
            <a:normAutofit/>
          </a:bodyPr>
          <a:lstStyle/>
          <a:p>
            <a:pPr marL="0" indent="0" algn="ctr">
              <a:buNone/>
            </a:pPr>
            <a:endParaRPr lang="en-GB" b="1"/>
          </a:p>
          <a:p>
            <a:pPr marL="0" indent="0">
              <a:buNone/>
            </a:pPr>
            <a:endParaRPr lang="en-GB" b="1"/>
          </a:p>
          <a:p>
            <a:pPr marL="0" indent="0">
              <a:buNone/>
            </a:pPr>
            <a:endParaRPr lang="en-GB" b="1"/>
          </a:p>
        </p:txBody>
      </p:sp>
      <p:pic>
        <p:nvPicPr>
          <p:cNvPr id="4" name="Picture 2" descr="Final Letterhead 1"/>
          <p:cNvPicPr>
            <a:picLocks noChangeAspect="1" noChangeArrowheads="1"/>
          </p:cNvPicPr>
          <p:nvPr/>
        </p:nvPicPr>
        <p:blipFill rotWithShape="1">
          <a:blip r:embed="rId3">
            <a:extLst>
              <a:ext uri="{28A0092B-C50C-407E-A947-70E740481C1C}">
                <a14:useLocalDpi xmlns:a14="http://schemas.microsoft.com/office/drawing/2010/main" val="0"/>
              </a:ext>
            </a:extLst>
          </a:blip>
          <a:srcRect l="24536" b="43048"/>
          <a:stretch/>
        </p:blipFill>
        <p:spPr bwMode="auto">
          <a:xfrm>
            <a:off x="0" y="6145000"/>
            <a:ext cx="4558937" cy="7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3155" t="31442" r="33154" b="16196"/>
          <a:stretch/>
        </p:blipFill>
        <p:spPr>
          <a:xfrm>
            <a:off x="114300" y="121476"/>
            <a:ext cx="563201" cy="617957"/>
          </a:xfrm>
          <a:prstGeom prst="rect">
            <a:avLst/>
          </a:prstGeom>
        </p:spPr>
      </p:pic>
      <p:pic>
        <p:nvPicPr>
          <p:cNvPr id="5" name="Picture 4"/>
          <p:cNvPicPr>
            <a:picLocks noChangeAspect="1"/>
          </p:cNvPicPr>
          <p:nvPr/>
        </p:nvPicPr>
        <p:blipFill rotWithShape="1">
          <a:blip r:embed="rId5"/>
          <a:srcRect r="20143" b="13486"/>
          <a:stretch/>
        </p:blipFill>
        <p:spPr>
          <a:xfrm>
            <a:off x="180976" y="4019550"/>
            <a:ext cx="3143249" cy="1915460"/>
          </a:xfrm>
          <a:prstGeom prst="rect">
            <a:avLst/>
          </a:prstGeom>
          <a:noFill/>
          <a:ln>
            <a:solidFill>
              <a:schemeClr val="tx1"/>
            </a:solidFill>
          </a:ln>
        </p:spPr>
      </p:pic>
    </p:spTree>
    <p:extLst>
      <p:ext uri="{BB962C8B-B14F-4D97-AF65-F5344CB8AC3E}">
        <p14:creationId xmlns:p14="http://schemas.microsoft.com/office/powerpoint/2010/main" val="3472375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8"/>
            <a:ext cx="2947482" cy="3812666"/>
          </a:xfrm>
        </p:spPr>
        <p:txBody>
          <a:bodyPr/>
          <a:lstStyle/>
          <a:p>
            <a:r>
              <a:rPr lang="en-GB" b="1"/>
              <a:t>School Vision and Motto</a:t>
            </a:r>
          </a:p>
        </p:txBody>
      </p:sp>
      <p:sp>
        <p:nvSpPr>
          <p:cNvPr id="3" name="Content Placeholder 2"/>
          <p:cNvSpPr>
            <a:spLocks noGrp="1"/>
          </p:cNvSpPr>
          <p:nvPr>
            <p:ph idx="1"/>
          </p:nvPr>
        </p:nvSpPr>
        <p:spPr/>
        <p:txBody>
          <a:bodyPr anchor="t"/>
          <a:lstStyle/>
          <a:p>
            <a:pPr marL="0" indent="0" algn="ctr">
              <a:buNone/>
            </a:pPr>
            <a:r>
              <a:rPr lang="en-US"/>
              <a:t>At Barley Lane Primary School it is important that we all work together to ensure that everyone feels happy, safe and ready to learn. </a:t>
            </a:r>
          </a:p>
          <a:p>
            <a:pPr marL="0" indent="0" algn="ctr">
              <a:buNone/>
            </a:pPr>
            <a:endParaRPr lang="en-US" b="1" u="sng"/>
          </a:p>
          <a:p>
            <a:pPr marL="0" indent="0" algn="ctr">
              <a:buNone/>
            </a:pPr>
            <a:r>
              <a:rPr lang="en-US" b="1" u="sng"/>
              <a:t>Our School Motto</a:t>
            </a:r>
            <a:endParaRPr lang="en-GB"/>
          </a:p>
          <a:p>
            <a:pPr marL="0" indent="0" algn="ctr">
              <a:buNone/>
            </a:pPr>
            <a:r>
              <a:rPr lang="en-US" sz="4000"/>
              <a:t>B</a:t>
            </a:r>
            <a:r>
              <a:rPr lang="en-US"/>
              <a:t>elieve in yourself, </a:t>
            </a:r>
            <a:r>
              <a:rPr lang="en-US" sz="4000"/>
              <a:t>L</a:t>
            </a:r>
            <a:r>
              <a:rPr lang="en-US"/>
              <a:t>earn together,</a:t>
            </a:r>
            <a:r>
              <a:rPr lang="en-US" sz="4000"/>
              <a:t> P</a:t>
            </a:r>
            <a:r>
              <a:rPr lang="en-US"/>
              <a:t>ersevere</a:t>
            </a:r>
            <a:r>
              <a:rPr lang="en-US" sz="4000"/>
              <a:t> </a:t>
            </a:r>
            <a:r>
              <a:rPr lang="en-US"/>
              <a:t>and </a:t>
            </a:r>
            <a:r>
              <a:rPr lang="en-US" sz="4000"/>
              <a:t>S</a:t>
            </a:r>
            <a:r>
              <a:rPr lang="en-US"/>
              <a:t>ucceed</a:t>
            </a:r>
            <a:endParaRPr lang="en-GB"/>
          </a:p>
          <a:p>
            <a:pPr algn="ctr"/>
            <a:endParaRPr lang="en-US"/>
          </a:p>
        </p:txBody>
      </p:sp>
      <p:pic>
        <p:nvPicPr>
          <p:cNvPr id="4" name="Picture 2" descr="Final Letterhead 1"/>
          <p:cNvPicPr>
            <a:picLocks noChangeAspect="1" noChangeArrowheads="1"/>
          </p:cNvPicPr>
          <p:nvPr/>
        </p:nvPicPr>
        <p:blipFill rotWithShape="1">
          <a:blip r:embed="rId2">
            <a:extLst>
              <a:ext uri="{28A0092B-C50C-407E-A947-70E740481C1C}">
                <a14:useLocalDpi xmlns:a14="http://schemas.microsoft.com/office/drawing/2010/main" val="0"/>
              </a:ext>
            </a:extLst>
          </a:blip>
          <a:srcRect l="24536" b="43048"/>
          <a:stretch/>
        </p:blipFill>
        <p:spPr bwMode="auto">
          <a:xfrm>
            <a:off x="0" y="6145000"/>
            <a:ext cx="4558937" cy="7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3155" t="31442" r="33154" b="16196"/>
          <a:stretch/>
        </p:blipFill>
        <p:spPr>
          <a:xfrm>
            <a:off x="114300" y="121476"/>
            <a:ext cx="563201" cy="617957"/>
          </a:xfrm>
          <a:prstGeom prst="rect">
            <a:avLst/>
          </a:prstGeom>
        </p:spPr>
      </p:pic>
      <p:pic>
        <p:nvPicPr>
          <p:cNvPr id="3074" name="Picture 2" descr="long board 1000x8800mm 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2469" y="4737100"/>
            <a:ext cx="7283824" cy="825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Social Distancing Primary School Signs and Dividers - Sussex Signs"/>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9878" y="4936503"/>
            <a:ext cx="2693564" cy="1048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780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8"/>
            <a:ext cx="2947482" cy="3008430"/>
          </a:xfrm>
        </p:spPr>
        <p:txBody>
          <a:bodyPr/>
          <a:lstStyle/>
          <a:p>
            <a:r>
              <a:rPr lang="en-GB" b="1"/>
              <a:t>Meeting </a:t>
            </a:r>
            <a:br>
              <a:rPr lang="en-GB" b="1"/>
            </a:br>
            <a:r>
              <a:rPr lang="en-GB" b="1"/>
              <a:t>Outline</a:t>
            </a:r>
          </a:p>
        </p:txBody>
      </p:sp>
      <p:pic>
        <p:nvPicPr>
          <p:cNvPr id="4" name="Picture 2" descr="Final Letterhead 1"/>
          <p:cNvPicPr>
            <a:picLocks noChangeAspect="1" noChangeArrowheads="1"/>
          </p:cNvPicPr>
          <p:nvPr/>
        </p:nvPicPr>
        <p:blipFill rotWithShape="1">
          <a:blip r:embed="rId2">
            <a:extLst>
              <a:ext uri="{28A0092B-C50C-407E-A947-70E740481C1C}">
                <a14:useLocalDpi xmlns:a14="http://schemas.microsoft.com/office/drawing/2010/main" val="0"/>
              </a:ext>
            </a:extLst>
          </a:blip>
          <a:srcRect l="24536" b="43048"/>
          <a:stretch/>
        </p:blipFill>
        <p:spPr bwMode="auto">
          <a:xfrm>
            <a:off x="0" y="6145000"/>
            <a:ext cx="4558937" cy="7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3155" t="31442" r="33154" b="16196"/>
          <a:stretch/>
        </p:blipFill>
        <p:spPr>
          <a:xfrm>
            <a:off x="10772775" y="246151"/>
            <a:ext cx="848951" cy="931488"/>
          </a:xfrm>
          <a:prstGeom prst="rect">
            <a:avLst/>
          </a:prstGeom>
        </p:spPr>
      </p:pic>
      <p:sp>
        <p:nvSpPr>
          <p:cNvPr id="5" name="Content Placeholder 4"/>
          <p:cNvSpPr>
            <a:spLocks noGrp="1"/>
          </p:cNvSpPr>
          <p:nvPr>
            <p:ph idx="1"/>
          </p:nvPr>
        </p:nvSpPr>
        <p:spPr>
          <a:xfrm>
            <a:off x="3869268" y="889160"/>
            <a:ext cx="7315200" cy="5120640"/>
          </a:xfrm>
        </p:spPr>
        <p:txBody>
          <a:bodyPr/>
          <a:lstStyle/>
          <a:p>
            <a:pPr marL="0" indent="0">
              <a:buNone/>
            </a:pPr>
            <a:endParaRPr lang="en-GB" dirty="0"/>
          </a:p>
          <a:p>
            <a:pPr marL="0" indent="0">
              <a:buNone/>
            </a:pPr>
            <a:r>
              <a:rPr lang="en-GB" dirty="0"/>
              <a:t>Spring Curriculum Topic and the ‘Big Question’- AB</a:t>
            </a:r>
          </a:p>
          <a:p>
            <a:pPr marL="0" indent="0">
              <a:buNone/>
            </a:pPr>
            <a:r>
              <a:rPr lang="en-GB" dirty="0"/>
              <a:t>English - AB</a:t>
            </a:r>
          </a:p>
          <a:p>
            <a:pPr marL="0" indent="0">
              <a:buNone/>
            </a:pPr>
            <a:r>
              <a:rPr lang="en-GB" dirty="0"/>
              <a:t>Phonics- PA</a:t>
            </a:r>
          </a:p>
          <a:p>
            <a:pPr marL="0" indent="0">
              <a:buNone/>
            </a:pPr>
            <a:r>
              <a:rPr lang="en-GB" dirty="0"/>
              <a:t>Reading- PA</a:t>
            </a:r>
          </a:p>
          <a:p>
            <a:pPr marL="0" indent="0">
              <a:buNone/>
            </a:pPr>
            <a:r>
              <a:rPr lang="en-GB" dirty="0"/>
              <a:t>Speaking and Listening-SW</a:t>
            </a:r>
          </a:p>
          <a:p>
            <a:pPr marL="0" indent="0">
              <a:buNone/>
            </a:pPr>
            <a:r>
              <a:rPr lang="en-GB" dirty="0"/>
              <a:t>Maths-SW</a:t>
            </a:r>
          </a:p>
          <a:p>
            <a:pPr marL="0" indent="0">
              <a:buNone/>
            </a:pPr>
            <a:r>
              <a:rPr lang="en-GB" dirty="0"/>
              <a:t>Science- MG</a:t>
            </a:r>
          </a:p>
          <a:p>
            <a:pPr marL="0" indent="0">
              <a:buNone/>
            </a:pPr>
            <a:r>
              <a:rPr lang="en-GB" dirty="0"/>
              <a:t>Foundation Subjects- MG</a:t>
            </a:r>
          </a:p>
          <a:p>
            <a:pPr marL="0" indent="0">
              <a:buNone/>
            </a:pPr>
            <a:r>
              <a:rPr lang="en-GB" dirty="0"/>
              <a:t>Homework - MG</a:t>
            </a:r>
          </a:p>
          <a:p>
            <a:pPr marL="0" indent="0">
              <a:buNone/>
            </a:pPr>
            <a:r>
              <a:rPr lang="en-GB" dirty="0"/>
              <a:t>Questions</a:t>
            </a:r>
          </a:p>
          <a:p>
            <a:pPr algn="ctr"/>
            <a:endParaRPr lang="en-GB" dirty="0"/>
          </a:p>
        </p:txBody>
      </p:sp>
      <p:pic>
        <p:nvPicPr>
          <p:cNvPr id="9" name="Picture 2" descr="Poets board 765x1200mm copy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9" y="4051160"/>
            <a:ext cx="2880806" cy="1834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320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8"/>
            <a:ext cx="2947482" cy="3482534"/>
          </a:xfrm>
        </p:spPr>
        <p:txBody>
          <a:bodyPr>
            <a:normAutofit fontScale="90000"/>
          </a:bodyPr>
          <a:lstStyle/>
          <a:p>
            <a:br>
              <a:rPr lang="en-GB" b="1"/>
            </a:br>
            <a:br>
              <a:rPr lang="en-GB" b="1"/>
            </a:br>
            <a:br>
              <a:rPr lang="en-GB" b="1"/>
            </a:br>
            <a:br>
              <a:rPr lang="en-GB" b="1"/>
            </a:br>
            <a:br>
              <a:rPr lang="en-GB" b="1"/>
            </a:br>
            <a:r>
              <a:rPr lang="en-GB" b="1"/>
              <a:t>Spring Curriculum Topics</a:t>
            </a:r>
          </a:p>
        </p:txBody>
      </p:sp>
      <p:sp>
        <p:nvSpPr>
          <p:cNvPr id="3" name="Content Placeholder 2"/>
          <p:cNvSpPr>
            <a:spLocks noGrp="1"/>
          </p:cNvSpPr>
          <p:nvPr>
            <p:ph idx="1"/>
          </p:nvPr>
        </p:nvSpPr>
        <p:spPr>
          <a:xfrm>
            <a:off x="3854021" y="618362"/>
            <a:ext cx="7558088" cy="5405567"/>
          </a:xfrm>
          <a:ln>
            <a:noFill/>
          </a:ln>
        </p:spPr>
        <p:txBody>
          <a:bodyPr anchor="t" anchorCtr="0">
            <a:normAutofit/>
          </a:bodyPr>
          <a:lstStyle/>
          <a:p>
            <a:pPr marL="0" indent="0">
              <a:buNone/>
            </a:pPr>
            <a:r>
              <a:rPr lang="en-GB" sz="4000" b="1" dirty="0">
                <a:solidFill>
                  <a:srgbClr val="0070C0"/>
                </a:solidFill>
              </a:rPr>
              <a:t>Spring Topic: Animal Kingdom</a:t>
            </a:r>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r>
              <a:rPr lang="en-GB" sz="2800" b="1" dirty="0">
                <a:solidFill>
                  <a:srgbClr val="0070C0"/>
                </a:solidFill>
              </a:rPr>
              <a:t>Big Question: Are humans more dangerous than animals?</a:t>
            </a:r>
          </a:p>
          <a:p>
            <a:pPr marL="0" indent="0">
              <a:buNone/>
            </a:pPr>
            <a:endParaRPr lang="en-GB" b="1" dirty="0"/>
          </a:p>
        </p:txBody>
      </p:sp>
      <p:pic>
        <p:nvPicPr>
          <p:cNvPr id="4" name="Picture 2" descr="Final Letterhead 1"/>
          <p:cNvPicPr>
            <a:picLocks noChangeAspect="1" noChangeArrowheads="1"/>
          </p:cNvPicPr>
          <p:nvPr/>
        </p:nvPicPr>
        <p:blipFill rotWithShape="1">
          <a:blip r:embed="rId3">
            <a:extLst>
              <a:ext uri="{28A0092B-C50C-407E-A947-70E740481C1C}">
                <a14:useLocalDpi xmlns:a14="http://schemas.microsoft.com/office/drawing/2010/main" val="0"/>
              </a:ext>
            </a:extLst>
          </a:blip>
          <a:srcRect l="24536" b="43048"/>
          <a:stretch/>
        </p:blipFill>
        <p:spPr bwMode="auto">
          <a:xfrm>
            <a:off x="0" y="6145000"/>
            <a:ext cx="4558937" cy="7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3155" t="31442" r="33154" b="16196"/>
          <a:stretch/>
        </p:blipFill>
        <p:spPr>
          <a:xfrm>
            <a:off x="114300" y="121476"/>
            <a:ext cx="563201" cy="617957"/>
          </a:xfrm>
          <a:prstGeom prst="rect">
            <a:avLst/>
          </a:prstGeom>
        </p:spPr>
      </p:pic>
      <p:pic>
        <p:nvPicPr>
          <p:cNvPr id="8" name="Picture 2" descr="Social distancing means standing 6 feet apart. Here's what that actually  looks lik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919" y="4735356"/>
            <a:ext cx="2280625" cy="128066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avensburger - 16465 - Animal Kingdom (Cory Carlson) - 3000 Piece | Barneys  News Box">
            <a:extLst>
              <a:ext uri="{FF2B5EF4-FFF2-40B4-BE49-F238E27FC236}">
                <a16:creationId xmlns:a16="http://schemas.microsoft.com/office/drawing/2014/main" id="{E08BA748-5C1A-9040-93A3-B497904EF8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95777" y="1756346"/>
            <a:ext cx="5289094" cy="3163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317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7"/>
            <a:ext cx="2947482" cy="3067163"/>
          </a:xfrm>
        </p:spPr>
        <p:txBody>
          <a:bodyPr/>
          <a:lstStyle/>
          <a:p>
            <a:r>
              <a:rPr lang="en-GB" b="1"/>
              <a:t>English</a:t>
            </a:r>
          </a:p>
        </p:txBody>
      </p:sp>
      <p:sp>
        <p:nvSpPr>
          <p:cNvPr id="3" name="Content Placeholder 2"/>
          <p:cNvSpPr>
            <a:spLocks noGrp="1"/>
          </p:cNvSpPr>
          <p:nvPr>
            <p:ph idx="1"/>
          </p:nvPr>
        </p:nvSpPr>
        <p:spPr>
          <a:xfrm>
            <a:off x="3660787" y="1"/>
            <a:ext cx="7749126" cy="6319761"/>
          </a:xfrm>
        </p:spPr>
        <p:txBody>
          <a:bodyPr numCol="2">
            <a:normAutofit/>
          </a:bodyPr>
          <a:lstStyle/>
          <a:p>
            <a:pPr marL="0" indent="0">
              <a:buNone/>
            </a:pPr>
            <a:r>
              <a:rPr lang="en-GB" sz="1800" dirty="0">
                <a:solidFill>
                  <a:schemeClr val="tx1"/>
                </a:solidFill>
              </a:rPr>
              <a:t>Our key texts for this term are: Hot Hippo, The Elephant and </a:t>
            </a:r>
            <a:r>
              <a:rPr lang="en-GB" sz="1800" dirty="0" err="1">
                <a:solidFill>
                  <a:schemeClr val="tx1"/>
                </a:solidFill>
              </a:rPr>
              <a:t>Handa’s</a:t>
            </a:r>
            <a:r>
              <a:rPr lang="en-GB" sz="1800" dirty="0">
                <a:solidFill>
                  <a:schemeClr val="tx1"/>
                </a:solidFill>
              </a:rPr>
              <a:t> Surprise. </a:t>
            </a:r>
          </a:p>
          <a:p>
            <a:pPr marL="0" indent="0">
              <a:buNone/>
            </a:pPr>
            <a:r>
              <a:rPr lang="en-GB" sz="1800" b="1" dirty="0">
                <a:solidFill>
                  <a:schemeClr val="tx1"/>
                </a:solidFill>
              </a:rPr>
              <a:t>Children will be encouraged to write sentences by:</a:t>
            </a:r>
          </a:p>
          <a:p>
            <a:r>
              <a:rPr lang="en-GB" sz="1800" dirty="0">
                <a:solidFill>
                  <a:schemeClr val="tx1"/>
                </a:solidFill>
              </a:rPr>
              <a:t>Saying out loud what they are going to write about</a:t>
            </a:r>
          </a:p>
          <a:p>
            <a:r>
              <a:rPr lang="en-GB" sz="1800" dirty="0">
                <a:solidFill>
                  <a:schemeClr val="tx1"/>
                </a:solidFill>
              </a:rPr>
              <a:t>Re-reading what they have written to check that it makes sense.</a:t>
            </a:r>
          </a:p>
          <a:p>
            <a:r>
              <a:rPr lang="en-GB" sz="1800" dirty="0">
                <a:solidFill>
                  <a:schemeClr val="tx1"/>
                </a:solidFill>
              </a:rPr>
              <a:t>Discuss what they have written with the teacher or other pupils</a:t>
            </a:r>
          </a:p>
          <a:p>
            <a:r>
              <a:rPr lang="en-GB" sz="1800" dirty="0">
                <a:solidFill>
                  <a:schemeClr val="tx1"/>
                </a:solidFill>
              </a:rPr>
              <a:t>Spell common exception words</a:t>
            </a:r>
          </a:p>
          <a:p>
            <a:r>
              <a:rPr lang="en-GB" sz="1800" dirty="0">
                <a:solidFill>
                  <a:schemeClr val="tx1"/>
                </a:solidFill>
              </a:rPr>
              <a:t>Write independently and spell words by phonetically sounding out words. </a:t>
            </a:r>
          </a:p>
          <a:p>
            <a:pPr lvl="0"/>
            <a:r>
              <a:rPr lang="en-GB" sz="1800" dirty="0">
                <a:solidFill>
                  <a:schemeClr val="tx1"/>
                </a:solidFill>
              </a:rPr>
              <a:t>Practise correct letter formation</a:t>
            </a:r>
          </a:p>
          <a:p>
            <a:r>
              <a:rPr lang="en-GB" sz="1800" dirty="0">
                <a:solidFill>
                  <a:schemeClr val="tx1"/>
                </a:solidFill>
              </a:rPr>
              <a:t>Punctuate sentences using capital letters, full stops, question marks and exclamation marks. </a:t>
            </a:r>
          </a:p>
          <a:p>
            <a:r>
              <a:rPr lang="en-GB" sz="1600" b="0" i="0" u="none" strike="noStrike" dirty="0">
                <a:solidFill>
                  <a:srgbClr val="202124"/>
                </a:solidFill>
                <a:effectLst/>
                <a:latin typeface="arial" panose="020B0604020202020204" pitchFamily="34" charset="0"/>
              </a:rPr>
              <a:t>Use the </a:t>
            </a:r>
            <a:r>
              <a:rPr lang="en-GB" sz="1600" dirty="0">
                <a:solidFill>
                  <a:srgbClr val="202124"/>
                </a:solidFill>
                <a:latin typeface="arial" panose="020B0604020202020204" pitchFamily="34" charset="0"/>
              </a:rPr>
              <a:t>conjunctions </a:t>
            </a:r>
            <a:r>
              <a:rPr lang="en-GB" sz="1800" dirty="0">
                <a:solidFill>
                  <a:schemeClr val="tx1"/>
                </a:solidFill>
              </a:rPr>
              <a:t> ‘and’ ‘because’</a:t>
            </a:r>
          </a:p>
          <a:p>
            <a:endParaRPr lang="en-GB" sz="1800" dirty="0">
              <a:solidFill>
                <a:schemeClr val="tx1"/>
              </a:solidFill>
            </a:endParaRPr>
          </a:p>
          <a:p>
            <a:r>
              <a:rPr lang="en-GB" sz="1800" dirty="0">
                <a:solidFill>
                  <a:schemeClr val="tx1"/>
                </a:solidFill>
              </a:rPr>
              <a:t>Use a capital letter for the names of people, places, the days of the week, and the personal pronoun ‘I’.</a:t>
            </a:r>
          </a:p>
          <a:p>
            <a:r>
              <a:rPr lang="en-GB" sz="1800" dirty="0">
                <a:solidFill>
                  <a:schemeClr val="tx1"/>
                </a:solidFill>
              </a:rPr>
              <a:t>Use interesting adjectives and verbs.</a:t>
            </a:r>
          </a:p>
          <a:p>
            <a:r>
              <a:rPr lang="en-GB" sz="1800" dirty="0">
                <a:solidFill>
                  <a:schemeClr val="tx1"/>
                </a:solidFill>
              </a:rPr>
              <a:t>Use ed for the past tense</a:t>
            </a:r>
          </a:p>
          <a:p>
            <a:r>
              <a:rPr lang="en-GB" sz="1800" dirty="0">
                <a:solidFill>
                  <a:schemeClr val="tx1"/>
                </a:solidFill>
              </a:rPr>
              <a:t>Children will be writing for different purposes and writing in different genres such as letters, stories, factual writing  and monologues.</a:t>
            </a:r>
            <a:endParaRPr lang="en-GB" sz="1800" dirty="0"/>
          </a:p>
        </p:txBody>
      </p:sp>
      <p:pic>
        <p:nvPicPr>
          <p:cNvPr id="4" name="Picture 2" descr="Final Letterhead 1"/>
          <p:cNvPicPr>
            <a:picLocks noChangeAspect="1" noChangeArrowheads="1"/>
          </p:cNvPicPr>
          <p:nvPr/>
        </p:nvPicPr>
        <p:blipFill rotWithShape="1">
          <a:blip r:embed="rId3">
            <a:extLst>
              <a:ext uri="{28A0092B-C50C-407E-A947-70E740481C1C}">
                <a14:useLocalDpi xmlns:a14="http://schemas.microsoft.com/office/drawing/2010/main" val="0"/>
              </a:ext>
            </a:extLst>
          </a:blip>
          <a:srcRect l="24536" b="43048"/>
          <a:stretch/>
        </p:blipFill>
        <p:spPr bwMode="auto">
          <a:xfrm>
            <a:off x="0" y="6096000"/>
            <a:ext cx="4558937" cy="76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3155" t="31442" r="33154" b="16196"/>
          <a:stretch/>
        </p:blipFill>
        <p:spPr>
          <a:xfrm>
            <a:off x="114300" y="121476"/>
            <a:ext cx="563201" cy="617957"/>
          </a:xfrm>
          <a:prstGeom prst="rect">
            <a:avLst/>
          </a:prstGeom>
        </p:spPr>
      </p:pic>
      <p:pic>
        <p:nvPicPr>
          <p:cNvPr id="5" name="Picture 4"/>
          <p:cNvPicPr>
            <a:picLocks noChangeAspect="1"/>
          </p:cNvPicPr>
          <p:nvPr/>
        </p:nvPicPr>
        <p:blipFill>
          <a:blip r:embed="rId5"/>
          <a:stretch>
            <a:fillRect/>
          </a:stretch>
        </p:blipFill>
        <p:spPr>
          <a:xfrm>
            <a:off x="150009" y="4008338"/>
            <a:ext cx="3153301" cy="1971548"/>
          </a:xfrm>
          <a:prstGeom prst="rect">
            <a:avLst/>
          </a:prstGeom>
          <a:noFill/>
          <a:ln>
            <a:solidFill>
              <a:schemeClr val="tx1"/>
            </a:solidFill>
          </a:ln>
        </p:spPr>
      </p:pic>
    </p:spTree>
    <p:extLst>
      <p:ext uri="{BB962C8B-B14F-4D97-AF65-F5344CB8AC3E}">
        <p14:creationId xmlns:p14="http://schemas.microsoft.com/office/powerpoint/2010/main" val="495087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F4DBD-02AF-4045-8B5E-3B7A92C13694}"/>
              </a:ext>
            </a:extLst>
          </p:cNvPr>
          <p:cNvSpPr>
            <a:spLocks noGrp="1"/>
          </p:cNvSpPr>
          <p:nvPr>
            <p:ph type="title"/>
          </p:nvPr>
        </p:nvSpPr>
        <p:spPr/>
        <p:txBody>
          <a:bodyPr/>
          <a:lstStyle/>
          <a:p>
            <a:r>
              <a:rPr lang="en-GB" dirty="0"/>
              <a:t>Supporting writing at home </a:t>
            </a:r>
            <a:br>
              <a:rPr lang="en-GB" dirty="0"/>
            </a:br>
            <a:endParaRPr lang="en-US" dirty="0"/>
          </a:p>
        </p:txBody>
      </p:sp>
      <p:sp>
        <p:nvSpPr>
          <p:cNvPr id="3" name="Content Placeholder 2">
            <a:extLst>
              <a:ext uri="{FF2B5EF4-FFF2-40B4-BE49-F238E27FC236}">
                <a16:creationId xmlns:a16="http://schemas.microsoft.com/office/drawing/2014/main" id="{D196D86E-DBB2-724A-BB21-0E58D20EC670}"/>
              </a:ext>
            </a:extLst>
          </p:cNvPr>
          <p:cNvSpPr>
            <a:spLocks noGrp="1"/>
          </p:cNvSpPr>
          <p:nvPr>
            <p:ph idx="1"/>
          </p:nvPr>
        </p:nvSpPr>
        <p:spPr>
          <a:xfrm>
            <a:off x="3687839" y="952500"/>
            <a:ext cx="7315200" cy="5095119"/>
          </a:xfrm>
        </p:spPr>
        <p:txBody>
          <a:bodyPr>
            <a:normAutofit/>
          </a:bodyPr>
          <a:lstStyle/>
          <a:p>
            <a:pPr marL="0" indent="0" algn="ctr">
              <a:buNone/>
            </a:pPr>
            <a:r>
              <a:rPr lang="en-GB" sz="1800" dirty="0">
                <a:solidFill>
                  <a:schemeClr val="bg1">
                    <a:lumMod val="10000"/>
                  </a:schemeClr>
                </a:solidFill>
              </a:rPr>
              <a:t>S</a:t>
            </a:r>
            <a:r>
              <a:rPr lang="en-GB" sz="1800" dirty="0">
                <a:solidFill>
                  <a:schemeClr val="tx1"/>
                </a:solidFill>
              </a:rPr>
              <a:t>ome ways to encourage and develop your child’s writing skills are- </a:t>
            </a:r>
          </a:p>
          <a:p>
            <a:r>
              <a:rPr lang="en-GB" sz="1800" dirty="0">
                <a:solidFill>
                  <a:schemeClr val="tx1"/>
                </a:solidFill>
              </a:rPr>
              <a:t>Focus on your child’s interests such as sports, playing with Lego, cartoons, going to the park. Engage children in their writing by asking them to write about their interests. Children could write sentences about their trip to the park, instructions on how they made their Lego model or write a description of their favourite TV character. </a:t>
            </a:r>
          </a:p>
          <a:p>
            <a:r>
              <a:rPr lang="en-GB" sz="1800" dirty="0">
                <a:solidFill>
                  <a:schemeClr val="tx1"/>
                </a:solidFill>
              </a:rPr>
              <a:t>Try to encourage your child to write a creative story based on their interest.</a:t>
            </a:r>
          </a:p>
          <a:p>
            <a:r>
              <a:rPr lang="en-GB" sz="1800" dirty="0">
                <a:solidFill>
                  <a:schemeClr val="tx1"/>
                </a:solidFill>
              </a:rPr>
              <a:t>Children can draw their story ideas in sequence or act their story out by making puppets. You could read part of a story and then write the next part. A picture could be used as a stimulus for writing. Children could even write letters to family members or friends or keep a diary.</a:t>
            </a:r>
          </a:p>
          <a:p>
            <a:r>
              <a:rPr lang="en-GB" sz="1800" dirty="0">
                <a:solidFill>
                  <a:schemeClr val="tx1"/>
                </a:solidFill>
              </a:rPr>
              <a:t>Remember talking before writing is important. Support your child to express themselves </a:t>
            </a:r>
            <a:r>
              <a:rPr lang="en-US" sz="1800" dirty="0">
                <a:solidFill>
                  <a:schemeClr val="tx1"/>
                </a:solidFill>
              </a:rPr>
              <a:t>clearly. </a:t>
            </a:r>
            <a:r>
              <a:rPr lang="en-GB" sz="1800" dirty="0">
                <a:solidFill>
                  <a:schemeClr val="tx1"/>
                </a:solidFill>
              </a:rPr>
              <a:t>When speaking </a:t>
            </a:r>
            <a:r>
              <a:rPr lang="en-US" sz="1800" dirty="0">
                <a:solidFill>
                  <a:schemeClr val="tx1"/>
                </a:solidFill>
              </a:rPr>
              <a:t>to your child, encourage them to </a:t>
            </a:r>
            <a:r>
              <a:rPr lang="en-GB" sz="1800" dirty="0">
                <a:solidFill>
                  <a:schemeClr val="tx1"/>
                </a:solidFill>
              </a:rPr>
              <a:t>discuss their ideas and </a:t>
            </a:r>
            <a:r>
              <a:rPr lang="en-US" sz="1800" dirty="0">
                <a:solidFill>
                  <a:schemeClr val="tx1"/>
                </a:solidFill>
              </a:rPr>
              <a:t>listen and respond to their ideas. </a:t>
            </a:r>
            <a:endParaRPr lang="en-GB" sz="1800" dirty="0">
              <a:solidFill>
                <a:schemeClr val="tx1"/>
              </a:solidFill>
            </a:endParaRPr>
          </a:p>
          <a:p>
            <a:endParaRPr lang="en-GB" sz="1800" dirty="0">
              <a:solidFill>
                <a:srgbClr val="000000"/>
              </a:solidFill>
              <a:latin typeface="ArialMT"/>
            </a:endParaRPr>
          </a:p>
        </p:txBody>
      </p:sp>
      <p:pic>
        <p:nvPicPr>
          <p:cNvPr id="6" name="Picture 5">
            <a:extLst>
              <a:ext uri="{FF2B5EF4-FFF2-40B4-BE49-F238E27FC236}">
                <a16:creationId xmlns:a16="http://schemas.microsoft.com/office/drawing/2014/main" id="{1DA3F8A8-83ED-DF4E-99F1-D996733D7790}"/>
              </a:ext>
            </a:extLst>
          </p:cNvPr>
          <p:cNvPicPr>
            <a:picLocks noChangeAspect="1"/>
          </p:cNvPicPr>
          <p:nvPr/>
        </p:nvPicPr>
        <p:blipFill>
          <a:blip r:embed="rId2"/>
          <a:stretch>
            <a:fillRect/>
          </a:stretch>
        </p:blipFill>
        <p:spPr>
          <a:xfrm>
            <a:off x="578456" y="4108840"/>
            <a:ext cx="1991782" cy="1497697"/>
          </a:xfrm>
          <a:prstGeom prst="rect">
            <a:avLst/>
          </a:prstGeom>
        </p:spPr>
      </p:pic>
    </p:spTree>
    <p:extLst>
      <p:ext uri="{BB962C8B-B14F-4D97-AF65-F5344CB8AC3E}">
        <p14:creationId xmlns:p14="http://schemas.microsoft.com/office/powerpoint/2010/main" val="1632052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13369C-50B8-3C48-8EFC-2DDF9620773B}"/>
              </a:ext>
            </a:extLst>
          </p:cNvPr>
          <p:cNvSpPr>
            <a:spLocks noGrp="1"/>
          </p:cNvSpPr>
          <p:nvPr>
            <p:ph idx="1"/>
          </p:nvPr>
        </p:nvSpPr>
        <p:spPr>
          <a:xfrm>
            <a:off x="3869268" y="926926"/>
            <a:ext cx="7315200" cy="5774500"/>
          </a:xfrm>
        </p:spPr>
        <p:txBody>
          <a:bodyPr>
            <a:normAutofit/>
          </a:bodyPr>
          <a:lstStyle/>
          <a:p>
            <a:r>
              <a:rPr lang="en-GB" sz="2400" dirty="0">
                <a:solidFill>
                  <a:schemeClr val="tx1"/>
                </a:solidFill>
              </a:rPr>
              <a:t>Phonics is a way of teaching children how to read and write.</a:t>
            </a:r>
          </a:p>
          <a:p>
            <a:r>
              <a:rPr lang="en-GB" sz="2400" dirty="0">
                <a:solidFill>
                  <a:schemeClr val="tx1"/>
                </a:solidFill>
              </a:rPr>
              <a:t>Teaches children to blend the sounds (phonemes) of letters (grapheme) together to read unfamiliar words.</a:t>
            </a:r>
          </a:p>
          <a:p>
            <a:r>
              <a:rPr lang="en-GB" sz="2400" dirty="0">
                <a:solidFill>
                  <a:schemeClr val="tx1"/>
                </a:solidFill>
              </a:rPr>
              <a:t>Teaches children to spell.</a:t>
            </a:r>
          </a:p>
          <a:p>
            <a:r>
              <a:rPr lang="en-GB" sz="2400" dirty="0">
                <a:solidFill>
                  <a:schemeClr val="tx1"/>
                </a:solidFill>
              </a:rPr>
              <a:t>Read accurately by blending sounds in unfamiliar words.</a:t>
            </a:r>
          </a:p>
          <a:p>
            <a:endParaRPr lang="en-US" dirty="0"/>
          </a:p>
        </p:txBody>
      </p:sp>
      <p:sp>
        <p:nvSpPr>
          <p:cNvPr id="4" name="TextBox 3">
            <a:extLst>
              <a:ext uri="{FF2B5EF4-FFF2-40B4-BE49-F238E27FC236}">
                <a16:creationId xmlns:a16="http://schemas.microsoft.com/office/drawing/2014/main" id="{25264F46-2BE7-5945-8783-EDBDEAE3FF60}"/>
              </a:ext>
            </a:extLst>
          </p:cNvPr>
          <p:cNvSpPr txBox="1"/>
          <p:nvPr/>
        </p:nvSpPr>
        <p:spPr>
          <a:xfrm>
            <a:off x="258442" y="2411887"/>
            <a:ext cx="1678665" cy="646331"/>
          </a:xfrm>
          <a:prstGeom prst="rect">
            <a:avLst/>
          </a:prstGeom>
          <a:noFill/>
        </p:spPr>
        <p:txBody>
          <a:bodyPr wrap="none" rtlCol="0">
            <a:spAutoFit/>
          </a:bodyPr>
          <a:lstStyle/>
          <a:p>
            <a:r>
              <a:rPr lang="en-US" sz="3600">
                <a:solidFill>
                  <a:schemeClr val="bg1"/>
                </a:solidFill>
              </a:rPr>
              <a:t>Phonics</a:t>
            </a:r>
            <a:endParaRPr lang="en-US">
              <a:solidFill>
                <a:schemeClr val="bg1"/>
              </a:solidFill>
            </a:endParaRPr>
          </a:p>
        </p:txBody>
      </p:sp>
      <p:pic>
        <p:nvPicPr>
          <p:cNvPr id="5" name="Picture 4">
            <a:extLst>
              <a:ext uri="{FF2B5EF4-FFF2-40B4-BE49-F238E27FC236}">
                <a16:creationId xmlns:a16="http://schemas.microsoft.com/office/drawing/2014/main" id="{BC810F1F-8CD3-4F83-88C3-D65E528B36A0}"/>
              </a:ext>
            </a:extLst>
          </p:cNvPr>
          <p:cNvPicPr>
            <a:picLocks noChangeAspect="1"/>
          </p:cNvPicPr>
          <p:nvPr/>
        </p:nvPicPr>
        <p:blipFill rotWithShape="1">
          <a:blip r:embed="rId2"/>
          <a:srcRect l="35424" t="22796" r="36984" b="42086"/>
          <a:stretch/>
        </p:blipFill>
        <p:spPr>
          <a:xfrm>
            <a:off x="167780" y="3557840"/>
            <a:ext cx="3078760" cy="2291904"/>
          </a:xfrm>
          <a:prstGeom prst="rect">
            <a:avLst/>
          </a:prstGeom>
        </p:spPr>
      </p:pic>
    </p:spTree>
    <p:extLst>
      <p:ext uri="{BB962C8B-B14F-4D97-AF65-F5344CB8AC3E}">
        <p14:creationId xmlns:p14="http://schemas.microsoft.com/office/powerpoint/2010/main" val="3456021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4C9EE1D-12BB-43F7-9A2A-893578DCA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43962A31-C54E-4762-B155-59777FED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9" name="Rectangle 28">
            <a:extLst>
              <a:ext uri="{FF2B5EF4-FFF2-40B4-BE49-F238E27FC236}">
                <a16:creationId xmlns:a16="http://schemas.microsoft.com/office/drawing/2014/main" id="{6B086509-1281-468A-AAAC-1BBEDAE757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EA73850-2107-4E65-85FE-EDD3F45FC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300114"/>
            <a:ext cx="4053525" cy="42577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EDFB553-992F-8142-B378-5BB11DF729C4}"/>
              </a:ext>
            </a:extLst>
          </p:cNvPr>
          <p:cNvSpPr>
            <a:spLocks noGrp="1"/>
          </p:cNvSpPr>
          <p:nvPr>
            <p:ph type="title"/>
          </p:nvPr>
        </p:nvSpPr>
        <p:spPr>
          <a:xfrm>
            <a:off x="334557" y="1653703"/>
            <a:ext cx="3361953" cy="2470488"/>
          </a:xfrm>
        </p:spPr>
        <p:txBody>
          <a:bodyPr vert="horz" lIns="91440" tIns="45720" rIns="91440" bIns="45720" rtlCol="0" anchor="b">
            <a:normAutofit/>
          </a:bodyPr>
          <a:lstStyle/>
          <a:p>
            <a:r>
              <a:rPr lang="en-US" sz="5400" spc="-100" dirty="0"/>
              <a:t>Phonics Sound Mat</a:t>
            </a:r>
          </a:p>
        </p:txBody>
      </p:sp>
      <p:sp>
        <p:nvSpPr>
          <p:cNvPr id="19" name="TextBox 18">
            <a:extLst>
              <a:ext uri="{FF2B5EF4-FFF2-40B4-BE49-F238E27FC236}">
                <a16:creationId xmlns:a16="http://schemas.microsoft.com/office/drawing/2014/main" id="{ACC2776B-F127-1048-B773-36F1DB9F1F34}"/>
              </a:ext>
            </a:extLst>
          </p:cNvPr>
          <p:cNvSpPr txBox="1"/>
          <p:nvPr/>
        </p:nvSpPr>
        <p:spPr>
          <a:xfrm>
            <a:off x="3920602" y="161834"/>
            <a:ext cx="6104466" cy="1200329"/>
          </a:xfrm>
          <a:prstGeom prst="rect">
            <a:avLst/>
          </a:prstGeom>
          <a:noFill/>
        </p:spPr>
        <p:txBody>
          <a:bodyPr wrap="square">
            <a:spAutoFit/>
          </a:bodyPr>
          <a:lstStyle/>
          <a:p>
            <a:r>
              <a:rPr lang="en-GB" sz="1800" dirty="0">
                <a:solidFill>
                  <a:schemeClr val="tx1"/>
                </a:solidFill>
              </a:rPr>
              <a:t>Mr Thorne Does Phonics -  Pronunciation of the sounds </a:t>
            </a:r>
          </a:p>
          <a:p>
            <a:r>
              <a:rPr lang="en-GB" sz="1800" dirty="0">
                <a:solidFill>
                  <a:srgbClr val="00B050"/>
                </a:solidFill>
                <a:hlinkClick r:id="rId3"/>
              </a:rPr>
              <a:t>https://www.youtube.com/results?search_query=mr+thorne+letter+sounds</a:t>
            </a:r>
            <a:endParaRPr lang="en-GB" sz="1800" dirty="0">
              <a:solidFill>
                <a:srgbClr val="00B050"/>
              </a:solidFill>
            </a:endParaRPr>
          </a:p>
          <a:p>
            <a:pPr marL="0" indent="0">
              <a:buNone/>
            </a:pPr>
            <a:r>
              <a:rPr lang="en-GB" dirty="0"/>
              <a:t> </a:t>
            </a:r>
            <a:endParaRPr lang="en-US" dirty="0"/>
          </a:p>
        </p:txBody>
      </p:sp>
      <p:pic>
        <p:nvPicPr>
          <p:cNvPr id="6" name="Picture 5">
            <a:extLst>
              <a:ext uri="{FF2B5EF4-FFF2-40B4-BE49-F238E27FC236}">
                <a16:creationId xmlns:a16="http://schemas.microsoft.com/office/drawing/2014/main" id="{F9D77052-4696-4605-A3BB-FF1EDB33A9F1}"/>
              </a:ext>
            </a:extLst>
          </p:cNvPr>
          <p:cNvPicPr>
            <a:picLocks noChangeAspect="1"/>
          </p:cNvPicPr>
          <p:nvPr/>
        </p:nvPicPr>
        <p:blipFill rotWithShape="1">
          <a:blip r:embed="rId4"/>
          <a:srcRect l="35424" t="22796" r="36984" b="42086"/>
          <a:stretch/>
        </p:blipFill>
        <p:spPr>
          <a:xfrm>
            <a:off x="4311941" y="1229714"/>
            <a:ext cx="3715912" cy="2766215"/>
          </a:xfrm>
          <a:prstGeom prst="rect">
            <a:avLst/>
          </a:prstGeom>
        </p:spPr>
      </p:pic>
      <p:pic>
        <p:nvPicPr>
          <p:cNvPr id="8" name="Picture 7">
            <a:extLst>
              <a:ext uri="{FF2B5EF4-FFF2-40B4-BE49-F238E27FC236}">
                <a16:creationId xmlns:a16="http://schemas.microsoft.com/office/drawing/2014/main" id="{9CCCCF99-8762-4D70-98BB-DF06B116AB3A}"/>
              </a:ext>
            </a:extLst>
          </p:cNvPr>
          <p:cNvPicPr>
            <a:picLocks noChangeAspect="1"/>
          </p:cNvPicPr>
          <p:nvPr/>
        </p:nvPicPr>
        <p:blipFill rotWithShape="1">
          <a:blip r:embed="rId4"/>
          <a:srcRect l="35425" t="60163" r="36984" b="4719"/>
          <a:stretch/>
        </p:blipFill>
        <p:spPr>
          <a:xfrm>
            <a:off x="8337284" y="1009640"/>
            <a:ext cx="3824447" cy="3008687"/>
          </a:xfrm>
          <a:prstGeom prst="rect">
            <a:avLst/>
          </a:prstGeom>
        </p:spPr>
      </p:pic>
      <p:pic>
        <p:nvPicPr>
          <p:cNvPr id="10" name="Picture 9">
            <a:extLst>
              <a:ext uri="{FF2B5EF4-FFF2-40B4-BE49-F238E27FC236}">
                <a16:creationId xmlns:a16="http://schemas.microsoft.com/office/drawing/2014/main" id="{E39EA529-5925-4291-A933-E38B0CF88B65}"/>
              </a:ext>
            </a:extLst>
          </p:cNvPr>
          <p:cNvPicPr>
            <a:picLocks noChangeAspect="1"/>
          </p:cNvPicPr>
          <p:nvPr/>
        </p:nvPicPr>
        <p:blipFill rotWithShape="1">
          <a:blip r:embed="rId5"/>
          <a:srcRect l="35246" t="59852" r="36646" b="5030"/>
          <a:stretch/>
        </p:blipFill>
        <p:spPr>
          <a:xfrm>
            <a:off x="5651728" y="4083059"/>
            <a:ext cx="3824447" cy="2687811"/>
          </a:xfrm>
          <a:prstGeom prst="rect">
            <a:avLst/>
          </a:prstGeom>
        </p:spPr>
      </p:pic>
      <p:sp>
        <p:nvSpPr>
          <p:cNvPr id="4" name="TextBox 3">
            <a:extLst>
              <a:ext uri="{FF2B5EF4-FFF2-40B4-BE49-F238E27FC236}">
                <a16:creationId xmlns:a16="http://schemas.microsoft.com/office/drawing/2014/main" id="{9B15E70D-423D-75F7-F98E-AB9BA3643D9F}"/>
              </a:ext>
            </a:extLst>
          </p:cNvPr>
          <p:cNvSpPr txBox="1"/>
          <p:nvPr/>
        </p:nvSpPr>
        <p:spPr>
          <a:xfrm>
            <a:off x="-28106" y="5536071"/>
            <a:ext cx="4109737" cy="1200329"/>
          </a:xfrm>
          <a:prstGeom prst="rect">
            <a:avLst/>
          </a:prstGeom>
          <a:noFill/>
        </p:spPr>
        <p:txBody>
          <a:bodyPr wrap="square">
            <a:spAutoFit/>
          </a:bodyPr>
          <a:lstStyle/>
          <a:p>
            <a:r>
              <a:rPr lang="en-GB" b="0" i="0" u="none" strike="noStrike" dirty="0">
                <a:solidFill>
                  <a:srgbClr val="0B0C0C"/>
                </a:solidFill>
                <a:effectLst/>
                <a:latin typeface="GDS Transport"/>
              </a:rPr>
              <a:t>‘Phonics Screening Check’: Week commencing Monday 10</a:t>
            </a:r>
            <a:r>
              <a:rPr lang="en-GB" b="0" i="0" u="none" strike="noStrike" baseline="30000" dirty="0">
                <a:solidFill>
                  <a:srgbClr val="0B0C0C"/>
                </a:solidFill>
                <a:effectLst/>
                <a:latin typeface="GDS Transport"/>
              </a:rPr>
              <a:t>th</a:t>
            </a:r>
            <a:r>
              <a:rPr lang="en-GB" b="0" i="0" u="none" strike="noStrike" dirty="0">
                <a:solidFill>
                  <a:srgbClr val="0B0C0C"/>
                </a:solidFill>
                <a:effectLst/>
                <a:latin typeface="GDS Transport"/>
              </a:rPr>
              <a:t>  June 2024</a:t>
            </a:r>
            <a:endParaRPr lang="en-GB" dirty="0">
              <a:solidFill>
                <a:srgbClr val="0B0C0C"/>
              </a:solidFill>
              <a:latin typeface="GDS Transport"/>
            </a:endParaRPr>
          </a:p>
          <a:p>
            <a:r>
              <a:rPr lang="en-GB" dirty="0">
                <a:solidFill>
                  <a:srgbClr val="0B0C0C"/>
                </a:solidFill>
                <a:latin typeface="GDS Transport"/>
              </a:rPr>
              <a:t>Parents Meeting: Monday 5</a:t>
            </a:r>
            <a:r>
              <a:rPr lang="en-GB" baseline="30000" dirty="0">
                <a:solidFill>
                  <a:srgbClr val="0B0C0C"/>
                </a:solidFill>
                <a:latin typeface="GDS Transport"/>
              </a:rPr>
              <a:t>th</a:t>
            </a:r>
            <a:r>
              <a:rPr lang="en-GB" dirty="0">
                <a:solidFill>
                  <a:srgbClr val="0B0C0C"/>
                </a:solidFill>
                <a:latin typeface="GDS Transport"/>
              </a:rPr>
              <a:t> February 2024</a:t>
            </a:r>
            <a:endParaRPr lang="en-US" dirty="0"/>
          </a:p>
        </p:txBody>
      </p:sp>
    </p:spTree>
    <p:extLst>
      <p:ext uri="{BB962C8B-B14F-4D97-AF65-F5344CB8AC3E}">
        <p14:creationId xmlns:p14="http://schemas.microsoft.com/office/powerpoint/2010/main" val="1549885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C306FB-59D3-434F-898B-AD983139EF46}"/>
              </a:ext>
            </a:extLst>
          </p:cNvPr>
          <p:cNvSpPr>
            <a:spLocks noGrp="1"/>
          </p:cNvSpPr>
          <p:nvPr>
            <p:ph idx="1"/>
          </p:nvPr>
        </p:nvSpPr>
        <p:spPr>
          <a:xfrm>
            <a:off x="3869268" y="335280"/>
            <a:ext cx="7315200" cy="6106160"/>
          </a:xfrm>
        </p:spPr>
        <p:txBody>
          <a:bodyPr>
            <a:normAutofit fontScale="70000" lnSpcReduction="20000"/>
          </a:bodyPr>
          <a:lstStyle/>
          <a:p>
            <a:endParaRPr lang="en-GB" dirty="0">
              <a:solidFill>
                <a:schemeClr val="tx1"/>
              </a:solidFill>
            </a:endParaRPr>
          </a:p>
          <a:p>
            <a:endParaRPr lang="en-GB" sz="2300" dirty="0">
              <a:solidFill>
                <a:schemeClr val="tx1"/>
              </a:solidFill>
            </a:endParaRPr>
          </a:p>
          <a:p>
            <a:r>
              <a:rPr lang="en-GB" sz="2600" dirty="0">
                <a:solidFill>
                  <a:schemeClr val="tx1"/>
                </a:solidFill>
              </a:rPr>
              <a:t>Say what they like or dislike about a text.</a:t>
            </a:r>
          </a:p>
          <a:p>
            <a:r>
              <a:rPr lang="en-US" sz="2600" dirty="0">
                <a:solidFill>
                  <a:schemeClr val="tx1"/>
                </a:solidFill>
              </a:rPr>
              <a:t>Check that the text makes sense to them as they read.</a:t>
            </a:r>
          </a:p>
          <a:p>
            <a:r>
              <a:rPr lang="en-GB" sz="2600" dirty="0">
                <a:solidFill>
                  <a:schemeClr val="tx1"/>
                </a:solidFill>
              </a:rPr>
              <a:t>Explain what they understand about a text.</a:t>
            </a:r>
          </a:p>
          <a:p>
            <a:r>
              <a:rPr lang="en-US" sz="2600" dirty="0">
                <a:solidFill>
                  <a:schemeClr val="tx1"/>
                </a:solidFill>
              </a:rPr>
              <a:t>Re-read a passage if unhappy with own comprehension.</a:t>
            </a:r>
          </a:p>
          <a:p>
            <a:r>
              <a:rPr lang="en-US" sz="2600" dirty="0">
                <a:solidFill>
                  <a:schemeClr val="tx1"/>
                </a:solidFill>
              </a:rPr>
              <a:t>Begin to draw inferences from the text and/or the illustrations.</a:t>
            </a:r>
            <a:endParaRPr lang="en-GB" sz="2600" dirty="0">
              <a:solidFill>
                <a:schemeClr val="tx1"/>
              </a:solidFill>
            </a:endParaRPr>
          </a:p>
          <a:p>
            <a:r>
              <a:rPr lang="en-GB" sz="2600" dirty="0">
                <a:solidFill>
                  <a:schemeClr val="tx1"/>
                </a:solidFill>
              </a:rPr>
              <a:t>Re-read books to build up their fluency and confidence in word  reading.</a:t>
            </a:r>
          </a:p>
          <a:p>
            <a:r>
              <a:rPr lang="en-GB" sz="2600" dirty="0">
                <a:solidFill>
                  <a:schemeClr val="tx1"/>
                </a:solidFill>
              </a:rPr>
              <a:t>Reading books are given each week and should be returned by your child‘s allocated day. Children should read their reading book at home three times to build up their fluency.</a:t>
            </a:r>
          </a:p>
          <a:p>
            <a:r>
              <a:rPr lang="en-GB" sz="2600" dirty="0">
                <a:solidFill>
                  <a:schemeClr val="tx1"/>
                </a:solidFill>
              </a:rPr>
              <a:t>We recommend you read or listen to your child read at least for 10 minutes a day. </a:t>
            </a:r>
          </a:p>
          <a:p>
            <a:r>
              <a:rPr lang="en-GB" sz="2600" dirty="0">
                <a:solidFill>
                  <a:schemeClr val="tx1"/>
                </a:solidFill>
              </a:rPr>
              <a:t>Oxford Reading Tree - </a:t>
            </a:r>
            <a:r>
              <a:rPr lang="en-GB" sz="2600" dirty="0">
                <a:solidFill>
                  <a:schemeClr val="tx1"/>
                </a:solidFill>
                <a:hlinkClick r:id="rId2">
                  <a:extLst>
                    <a:ext uri="{A12FA001-AC4F-418D-AE19-62706E023703}">
                      <ahyp:hlinkClr xmlns:ahyp="http://schemas.microsoft.com/office/drawing/2018/hyperlinkcolor" val="tx"/>
                    </a:ext>
                  </a:extLst>
                </a:hlinkClick>
              </a:rPr>
              <a:t>https://www.oxfordowl.co.uk</a:t>
            </a:r>
            <a:endParaRPr lang="en-GB" sz="2600" dirty="0">
              <a:solidFill>
                <a:schemeClr val="tx1"/>
              </a:solidFill>
            </a:endParaRPr>
          </a:p>
          <a:p>
            <a:pPr marL="0" indent="0">
              <a:buNone/>
            </a:pPr>
            <a:endParaRPr lang="en-GB" sz="2600" dirty="0">
              <a:solidFill>
                <a:schemeClr val="tx1"/>
              </a:solidFill>
            </a:endParaRPr>
          </a:p>
          <a:p>
            <a:pPr marL="0" indent="0">
              <a:buNone/>
            </a:pPr>
            <a:r>
              <a:rPr lang="en-GB" sz="2600" dirty="0">
                <a:solidFill>
                  <a:srgbClr val="FF0000"/>
                </a:solidFill>
              </a:rPr>
              <a:t>Reading Challenge- Please sign the reading records to inform us of how your child is getting on with reading at home each week.  After three books have been read and signed by an adult at home, your child will receive a sticker on the reading challenge board.</a:t>
            </a:r>
          </a:p>
          <a:p>
            <a:pPr marL="0" indent="0">
              <a:buNone/>
            </a:pPr>
            <a:endParaRPr lang="en-GB" dirty="0"/>
          </a:p>
          <a:p>
            <a:pPr marL="0" indent="0">
              <a:buNone/>
            </a:pPr>
            <a:endParaRPr lang="en-US" dirty="0"/>
          </a:p>
        </p:txBody>
      </p:sp>
      <p:sp>
        <p:nvSpPr>
          <p:cNvPr id="12" name="TextBox 11">
            <a:extLst>
              <a:ext uri="{FF2B5EF4-FFF2-40B4-BE49-F238E27FC236}">
                <a16:creationId xmlns:a16="http://schemas.microsoft.com/office/drawing/2014/main" id="{553C490D-74E3-4F4F-9D78-BDAFFDC3C1C7}"/>
              </a:ext>
            </a:extLst>
          </p:cNvPr>
          <p:cNvSpPr txBox="1"/>
          <p:nvPr/>
        </p:nvSpPr>
        <p:spPr>
          <a:xfrm>
            <a:off x="252919" y="2424414"/>
            <a:ext cx="1746568" cy="646331"/>
          </a:xfrm>
          <a:prstGeom prst="rect">
            <a:avLst/>
          </a:prstGeom>
          <a:noFill/>
        </p:spPr>
        <p:txBody>
          <a:bodyPr wrap="none" rtlCol="0">
            <a:spAutoFit/>
          </a:bodyPr>
          <a:lstStyle/>
          <a:p>
            <a:r>
              <a:rPr lang="en-US" sz="3600">
                <a:solidFill>
                  <a:schemeClr val="bg1"/>
                </a:solidFill>
              </a:rPr>
              <a:t>Reading</a:t>
            </a:r>
            <a:endParaRPr lang="en-US">
              <a:solidFill>
                <a:schemeClr val="bg1"/>
              </a:solidFill>
            </a:endParaRPr>
          </a:p>
        </p:txBody>
      </p:sp>
      <p:pic>
        <p:nvPicPr>
          <p:cNvPr id="1026" name="Picture 2" descr="Reading Programmes: the art of reading for the OED | Oxford English  Dictionary">
            <a:extLst>
              <a:ext uri="{FF2B5EF4-FFF2-40B4-BE49-F238E27FC236}">
                <a16:creationId xmlns:a16="http://schemas.microsoft.com/office/drawing/2014/main" id="{5608100A-EC38-F646-8B93-F0CC6ACE91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713" y="3937000"/>
            <a:ext cx="3029710" cy="2023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1582407"/>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15F272A04F3C4AAD824D549BE5B228" ma:contentTypeVersion="18" ma:contentTypeDescription="Create a new document." ma:contentTypeScope="" ma:versionID="802941e4de3bf5e900d60034be062bd1">
  <xsd:schema xmlns:xsd="http://www.w3.org/2001/XMLSchema" xmlns:xs="http://www.w3.org/2001/XMLSchema" xmlns:p="http://schemas.microsoft.com/office/2006/metadata/properties" xmlns:ns2="b40d121a-adb5-4ec6-b8f2-521efbd64b66" xmlns:ns3="16651c52-4f11-4f9b-9041-51df56c73f9c" targetNamespace="http://schemas.microsoft.com/office/2006/metadata/properties" ma:root="true" ma:fieldsID="d8ffedbfa10b08279ca3b48a88680886" ns2:_="" ns3:_="">
    <xsd:import namespace="b40d121a-adb5-4ec6-b8f2-521efbd64b66"/>
    <xsd:import namespace="16651c52-4f11-4f9b-9041-51df56c73f9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Shared_x0020_with"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0d121a-adb5-4ec6-b8f2-521efbd64b6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Shared_x0020_with" ma:index="20" nillable="true" ma:displayName="Shared with" ma:list="UserInfo" ma:SearchPeopleOnly="false" ma:SharePointGroup="0" ma:internalName="Shared_x0020_with"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9ff5ef56-57b2-4114-a744-e35a9ea4e6c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651c52-4f11-4f9b-9041-51df56c73f9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c14b4200-d525-44c9-9c52-dbd07f9d16b4}" ma:internalName="TaxCatchAll" ma:showField="CatchAllData" ma:web="16651c52-4f11-4f9b-9041-51df56c73f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_x0020_with xmlns="b40d121a-adb5-4ec6-b8f2-521efbd64b66">
      <UserInfo>
        <DisplayName/>
        <AccountId xsi:nil="true"/>
        <AccountType/>
      </UserInfo>
    </Shared_x0020_with>
    <lcf76f155ced4ddcb4097134ff3c332f xmlns="b40d121a-adb5-4ec6-b8f2-521efbd64b66">
      <Terms xmlns="http://schemas.microsoft.com/office/infopath/2007/PartnerControls"/>
    </lcf76f155ced4ddcb4097134ff3c332f>
    <TaxCatchAll xmlns="16651c52-4f11-4f9b-9041-51df56c73f9c" xsi:nil="true"/>
  </documentManagement>
</p:properties>
</file>

<file path=customXml/itemProps1.xml><?xml version="1.0" encoding="utf-8"?>
<ds:datastoreItem xmlns:ds="http://schemas.openxmlformats.org/officeDocument/2006/customXml" ds:itemID="{26300CFF-BD7B-4071-ABA5-B757F196F9EC}">
  <ds:schemaRefs>
    <ds:schemaRef ds:uri="http://schemas.microsoft.com/office/2006/metadata/contentType"/>
    <ds:schemaRef ds:uri="http://schemas.microsoft.com/office/2006/metadata/properties/metaAttributes"/>
    <ds:schemaRef ds:uri="http://www.w3.org/2000/xmlns/"/>
    <ds:schemaRef ds:uri="http://www.w3.org/2001/XMLSchema"/>
    <ds:schemaRef ds:uri="b40d121a-adb5-4ec6-b8f2-521efbd64b66"/>
    <ds:schemaRef ds:uri="16651c52-4f11-4f9b-9041-51df56c73f9c"/>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071B4CB-D911-405F-83F8-EB070360EE3F}">
  <ds:schemaRefs>
    <ds:schemaRef ds:uri="http://schemas.microsoft.com/sharepoint/v3/contenttype/forms"/>
  </ds:schemaRefs>
</ds:datastoreItem>
</file>

<file path=customXml/itemProps3.xml><?xml version="1.0" encoding="utf-8"?>
<ds:datastoreItem xmlns:ds="http://schemas.openxmlformats.org/officeDocument/2006/customXml" ds:itemID="{A5A7780B-72A8-49BC-9E94-9EB3761D4101}">
  <ds:schemaRefs>
    <ds:schemaRef ds:uri="http://www.w3.org/XML/1998/namespace"/>
    <ds:schemaRef ds:uri="http://schemas.microsoft.com/office/2006/documentManagement/types"/>
    <ds:schemaRef ds:uri="http://purl.org/dc/terms/"/>
    <ds:schemaRef ds:uri="http://schemas.microsoft.com/office/2006/metadata/properties"/>
    <ds:schemaRef ds:uri="b40d121a-adb5-4ec6-b8f2-521efbd64b66"/>
    <ds:schemaRef ds:uri="http://purl.org/dc/elements/1.1/"/>
    <ds:schemaRef ds:uri="http://schemas.openxmlformats.org/package/2006/metadata/core-properties"/>
    <ds:schemaRef ds:uri="http://schemas.microsoft.com/office/infopath/2007/PartnerControls"/>
    <ds:schemaRef ds:uri="16651c52-4f11-4f9b-9041-51df56c73f9c"/>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TM03457475[[fn=Frame]]</Template>
  <TotalTime>405</TotalTime>
  <Words>1816</Words>
  <Application>Microsoft Office PowerPoint</Application>
  <PresentationFormat>Widescreen</PresentationFormat>
  <Paragraphs>157</Paragraphs>
  <Slides>17</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arial</vt:lpstr>
      <vt:lpstr>ArialMT</vt:lpstr>
      <vt:lpstr>Calibri</vt:lpstr>
      <vt:lpstr>Corbel</vt:lpstr>
      <vt:lpstr>GDS Transport</vt:lpstr>
      <vt:lpstr>Wingdings 2</vt:lpstr>
      <vt:lpstr>Frame</vt:lpstr>
      <vt:lpstr>Spring  Parent  Curriculum  Meeting Year 1   January 2024</vt:lpstr>
      <vt:lpstr>School Vision and Motto</vt:lpstr>
      <vt:lpstr>Meeting  Outline</vt:lpstr>
      <vt:lpstr>     Spring Curriculum Topics</vt:lpstr>
      <vt:lpstr>English</vt:lpstr>
      <vt:lpstr>Supporting writing at home  </vt:lpstr>
      <vt:lpstr>PowerPoint Presentation</vt:lpstr>
      <vt:lpstr>Phonics Sound Mat</vt:lpstr>
      <vt:lpstr>PowerPoint Presentation</vt:lpstr>
      <vt:lpstr>Common Exception Words</vt:lpstr>
      <vt:lpstr>PowerPoint Presentation</vt:lpstr>
      <vt:lpstr>Maths</vt:lpstr>
      <vt:lpstr>Foundation Subjects</vt:lpstr>
      <vt:lpstr>Science</vt:lpstr>
      <vt:lpstr>Homework </vt:lpstr>
      <vt:lpstr>Communication with Parents</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back!</dc:title>
  <dc:creator>MR Henry</dc:creator>
  <cp:lastModifiedBy>ABansal</cp:lastModifiedBy>
  <cp:revision>46</cp:revision>
  <dcterms:created xsi:type="dcterms:W3CDTF">2018-08-31T18:43:56Z</dcterms:created>
  <dcterms:modified xsi:type="dcterms:W3CDTF">2024-01-24T14:28:54Z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0x0101005A15F272A04F3C4AAD824D549BE5B228</vt:lpwstr>
  </property>
  <property fmtid="{D5CDD505-2E9C-101B-9397-08002B2CF9AE}" pid="3" name="MediaServiceImageTags">
    <vt:lpwstr/>
  </property>
</Properties>
</file>