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3" r:id="rId5"/>
    <p:sldId id="257" r:id="rId6"/>
    <p:sldId id="261" r:id="rId7"/>
    <p:sldId id="262" r:id="rId8"/>
    <p:sldId id="274" r:id="rId9"/>
    <p:sldId id="263" r:id="rId10"/>
    <p:sldId id="264" r:id="rId11"/>
    <p:sldId id="265" r:id="rId12"/>
    <p:sldId id="266" r:id="rId13"/>
    <p:sldId id="267" r:id="rId14"/>
    <p:sldId id="268" r:id="rId15"/>
    <p:sldId id="269" r:id="rId16"/>
    <p:sldId id="275" r:id="rId17"/>
    <p:sldId id="270"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68196-CB47-ADA1-76D6-FF1DDFAE7D96}" v="271" dt="2019-09-18T14:08:32.214"/>
    <p1510:client id="{8E91EBDB-4664-60A4-D157-FB2F39415CCC}" v="18" dt="2021-09-29T14:24:15.661"/>
    <p1510:client id="{BFC07705-60B8-981D-5040-D3A7A70272F2}" v="28" dt="2022-07-12T19:47:15.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0"/>
    <p:restoredTop sz="94649"/>
  </p:normalViewPr>
  <p:slideViewPr>
    <p:cSldViewPr snapToGrid="0" snapToObjects="1">
      <p:cViewPr varScale="1">
        <p:scale>
          <a:sx n="114" d="100"/>
          <a:sy n="114" d="100"/>
        </p:scale>
        <p:origin x="16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2A3D-9207-9447-8CD4-5BB05F417049}" type="datetimeFigureOut">
              <a:rPr lang="en-GB" smtClean="0"/>
              <a:t>14/09/2023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3978-0E96-AD4C-B8F8-7A7C46684866}" type="datetimeFigureOut">
              <a:rPr lang="en-GB" smtClean="0"/>
              <a:t>14/09/2023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1C5-AFF0-3043-8C6B-1309DD76F0DD}" type="slidenum">
              <a:rPr lang="en-GB" smtClean="0"/>
              <a:t>‹#›</a:t>
            </a:fld>
            <a:endParaRPr lang="en-GB"/>
          </a:p>
        </p:txBody>
      </p:sp>
    </p:spTree>
    <p:extLst>
      <p:ext uri="{BB962C8B-B14F-4D97-AF65-F5344CB8AC3E}">
        <p14:creationId xmlns:p14="http://schemas.microsoft.com/office/powerpoint/2010/main" val="134711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solidFill>
                  <a:srgbClr val="FF0000"/>
                </a:solidFill>
                <a:latin typeface="Arial Rounded MT Bold"/>
              </a:rPr>
              <a:t>Year 6 SATS 2023/24</a:t>
            </a:r>
            <a:endParaRPr lang="en-GB" sz="6000" dirty="0">
              <a:solidFill>
                <a:srgbClr val="FF0000"/>
              </a:solidFill>
              <a:latin typeface="Arial Rounded MT Bold" panose="020F0704030504030204" pitchFamily="34" charset="0"/>
            </a:endParaRPr>
          </a:p>
        </p:txBody>
      </p:sp>
      <p:pic>
        <p:nvPicPr>
          <p:cNvPr id="6" name="Content Placeholder 5"/>
          <p:cNvPicPr>
            <a:picLocks noGrp="1" noChangeAspect="1"/>
          </p:cNvPicPr>
          <p:nvPr>
            <p:ph idx="1"/>
          </p:nvPr>
        </p:nvPicPr>
        <p:blipFill>
          <a:blip r:embed="rId2"/>
          <a:stretch>
            <a:fillRect/>
          </a:stretch>
        </p:blipFill>
        <p:spPr>
          <a:xfrm>
            <a:off x="2717074" y="2220686"/>
            <a:ext cx="3749040" cy="3461657"/>
          </a:xfrm>
          <a:prstGeom prst="rect">
            <a:avLst/>
          </a:prstGeom>
        </p:spPr>
      </p:pic>
    </p:spTree>
    <p:extLst>
      <p:ext uri="{BB962C8B-B14F-4D97-AF65-F5344CB8AC3E}">
        <p14:creationId xmlns:p14="http://schemas.microsoft.com/office/powerpoint/2010/main" val="26030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33229" y="-5661"/>
            <a:ext cx="8291990" cy="7402026"/>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Maths Tests</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three tests: one arithmetic paper and two reasoning papers. </a:t>
            </a:r>
          </a:p>
          <a:p>
            <a:pPr marL="342900" indent="-342900">
              <a:buFont typeface="Arial" charset="0"/>
              <a:buChar char="•"/>
            </a:pPr>
            <a:r>
              <a:rPr lang="en-GB" b="1" dirty="0">
                <a:solidFill>
                  <a:srgbClr val="002060"/>
                </a:solidFill>
                <a:latin typeface="Arial" charset="0"/>
                <a:ea typeface="Arial" charset="0"/>
                <a:cs typeface="Arial" charset="0"/>
              </a:rPr>
              <a:t>Paper 1 (arithmetic) lasts 30 minutes and assesses pupils’ confidence using methods of calculation as well as fractions, decimals and percentages. It covers curriculum content from all of KS2.There are 36 questions in total, most are I mark but a longer calculation is worth 2 marks. The test is out of 40.</a:t>
            </a:r>
          </a:p>
          <a:p>
            <a:pPr marL="342900" indent="-342900">
              <a:buFont typeface="Arial" charset="0"/>
              <a:buChar char="•"/>
            </a:pPr>
            <a:r>
              <a:rPr lang="en-GB" b="1" dirty="0">
                <a:solidFill>
                  <a:srgbClr val="002060"/>
                </a:solidFill>
                <a:latin typeface="Arial" charset="0"/>
                <a:ea typeface="Arial" charset="0"/>
                <a:cs typeface="Arial" charset="0"/>
              </a:rPr>
              <a:t>Papers 2 &amp; 3 (reasoning) last 40 minutes each and focus on problem solving, fluency and applying mathematical reasoning.</a:t>
            </a:r>
          </a:p>
          <a:p>
            <a:pPr marL="285750" indent="-285750">
              <a:buFont typeface="Arial" charset="0"/>
              <a:buChar char="•"/>
            </a:pPr>
            <a:r>
              <a:rPr lang="en-GB" b="1" dirty="0">
                <a:solidFill>
                  <a:srgbClr val="002060"/>
                </a:solidFill>
                <a:latin typeface="Arial" charset="0"/>
                <a:ea typeface="Arial" charset="0"/>
                <a:cs typeface="Arial" charset="0"/>
              </a:rPr>
              <a:t>Questions cover the following areas (called ‘content domains’): </a:t>
            </a:r>
            <a:br>
              <a:rPr lang="en-GB" b="1" dirty="0">
                <a:solidFill>
                  <a:srgbClr val="002060"/>
                </a:solidFill>
                <a:latin typeface="Arial" charset="0"/>
                <a:ea typeface="Arial" charset="0"/>
                <a:cs typeface="Arial" charset="0"/>
              </a:rPr>
            </a:br>
            <a:r>
              <a:rPr lang="en-GB" sz="1400" b="1" dirty="0">
                <a:solidFill>
                  <a:srgbClr val="7030A0"/>
                </a:solidFill>
                <a:latin typeface="Arial" charset="0"/>
                <a:ea typeface="Arial" charset="0"/>
                <a:cs typeface="Arial" charset="0"/>
              </a:rPr>
              <a:t>- Number and place value </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t>
            </a:r>
            <a:r>
              <a:rPr lang="en-US" sz="1400" b="1" dirty="0">
                <a:solidFill>
                  <a:srgbClr val="7030A0"/>
                </a:solidFill>
                <a:latin typeface="Arial" charset="0"/>
                <a:ea typeface="Arial" charset="0"/>
                <a:cs typeface="Arial" charset="0"/>
              </a:rPr>
              <a:t>Addition, subtraction, multiplication and division (calculations)</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t>
            </a:r>
            <a:r>
              <a:rPr lang="en-US" sz="1400" b="1" dirty="0">
                <a:solidFill>
                  <a:srgbClr val="7030A0"/>
                </a:solidFill>
                <a:latin typeface="Arial" charset="0"/>
                <a:ea typeface="Arial" charset="0"/>
                <a:cs typeface="Arial" charset="0"/>
              </a:rPr>
              <a:t>Geometry – properties of shapes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Geometry – position and direction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Statistics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Measurement</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Algebra</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Ratio and proportion</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Fractions, decimals and percentages.</a:t>
            </a:r>
          </a:p>
          <a:p>
            <a:pPr marL="285750" indent="-285750">
              <a:buFont typeface="Arial" charset="0"/>
              <a:buChar char="•"/>
            </a:pPr>
            <a:r>
              <a:rPr lang="en-GB" b="1" dirty="0">
                <a:solidFill>
                  <a:srgbClr val="002060"/>
                </a:solidFill>
                <a:latin typeface="Arial" charset="0"/>
                <a:ea typeface="Arial" charset="0"/>
                <a:cs typeface="Arial" charset="0"/>
              </a:rPr>
              <a:t>Questions </a:t>
            </a:r>
            <a:r>
              <a:rPr lang="en-US" b="1" dirty="0">
                <a:solidFill>
                  <a:srgbClr val="002060"/>
                </a:solidFill>
                <a:latin typeface="Arial" charset="0"/>
                <a:ea typeface="Arial" charset="0"/>
                <a:cs typeface="Arial" charset="0"/>
              </a:rPr>
              <a:t>will increase in difficulty as the paper progresses and not all children will complete the papers.</a:t>
            </a:r>
          </a:p>
          <a:p>
            <a:pPr marL="285750" indent="-285750">
              <a:buFont typeface="Arial" charset="0"/>
              <a:buChar char="•"/>
            </a:pPr>
            <a:r>
              <a:rPr lang="en-US" b="1" dirty="0">
                <a:solidFill>
                  <a:srgbClr val="002060"/>
                </a:solidFill>
                <a:latin typeface="Arial" charset="0"/>
                <a:ea typeface="Arial" charset="0"/>
                <a:cs typeface="Arial" charset="0"/>
              </a:rPr>
              <a:t>The tests are both marked out of 35.</a:t>
            </a:r>
          </a:p>
          <a:p>
            <a:pPr marL="285750" indent="-285750">
              <a:buFont typeface="Arial" charset="0"/>
              <a:buChar char="•"/>
            </a:pPr>
            <a:r>
              <a:rPr lang="en-US" b="1" dirty="0">
                <a:solidFill>
                  <a:srgbClr val="002060"/>
                </a:solidFill>
                <a:latin typeface="Arial" charset="0"/>
                <a:ea typeface="Arial" charset="0"/>
                <a:cs typeface="Arial" charset="0"/>
              </a:rPr>
              <a:t>If children find mathematical reasoning tricky, they can make up their marks on the arithmetic paper by being secure in their formal written methods.</a:t>
            </a:r>
            <a:endParaRPr lang="en-US" b="1" dirty="0">
              <a:solidFill>
                <a:srgbClr val="7030A0"/>
              </a:solidFill>
              <a:latin typeface="Arial" charset="0"/>
              <a:ea typeface="Arial" charset="0"/>
              <a:cs typeface="Arial" charset="0"/>
            </a:endParaRPr>
          </a:p>
          <a:p>
            <a:endParaRPr lang="en-US" sz="1100" b="1" dirty="0">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7226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24228"/>
            <a:ext cx="9143980" cy="6882228"/>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3186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74974" y="650289"/>
            <a:ext cx="7994072" cy="4478149"/>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Other Assessments </a:t>
            </a:r>
          </a:p>
          <a:p>
            <a:pPr algn="ctr"/>
            <a:endParaRPr lang="en-GB" sz="100" b="1" dirty="0">
              <a:solidFill>
                <a:srgbClr val="002060"/>
              </a:solidFill>
              <a:latin typeface="Arial" charset="0"/>
              <a:ea typeface="Arial" charset="0"/>
              <a:cs typeface="Arial" charset="0"/>
            </a:endParaRP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is no writing SATS test.</a:t>
            </a:r>
          </a:p>
          <a:p>
            <a:pPr marL="342900" indent="-342900">
              <a:buFont typeface="Arial" charset="0"/>
              <a:buChar char="•"/>
            </a:pPr>
            <a:r>
              <a:rPr lang="en-GB" b="1" dirty="0">
                <a:solidFill>
                  <a:srgbClr val="002060"/>
                </a:solidFill>
                <a:latin typeface="Arial" charset="0"/>
                <a:ea typeface="Arial" charset="0"/>
                <a:cs typeface="Arial" charset="0"/>
              </a:rPr>
              <a:t>Writing assessments will be formed from judgements made by the teacher, looking at evidence from writing collected over the course of the year. </a:t>
            </a:r>
          </a:p>
          <a:p>
            <a:pPr marL="342900" indent="-342900">
              <a:buFont typeface="Arial" charset="0"/>
              <a:buChar char="•"/>
            </a:pPr>
            <a:r>
              <a:rPr lang="en-GB" b="1" dirty="0">
                <a:solidFill>
                  <a:srgbClr val="002060"/>
                </a:solidFill>
                <a:latin typeface="Arial" charset="0"/>
                <a:ea typeface="Arial" charset="0"/>
                <a:cs typeface="Arial" charset="0"/>
              </a:rPr>
              <a:t>The teacher will moderate their assessments with other professionals to make sure there is a consistent standard across the country.</a:t>
            </a:r>
          </a:p>
          <a:p>
            <a:pPr marL="342900" indent="-342900">
              <a:buFont typeface="Arial" charset="0"/>
              <a:buChar char="•"/>
            </a:pPr>
            <a:r>
              <a:rPr lang="en-GB" b="1" dirty="0">
                <a:solidFill>
                  <a:srgbClr val="002060"/>
                </a:solidFill>
                <a:latin typeface="Arial" charset="0"/>
                <a:ea typeface="Arial" charset="0"/>
                <a:cs typeface="Arial" charset="0"/>
              </a:rPr>
              <a:t>Final judgements will be reported to parents at the same time as the other assessment results.</a:t>
            </a:r>
            <a:br>
              <a:rPr lang="en-GB" b="1" dirty="0">
                <a:solidFill>
                  <a:srgbClr val="002060"/>
                </a:solidFill>
                <a:latin typeface="Arial" charset="0"/>
                <a:ea typeface="Arial" charset="0"/>
                <a:cs typeface="Arial" charset="0"/>
              </a:rPr>
            </a:b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chemeClr val="accent1"/>
                </a:solidFill>
                <a:latin typeface="Arial" charset="0"/>
                <a:ea typeface="Arial" charset="0"/>
                <a:cs typeface="Arial" charset="0"/>
              </a:rPr>
              <a:t>Our children will also be given a science test to assess their skills and knowledge of a range of scientific areas before they transfer to secondary school.</a:t>
            </a: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63873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dirty="0">
                <a:solidFill>
                  <a:srgbClr val="FF0000"/>
                </a:solidFill>
                <a:latin typeface="Arial Rounded MT Bold" panose="020F0704030504030204" pitchFamily="34" charset="0"/>
              </a:rPr>
              <a:t>Results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latin typeface="Arial Narrow" panose="020B0606020202030204" pitchFamily="34" charset="0"/>
              </a:rPr>
              <a:t>In July, your child will receive their SATs results. These will show, for the tests taken, their raw score, their scaled score and whether they have met the standard or not.</a:t>
            </a:r>
          </a:p>
          <a:p>
            <a:endParaRPr lang="en-GB" dirty="0">
              <a:latin typeface="Arial Narrow" panose="020B0606020202030204" pitchFamily="34" charset="0"/>
            </a:endParaRPr>
          </a:p>
          <a:p>
            <a:r>
              <a:rPr lang="en-GB" dirty="0">
                <a:latin typeface="Arial Narrow"/>
              </a:rPr>
              <a:t> Apart from for writing, the National Curriculum has no ‘greater depth’ for reading and maths so although your child’s teacher may have told you that your child is exceeding expectations in reading and maths this is not reported. </a:t>
            </a:r>
            <a:endParaRPr lang="en-GB" dirty="0">
              <a:latin typeface="Arial Narrow" panose="020B0606020202030204" pitchFamily="34" charset="0"/>
            </a:endParaRPr>
          </a:p>
        </p:txBody>
      </p:sp>
    </p:spTree>
    <p:extLst>
      <p:ext uri="{BB962C8B-B14F-4D97-AF65-F5344CB8AC3E}">
        <p14:creationId xmlns:p14="http://schemas.microsoft.com/office/powerpoint/2010/main" val="286075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48134" y="682094"/>
            <a:ext cx="7938654" cy="5493812"/>
          </a:xfrm>
          <a:prstGeom prst="rect">
            <a:avLst/>
          </a:prstGeom>
        </p:spPr>
        <p:txBody>
          <a:bodyPr wrap="square" anchor="t">
            <a:spAutoFit/>
          </a:bodyPr>
          <a:lstStyle/>
          <a:p>
            <a:pPr algn="ctr"/>
            <a:r>
              <a:rPr lang="en-GB" sz="3200" b="1" dirty="0">
                <a:solidFill>
                  <a:srgbClr val="FF0000"/>
                </a:solidFill>
                <a:latin typeface="Arial" charset="0"/>
                <a:ea typeface="Arial" charset="0"/>
                <a:cs typeface="Arial" charset="0"/>
              </a:rPr>
              <a:t>How can I help my child?</a:t>
            </a:r>
          </a:p>
          <a:p>
            <a:pPr algn="ctr"/>
            <a:endParaRPr lang="en-GB" sz="600" b="1" dirty="0">
              <a:solidFill>
                <a:srgbClr val="002060"/>
              </a:solidFill>
              <a:latin typeface="Arial" charset="0"/>
              <a:ea typeface="Arial" charset="0"/>
              <a:cs typeface="Arial" charset="0"/>
            </a:endParaRPr>
          </a:p>
          <a:p>
            <a:pPr algn="ctr"/>
            <a:endParaRPr lang="en-GB" sz="700"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Help children with organising their homework activities, including revision aids.</a:t>
            </a:r>
          </a:p>
          <a:p>
            <a:pPr marL="342900" indent="-342900">
              <a:buFont typeface="Arial" charset="0"/>
              <a:buChar char="•"/>
            </a:pPr>
            <a:r>
              <a:rPr lang="en-GB" b="1" dirty="0">
                <a:solidFill>
                  <a:srgbClr val="002060"/>
                </a:solidFill>
                <a:latin typeface="Arial" charset="0"/>
                <a:ea typeface="Arial" charset="0"/>
                <a:cs typeface="Arial" charset="0"/>
              </a:rPr>
              <a:t>Children should be reading every day. They need to be reading a range of genres and authors, challenging themselves with their reading material. Reading out loud is still a very valuable task, as it helps speed and fluency. Encourage them to read newspapers.</a:t>
            </a:r>
          </a:p>
          <a:p>
            <a:pPr marL="342900" indent="-342900">
              <a:buFont typeface="Arial" charset="0"/>
              <a:buChar char="•"/>
            </a:pPr>
            <a:r>
              <a:rPr lang="en-GB" b="1" dirty="0">
                <a:solidFill>
                  <a:srgbClr val="002060"/>
                </a:solidFill>
                <a:latin typeface="Arial"/>
                <a:ea typeface="Arial" charset="0"/>
                <a:cs typeface="Arial"/>
              </a:rPr>
              <a:t>Practising their handwriting is important because in order to be awarded the national expectation of 'at expected' they need to have joined, legible writing.</a:t>
            </a:r>
          </a:p>
          <a:p>
            <a:pPr marL="342900" indent="-342900">
              <a:buFont typeface="Arial" charset="0"/>
              <a:buChar char="•"/>
            </a:pPr>
            <a:r>
              <a:rPr lang="en-GB" b="1" dirty="0">
                <a:solidFill>
                  <a:srgbClr val="002060"/>
                </a:solidFill>
                <a:latin typeface="Arial"/>
                <a:ea typeface="Arial" charset="0"/>
                <a:cs typeface="Arial"/>
              </a:rPr>
              <a:t>Encourage your child to proof-read thoroughly anything they write and correct their own errors.</a:t>
            </a:r>
          </a:p>
          <a:p>
            <a:pPr marL="342900" indent="-342900">
              <a:buFont typeface="Arial" charset="0"/>
              <a:buChar char="•"/>
            </a:pPr>
            <a:r>
              <a:rPr lang="en-GB" b="1" dirty="0">
                <a:solidFill>
                  <a:srgbClr val="002060"/>
                </a:solidFill>
                <a:latin typeface="Arial"/>
                <a:ea typeface="Arial" charset="0"/>
                <a:cs typeface="Arial"/>
              </a:rPr>
              <a:t>Regularly practice arithmetic skills as well as basic skills such as telling the time(analogue, digital and 24 hour clock).</a:t>
            </a:r>
          </a:p>
          <a:p>
            <a:pPr marL="342900" indent="-342900">
              <a:buFont typeface="Arial" charset="0"/>
              <a:buChar char="•"/>
            </a:pPr>
            <a:r>
              <a:rPr lang="en-GB" b="1" dirty="0">
                <a:solidFill>
                  <a:srgbClr val="002060"/>
                </a:solidFill>
                <a:latin typeface="Arial" charset="0"/>
                <a:ea typeface="Arial" charset="0"/>
                <a:cs typeface="Arial" charset="0"/>
              </a:rPr>
              <a:t>Help them to have early nights and a healthy diet.</a:t>
            </a:r>
          </a:p>
          <a:p>
            <a:pPr marL="342900" indent="-342900">
              <a:buFont typeface="Arial" charset="0"/>
              <a:buChar char="•"/>
            </a:pPr>
            <a:r>
              <a:rPr lang="en-GB" b="1" dirty="0">
                <a:solidFill>
                  <a:srgbClr val="002060"/>
                </a:solidFill>
                <a:latin typeface="Arial" charset="0"/>
                <a:ea typeface="Arial" charset="0"/>
                <a:cs typeface="Arial" charset="0"/>
              </a:rPr>
              <a:t>Help your child to have the best possible attendance at school. We need them here all year!</a:t>
            </a:r>
          </a:p>
          <a:p>
            <a:pPr marL="342900" indent="-342900">
              <a:buFont typeface="Arial" charset="0"/>
              <a:buChar char="•"/>
            </a:pPr>
            <a:r>
              <a:rPr lang="en-GB" b="1" dirty="0">
                <a:solidFill>
                  <a:srgbClr val="002060"/>
                </a:solidFill>
                <a:latin typeface="Arial"/>
                <a:ea typeface="Arial" charset="0"/>
                <a:cs typeface="Arial"/>
              </a:rPr>
              <a:t>Some children are already receiving additional support.</a:t>
            </a: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9670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11868" y="0"/>
            <a:ext cx="9155868" cy="6849102"/>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9947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Rectangle 2"/>
          <p:cNvSpPr/>
          <p:nvPr/>
        </p:nvSpPr>
        <p:spPr>
          <a:xfrm>
            <a:off x="647715" y="752883"/>
            <a:ext cx="7848590" cy="6309420"/>
          </a:xfrm>
          <a:prstGeom prst="rect">
            <a:avLst/>
          </a:prstGeom>
        </p:spPr>
        <p:txBody>
          <a:bodyPr wrap="square" lIns="91440" tIns="45720" rIns="91440" bIns="45720" anchor="t">
            <a:spAutoFit/>
          </a:bodyPr>
          <a:lstStyle/>
          <a:p>
            <a:pPr algn="ctr"/>
            <a:r>
              <a:rPr lang="en-GB" sz="3200" b="1" dirty="0">
                <a:solidFill>
                  <a:srgbClr val="FF0000"/>
                </a:solidFill>
                <a:latin typeface="Arial" charset="0"/>
                <a:ea typeface="Arial" charset="0"/>
                <a:cs typeface="Arial" charset="0"/>
              </a:rPr>
              <a:t>What are the SATS tests?</a:t>
            </a:r>
            <a:br>
              <a:rPr lang="en-GB" sz="4000" b="1" dirty="0">
                <a:solidFill>
                  <a:srgbClr val="FF0000"/>
                </a:solidFill>
                <a:latin typeface="Arial" charset="0"/>
                <a:ea typeface="Arial" charset="0"/>
                <a:cs typeface="Arial" charset="0"/>
              </a:rPr>
            </a:br>
            <a:endParaRPr lang="en-GB" sz="2000" b="1" dirty="0">
              <a:solidFill>
                <a:srgbClr val="FF000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The end of KS2 assessments are sometimes informally referred to as ‘SATS’.</a:t>
            </a:r>
          </a:p>
          <a:p>
            <a:pPr marL="342900" indent="-342900">
              <a:buFont typeface="Arial" charset="0"/>
              <a:buChar char="•"/>
            </a:pPr>
            <a:r>
              <a:rPr lang="en-GB" sz="2000" b="1" dirty="0">
                <a:solidFill>
                  <a:srgbClr val="002060"/>
                </a:solidFill>
                <a:latin typeface="Arial"/>
                <a:ea typeface="Arial" charset="0"/>
                <a:cs typeface="Arial"/>
              </a:rPr>
              <a:t>This academic year, SATS week across the country will  begin for all Year 6 pupils on Monday 13th</a:t>
            </a:r>
            <a:r>
              <a:rPr lang="en-GB" sz="2000" b="1" dirty="0">
                <a:solidFill>
                  <a:srgbClr val="7030A0"/>
                </a:solidFill>
                <a:latin typeface="Arial"/>
                <a:ea typeface="Arial" charset="0"/>
                <a:cs typeface="Arial"/>
              </a:rPr>
              <a:t> May 2024.</a:t>
            </a:r>
          </a:p>
          <a:p>
            <a:pPr marL="342900" indent="-342900">
              <a:buFont typeface="Arial" charset="0"/>
              <a:buChar char="•"/>
            </a:pPr>
            <a:r>
              <a:rPr lang="en-GB" sz="2000" b="1" dirty="0">
                <a:solidFill>
                  <a:srgbClr val="002060"/>
                </a:solidFill>
                <a:latin typeface="Arial"/>
                <a:ea typeface="Arial" charset="0"/>
                <a:cs typeface="Arial"/>
              </a:rPr>
              <a:t>Pupils will complete test papers in  areas of the curriculum that have to be assessed. Writing is assessed using evidence collected by the teacher over a longer period of time.</a:t>
            </a:r>
          </a:p>
          <a:p>
            <a:pPr marL="342900" indent="-342900">
              <a:buFont typeface="Arial" charset="0"/>
              <a:buChar char="•"/>
            </a:pPr>
            <a:r>
              <a:rPr lang="en-GB" sz="2000" b="1" dirty="0">
                <a:solidFill>
                  <a:srgbClr val="002060"/>
                </a:solidFill>
                <a:latin typeface="Arial" charset="0"/>
                <a:ea typeface="Arial" charset="0"/>
                <a:cs typeface="Arial" charset="0"/>
              </a:rPr>
              <a:t>Pupils will complete SATS test papers in:</a:t>
            </a:r>
            <a:br>
              <a:rPr lang="en-GB" sz="2000" b="1" dirty="0">
                <a:solidFill>
                  <a:srgbClr val="002060"/>
                </a:solidFill>
                <a:latin typeface="Arial" charset="0"/>
                <a:ea typeface="Arial" charset="0"/>
                <a:cs typeface="Arial" charset="0"/>
              </a:rPr>
            </a:br>
            <a:r>
              <a:rPr lang="en-GB" sz="1600" b="1" dirty="0">
                <a:solidFill>
                  <a:srgbClr val="7030A0"/>
                </a:solidFill>
                <a:latin typeface="Arial" charset="0"/>
                <a:ea typeface="Arial" charset="0"/>
                <a:cs typeface="Arial" charset="0"/>
              </a:rPr>
              <a:t>- Reading</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Grammar, punctuation and vocabulary</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Spelling</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Arithmetic</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Mathematical reasoning.</a:t>
            </a:r>
          </a:p>
          <a:p>
            <a:pPr marL="342900" indent="-342900">
              <a:buFont typeface="Arial" charset="0"/>
              <a:buChar char="•"/>
            </a:pPr>
            <a:endParaRPr lang="en-GB" sz="1600" b="1" dirty="0">
              <a:solidFill>
                <a:srgbClr val="7030A0"/>
              </a:solidFill>
              <a:latin typeface="Arial" charset="0"/>
              <a:ea typeface="Arial" charset="0"/>
              <a:cs typeface="Arial" charset="0"/>
            </a:endParaRPr>
          </a:p>
          <a:p>
            <a:pPr marL="342900" indent="-342900">
              <a:buFont typeface="Arial" charset="0"/>
              <a:buChar char="•"/>
            </a:pPr>
            <a:r>
              <a:rPr lang="en-GB" sz="1600" b="1" dirty="0">
                <a:solidFill>
                  <a:srgbClr val="0070C0"/>
                </a:solidFill>
                <a:latin typeface="Arial" charset="0"/>
                <a:ea typeface="Arial" charset="0"/>
                <a:cs typeface="Arial" charset="0"/>
              </a:rPr>
              <a:t>A timetable for the order of the tests will be sent out nearer the time.</a:t>
            </a:r>
            <a:br>
              <a:rPr lang="en-GB" sz="1600" b="1" dirty="0">
                <a:solidFill>
                  <a:srgbClr val="0070C0"/>
                </a:solidFill>
                <a:latin typeface="Arial" charset="0"/>
                <a:ea typeface="Arial" charset="0"/>
                <a:cs typeface="Arial" charset="0"/>
              </a:rPr>
            </a:br>
            <a:br>
              <a:rPr lang="en-GB" sz="1600" b="1" dirty="0">
                <a:solidFill>
                  <a:srgbClr val="7030A0"/>
                </a:solidFill>
                <a:latin typeface="Arial" charset="0"/>
                <a:ea typeface="Arial" charset="0"/>
                <a:cs typeface="Arial" charset="0"/>
              </a:rPr>
            </a:br>
            <a:endParaRPr lang="en-GB" sz="4400" b="1" dirty="0">
              <a:solidFill>
                <a:schemeClr val="accent1">
                  <a:lumMod val="50000"/>
                </a:schemeClr>
              </a:solidFill>
              <a:latin typeface="Arial" charset="0"/>
              <a:ea typeface="Arial" charset="0"/>
              <a:cs typeface="Arial" charset="0"/>
            </a:endParaRPr>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412795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6247864"/>
          </a:xfrm>
          <a:prstGeom prst="rect">
            <a:avLst/>
          </a:prstGeom>
        </p:spPr>
        <p:txBody>
          <a:bodyPr wrap="square">
            <a:spAutoFit/>
          </a:bodyPr>
          <a:lstStyle/>
          <a:p>
            <a:pPr algn="ctr"/>
            <a:endParaRPr lang="en-GB" sz="3200" b="1" dirty="0">
              <a:solidFill>
                <a:srgbClr val="FF0000"/>
              </a:solidFill>
              <a:latin typeface="Arial" charset="0"/>
              <a:ea typeface="Arial" charset="0"/>
              <a:cs typeface="Arial" charset="0"/>
            </a:endParaRPr>
          </a:p>
          <a:p>
            <a:pPr algn="ctr"/>
            <a:r>
              <a:rPr lang="en-GB" sz="3200" b="1" dirty="0">
                <a:solidFill>
                  <a:srgbClr val="FF0000"/>
                </a:solidFill>
                <a:latin typeface="Arial" charset="0"/>
                <a:ea typeface="Arial" charset="0"/>
                <a:cs typeface="Arial" charset="0"/>
              </a:rPr>
              <a:t>How do the tests take place?</a:t>
            </a:r>
            <a:br>
              <a:rPr lang="en-GB" sz="4000" b="1" dirty="0">
                <a:solidFill>
                  <a:srgbClr val="FF0000"/>
                </a:solidFill>
                <a:latin typeface="Arial" charset="0"/>
                <a:ea typeface="Arial" charset="0"/>
                <a:cs typeface="Arial" charset="0"/>
              </a:rPr>
            </a:br>
            <a:endParaRPr lang="en-GB" sz="2400" b="1" dirty="0">
              <a:solidFill>
                <a:srgbClr val="FF000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The tests all take place in normal school time, under test conditions.</a:t>
            </a:r>
          </a:p>
          <a:p>
            <a:pPr marL="342900" indent="-342900">
              <a:buFont typeface="Arial" charset="0"/>
              <a:buChar char="•"/>
            </a:pPr>
            <a:r>
              <a:rPr lang="en-GB" sz="2000" b="1" dirty="0">
                <a:solidFill>
                  <a:srgbClr val="002060"/>
                </a:solidFill>
                <a:latin typeface="Arial" charset="0"/>
                <a:ea typeface="Arial" charset="0"/>
                <a:cs typeface="Arial" charset="0"/>
              </a:rPr>
              <a:t>Pupils will not be allowed to talk to each other during the tests. Some children have to get used to this throughout the year!</a:t>
            </a:r>
          </a:p>
          <a:p>
            <a:pPr marL="342900" indent="-342900">
              <a:buFont typeface="Arial" charset="0"/>
              <a:buChar char="•"/>
            </a:pPr>
            <a:r>
              <a:rPr lang="en-GB" sz="2000" b="1" dirty="0">
                <a:solidFill>
                  <a:srgbClr val="002060"/>
                </a:solidFill>
                <a:latin typeface="Arial" charset="0"/>
                <a:ea typeface="Arial" charset="0"/>
                <a:cs typeface="Arial" charset="0"/>
              </a:rPr>
              <a:t>The completed papers are sent away to be marked externally. </a:t>
            </a:r>
          </a:p>
          <a:p>
            <a:pPr marL="342900" indent="-342900">
              <a:buFont typeface="Arial" charset="0"/>
              <a:buChar char="•"/>
            </a:pPr>
            <a:r>
              <a:rPr lang="en-GB" sz="2000" b="1" dirty="0">
                <a:solidFill>
                  <a:srgbClr val="002060"/>
                </a:solidFill>
                <a:latin typeface="Arial" charset="0"/>
                <a:ea typeface="Arial" charset="0"/>
                <a:cs typeface="Arial" charset="0"/>
              </a:rPr>
              <a:t>Results are returned to school in July.</a:t>
            </a:r>
          </a:p>
          <a:p>
            <a:pPr marL="342900" indent="-342900">
              <a:buFont typeface="Arial" charset="0"/>
              <a:buChar char="•"/>
            </a:pPr>
            <a:r>
              <a:rPr lang="en-GB" sz="2000" b="1" dirty="0">
                <a:solidFill>
                  <a:srgbClr val="002060"/>
                </a:solidFill>
                <a:latin typeface="Arial" charset="0"/>
                <a:ea typeface="Arial" charset="0"/>
                <a:cs typeface="Arial" charset="0"/>
              </a:rPr>
              <a:t>The tests vary in length but last no longer than 60 minutes:</a:t>
            </a:r>
            <a:br>
              <a:rPr lang="en-GB" sz="2000" b="1" dirty="0">
                <a:solidFill>
                  <a:srgbClr val="002060"/>
                </a:solidFill>
                <a:latin typeface="Arial" charset="0"/>
                <a:ea typeface="Arial" charset="0"/>
                <a:cs typeface="Arial" charset="0"/>
              </a:rPr>
            </a:br>
            <a:r>
              <a:rPr lang="en-GB" b="1" dirty="0">
                <a:solidFill>
                  <a:srgbClr val="7030A0"/>
                </a:solidFill>
                <a:latin typeface="Arial" charset="0"/>
                <a:ea typeface="Arial" charset="0"/>
                <a:cs typeface="Arial" charset="0"/>
              </a:rPr>
              <a:t>- Reading: </a:t>
            </a:r>
            <a:r>
              <a:rPr lang="en-GB" b="1" dirty="0">
                <a:solidFill>
                  <a:schemeClr val="accent1"/>
                </a:solidFill>
                <a:latin typeface="Arial" charset="0"/>
                <a:ea typeface="Arial" charset="0"/>
                <a:cs typeface="Arial" charset="0"/>
              </a:rPr>
              <a:t>60 minutes</a:t>
            </a:r>
            <a:br>
              <a:rPr lang="en-GB" b="1" dirty="0">
                <a:solidFill>
                  <a:srgbClr val="7030A0"/>
                </a:solidFill>
                <a:latin typeface="Arial" charset="0"/>
                <a:ea typeface="Arial" charset="0"/>
                <a:cs typeface="Arial" charset="0"/>
              </a:rPr>
            </a:br>
            <a:r>
              <a:rPr lang="en-GB" b="1" dirty="0">
                <a:solidFill>
                  <a:srgbClr val="7030A0"/>
                </a:solidFill>
                <a:latin typeface="Arial" charset="0"/>
                <a:ea typeface="Arial" charset="0"/>
                <a:cs typeface="Arial" charset="0"/>
              </a:rPr>
              <a:t>- Grammar, punctuation and vocabulary</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45 minutes</a:t>
            </a:r>
            <a:br>
              <a:rPr lang="en-GB" b="1" dirty="0">
                <a:solidFill>
                  <a:srgbClr val="7030A0"/>
                </a:solidFill>
                <a:latin typeface="Arial" charset="0"/>
                <a:ea typeface="Arial" charset="0"/>
                <a:cs typeface="Arial" charset="0"/>
              </a:rPr>
            </a:br>
            <a:r>
              <a:rPr lang="en-GB" b="1" dirty="0">
                <a:solidFill>
                  <a:srgbClr val="7030A0"/>
                </a:solidFill>
                <a:latin typeface="Arial" charset="0"/>
                <a:ea typeface="Arial" charset="0"/>
                <a:cs typeface="Arial" charset="0"/>
              </a:rPr>
              <a:t>- Spelling</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15 minutes</a:t>
            </a:r>
            <a:br>
              <a:rPr lang="en-GB" b="1" dirty="0">
                <a:solidFill>
                  <a:schemeClr val="accent1"/>
                </a:solidFill>
                <a:latin typeface="Arial" charset="0"/>
                <a:ea typeface="Arial" charset="0"/>
                <a:cs typeface="Arial" charset="0"/>
              </a:rPr>
            </a:br>
            <a:r>
              <a:rPr lang="en-GB" b="1" dirty="0">
                <a:solidFill>
                  <a:srgbClr val="7030A0"/>
                </a:solidFill>
                <a:latin typeface="Arial" charset="0"/>
                <a:ea typeface="Arial" charset="0"/>
                <a:cs typeface="Arial" charset="0"/>
              </a:rPr>
              <a:t>- Arithmetic</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30 minutes</a:t>
            </a:r>
            <a:br>
              <a:rPr lang="en-GB" b="1" dirty="0">
                <a:solidFill>
                  <a:schemeClr val="accent1"/>
                </a:solidFill>
                <a:latin typeface="Arial" charset="0"/>
                <a:ea typeface="Arial" charset="0"/>
                <a:cs typeface="Arial" charset="0"/>
              </a:rPr>
            </a:br>
            <a:r>
              <a:rPr lang="en-GB" b="1" dirty="0">
                <a:solidFill>
                  <a:srgbClr val="7030A0"/>
                </a:solidFill>
                <a:latin typeface="Arial" charset="0"/>
                <a:ea typeface="Arial" charset="0"/>
                <a:cs typeface="Arial" charset="0"/>
              </a:rPr>
              <a:t>- Mathematical Reasoning</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2 papers of 40 minutes each</a:t>
            </a:r>
            <a:r>
              <a:rPr lang="en-GB" sz="2000" b="1" dirty="0">
                <a:solidFill>
                  <a:srgbClr val="7030A0"/>
                </a:solidFill>
                <a:latin typeface="Arial" charset="0"/>
                <a:ea typeface="Arial" charset="0"/>
                <a:cs typeface="Arial" charset="0"/>
              </a:rPr>
              <a:t>.</a:t>
            </a:r>
            <a:endParaRPr lang="en-GB" sz="2000" b="1" dirty="0">
              <a:solidFill>
                <a:srgbClr val="00206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8714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71956" y="905237"/>
            <a:ext cx="7571500" cy="5047536"/>
          </a:xfrm>
          <a:prstGeom prst="rect">
            <a:avLst/>
          </a:prstGeom>
        </p:spPr>
        <p:txBody>
          <a:bodyPr wrap="square">
            <a:spAutoFit/>
          </a:bodyPr>
          <a:lstStyle/>
          <a:p>
            <a:pPr algn="ctr"/>
            <a:r>
              <a:rPr lang="en-GB" sz="2800" b="1" dirty="0">
                <a:solidFill>
                  <a:srgbClr val="FF0000"/>
                </a:solidFill>
                <a:latin typeface="Arial" charset="0"/>
                <a:ea typeface="Arial" charset="0"/>
                <a:cs typeface="Arial" charset="0"/>
              </a:rPr>
              <a:t>How are the tests graded?</a:t>
            </a:r>
            <a:br>
              <a:rPr lang="en-GB" sz="2800" b="1" dirty="0">
                <a:solidFill>
                  <a:srgbClr val="FF0000"/>
                </a:solidFill>
                <a:latin typeface="Arial" charset="0"/>
                <a:ea typeface="Arial" charset="0"/>
                <a:cs typeface="Arial" charset="0"/>
              </a:rPr>
            </a:b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marked tests will provide the following information:</a:t>
            </a:r>
            <a:br>
              <a:rPr lang="en-GB" b="1" dirty="0">
                <a:solidFill>
                  <a:srgbClr val="002060"/>
                </a:solidFill>
                <a:latin typeface="Arial" charset="0"/>
                <a:ea typeface="Arial" charset="0"/>
                <a:cs typeface="Arial" charset="0"/>
              </a:rPr>
            </a:br>
            <a:r>
              <a:rPr lang="en-GB" sz="1400" b="1" dirty="0">
                <a:solidFill>
                  <a:srgbClr val="7030A0"/>
                </a:solidFill>
                <a:latin typeface="Arial" charset="0"/>
                <a:ea typeface="Arial" charset="0"/>
                <a:cs typeface="Arial" charset="0"/>
              </a:rPr>
              <a:t>- A raw score (i.e. number of marks, e.g. 26 out of 50).</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 scaled score (see below)</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An indication of whether the national standard has been met.</a:t>
            </a:r>
            <a:endParaRPr lang="en-GB" sz="1400"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In scaled scores, a score of 100 represents the national standard. The lowest is 80 and the highest is 120.</a:t>
            </a:r>
          </a:p>
          <a:p>
            <a:pPr marL="342900" indent="-342900">
              <a:buFont typeface="Arial" charset="0"/>
              <a:buChar char="•"/>
            </a:pPr>
            <a:r>
              <a:rPr lang="en-GB" b="1" dirty="0">
                <a:solidFill>
                  <a:srgbClr val="002060"/>
                </a:solidFill>
                <a:latin typeface="Arial" charset="0"/>
                <a:ea typeface="Arial" charset="0"/>
                <a:cs typeface="Arial" charset="0"/>
              </a:rPr>
              <a:t>After each test is marked, it will be converted into a scaled score and that will show whether a pupil is working at the national standard, or above or below it.</a:t>
            </a:r>
          </a:p>
          <a:p>
            <a:pPr marL="342900" indent="-342900">
              <a:buFont typeface="Arial" charset="0"/>
              <a:buChar char="•"/>
            </a:pPr>
            <a:r>
              <a:rPr lang="en-GB" b="1" dirty="0">
                <a:solidFill>
                  <a:srgbClr val="002060"/>
                </a:solidFill>
                <a:latin typeface="Arial" charset="0"/>
                <a:ea typeface="Arial" charset="0"/>
                <a:cs typeface="Arial" charset="0"/>
              </a:rPr>
              <a:t>A pupil will need to achieve a scaled score of 100 to show that they have met the national standard on the test.</a:t>
            </a:r>
          </a:p>
          <a:p>
            <a:pPr marL="342900" indent="-342900">
              <a:buFont typeface="Arial" charset="0"/>
              <a:buChar char="•"/>
            </a:pPr>
            <a:r>
              <a:rPr lang="en-GB" b="1" dirty="0">
                <a:solidFill>
                  <a:srgbClr val="002060"/>
                </a:solidFill>
                <a:latin typeface="Arial" charset="0"/>
                <a:ea typeface="Arial" charset="0"/>
                <a:cs typeface="Arial" charset="0"/>
              </a:rPr>
              <a:t>There are no longer separate tests for higher attaining pupils, but they might expect a scaled score of closer to 120 which would indicate the pupil is working above the expected standard.</a:t>
            </a:r>
          </a:p>
          <a:p>
            <a:pPr marL="342900" indent="-342900">
              <a:buFont typeface="Arial" charset="0"/>
              <a:buChar char="•"/>
            </a:pPr>
            <a:endParaRPr lang="en-GB"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0478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05849" y="697412"/>
            <a:ext cx="6932302" cy="5463176"/>
          </a:xfrm>
          <a:prstGeom prst="rect">
            <a:avLst/>
          </a:prstGeom>
        </p:spPr>
      </p:pic>
    </p:spTree>
    <p:extLst>
      <p:ext uri="{BB962C8B-B14F-4D97-AF65-F5344CB8AC3E}">
        <p14:creationId xmlns:p14="http://schemas.microsoft.com/office/powerpoint/2010/main" val="362749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47264" y="542959"/>
            <a:ext cx="8049491" cy="5940088"/>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Reading Test</a:t>
            </a: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test assesses whether pupils’ comprehension of age appropriate texts meets the national standard. There will be numerous questions on inference, vocabulary and authorial choice.</a:t>
            </a:r>
          </a:p>
          <a:p>
            <a:pPr marL="342900" indent="-342900">
              <a:buFont typeface="Arial" charset="0"/>
              <a:buChar char="•"/>
            </a:pPr>
            <a:r>
              <a:rPr lang="en-GB" b="1" dirty="0">
                <a:solidFill>
                  <a:srgbClr val="002060"/>
                </a:solidFill>
                <a:latin typeface="Arial" charset="0"/>
                <a:ea typeface="Arial" charset="0"/>
                <a:cs typeface="Arial" charset="0"/>
              </a:rPr>
              <a:t>Pupils will have 60 minutes to complete the test, including reading the texts and writing the answers.</a:t>
            </a:r>
          </a:p>
          <a:p>
            <a:pPr marL="342900" indent="-342900">
              <a:buFont typeface="Arial" charset="0"/>
              <a:buChar char="•"/>
            </a:pPr>
            <a:r>
              <a:rPr lang="en-GB" b="1" dirty="0">
                <a:solidFill>
                  <a:srgbClr val="002060"/>
                </a:solidFill>
                <a:latin typeface="Arial" charset="0"/>
                <a:ea typeface="Arial" charset="0"/>
                <a:cs typeface="Arial" charset="0"/>
              </a:rPr>
              <a:t>The test will have three different texts to read, drawing on fiction, non-fiction or poetry.</a:t>
            </a:r>
          </a:p>
          <a:p>
            <a:pPr marL="342900" indent="-342900">
              <a:buFont typeface="Arial" charset="0"/>
              <a:buChar char="•"/>
            </a:pPr>
            <a:r>
              <a:rPr lang="en-GB" b="1" dirty="0">
                <a:solidFill>
                  <a:srgbClr val="002060"/>
                </a:solidFill>
                <a:latin typeface="Arial" charset="0"/>
                <a:ea typeface="Arial" charset="0"/>
                <a:cs typeface="Arial" charset="0"/>
              </a:rPr>
              <a:t>Questions are focused around the following areas (called ‘content domains’): </a:t>
            </a:r>
            <a:br>
              <a:rPr lang="en-GB" b="1" dirty="0">
                <a:solidFill>
                  <a:srgbClr val="002060"/>
                </a:solidFill>
                <a:latin typeface="Arial" charset="0"/>
                <a:ea typeface="Arial" charset="0"/>
                <a:cs typeface="Arial" charset="0"/>
              </a:rPr>
            </a:br>
            <a:r>
              <a:rPr lang="en-US" sz="1100" b="1" dirty="0">
                <a:solidFill>
                  <a:srgbClr val="7030A0"/>
                </a:solidFill>
                <a:effectLst/>
                <a:latin typeface="Arial" charset="0"/>
                <a:ea typeface="Arial" charset="0"/>
                <a:cs typeface="Arial" charset="0"/>
              </a:rPr>
              <a:t>- </a:t>
            </a:r>
            <a:r>
              <a:rPr lang="en-US" sz="1200" b="1" dirty="0">
                <a:solidFill>
                  <a:srgbClr val="7030A0"/>
                </a:solidFill>
                <a:effectLst/>
                <a:latin typeface="Arial" charset="0"/>
                <a:ea typeface="Arial" charset="0"/>
                <a:cs typeface="Arial" charset="0"/>
              </a:rPr>
              <a:t>give/explain the meaning of words in context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retrieve and record information/identify key details from fiction and non-fiction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summarise main ideas from more than one paragraph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make inferences from the text/explain and justify inferences with evidence from the text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predict what might happen from details stated and implied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identify/explain how information/narrative content is related and contributes to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meaning as a whole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identify/explain how meaning is enhanced through choice of words and phrases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make comparisons within the text</a:t>
            </a:r>
          </a:p>
          <a:p>
            <a:pPr marL="342900" indent="-342900">
              <a:buFont typeface="Arial" charset="0"/>
              <a:buChar char="•"/>
            </a:pPr>
            <a:r>
              <a:rPr lang="en-US" sz="1200" b="1" dirty="0">
                <a:solidFill>
                  <a:srgbClr val="7030A0"/>
                </a:solidFill>
                <a:latin typeface="Arial" charset="0"/>
                <a:ea typeface="Arial" charset="0"/>
                <a:cs typeface="Arial" charset="0"/>
              </a:rPr>
              <a:t>- comment on an author’s use of language and structure</a:t>
            </a:r>
          </a:p>
          <a:p>
            <a:pPr marL="342900" indent="-342900">
              <a:buFont typeface="Arial" charset="0"/>
              <a:buChar char="•"/>
            </a:pPr>
            <a:r>
              <a:rPr lang="en-US" sz="1200" b="1" dirty="0">
                <a:solidFill>
                  <a:srgbClr val="7030A0"/>
                </a:solidFill>
                <a:effectLst/>
                <a:latin typeface="Arial" charset="0"/>
                <a:ea typeface="Arial" charset="0"/>
                <a:cs typeface="Arial" charset="0"/>
              </a:rPr>
              <a:t>-consider the purpose of the writing. </a:t>
            </a: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including multiple choice, short one-word answers and longer answers that require a written paragraph. The test is marked out of 50.</a:t>
            </a:r>
            <a:endParaRPr lang="en-GB" sz="2000"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78298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713"/>
            <a:ext cx="9143980" cy="6847287"/>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169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0"/>
            <a:ext cx="9143980" cy="6857990"/>
          </a:xfrm>
          <a:prstGeom prst="rect">
            <a:avLst/>
          </a:prstGeom>
        </p:spPr>
      </p:pic>
      <p:sp>
        <p:nvSpPr>
          <p:cNvPr id="2" name="Rectangle 1"/>
          <p:cNvSpPr/>
          <p:nvPr/>
        </p:nvSpPr>
        <p:spPr>
          <a:xfrm>
            <a:off x="609590" y="73581"/>
            <a:ext cx="7924800" cy="6524863"/>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GPS Tests</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two tests: a short spelling test and a longer paper testing grammar, punctuation and vocabulary. </a:t>
            </a:r>
          </a:p>
          <a:p>
            <a:pPr marL="342900" indent="-342900">
              <a:buFont typeface="Arial" charset="0"/>
              <a:buChar char="•"/>
            </a:pPr>
            <a:r>
              <a:rPr lang="en-GB" b="1" dirty="0">
                <a:solidFill>
                  <a:srgbClr val="002060"/>
                </a:solidFill>
                <a:latin typeface="Arial" charset="0"/>
                <a:ea typeface="Arial" charset="0"/>
                <a:cs typeface="Arial" charset="0"/>
              </a:rPr>
              <a:t>The spelling test lasts approximately 15 minutes and pupils will need to spell words in context by filling in the gaps in sentences. They will have to use knowledge of spelling rules and exception words.The test is marked out of 20.</a:t>
            </a:r>
          </a:p>
          <a:p>
            <a:pPr marL="342900" indent="-342900">
              <a:buFont typeface="Arial" charset="0"/>
              <a:buChar char="•"/>
            </a:pPr>
            <a:r>
              <a:rPr lang="en-GB" b="1" dirty="0">
                <a:solidFill>
                  <a:srgbClr val="002060"/>
                </a:solidFill>
                <a:latin typeface="Arial" charset="0"/>
                <a:ea typeface="Arial" charset="0"/>
                <a:cs typeface="Arial" charset="0"/>
              </a:rPr>
              <a:t>The grammar, punctuation and vocabulary test lasts for 45 minutes. It is marked out of 50.</a:t>
            </a:r>
          </a:p>
          <a:p>
            <a:pPr marL="342900" indent="-342900">
              <a:buFont typeface="Arial" charset="0"/>
              <a:buChar char="•"/>
            </a:pPr>
            <a:r>
              <a:rPr lang="en-GB" b="1" dirty="0">
                <a:solidFill>
                  <a:srgbClr val="002060"/>
                </a:solidFill>
                <a:latin typeface="Arial" charset="0"/>
                <a:ea typeface="Arial" charset="0"/>
                <a:cs typeface="Arial" charset="0"/>
              </a:rPr>
              <a:t>Pupils need a good working knowledge of technical vocabulary used to describe grammatical terms and punctuation marks.</a:t>
            </a:r>
          </a:p>
          <a:p>
            <a:pPr marL="285750" indent="-285750">
              <a:buFont typeface="Arial" charset="0"/>
              <a:buChar char="•"/>
            </a:pPr>
            <a:r>
              <a:rPr lang="en-GB" b="1" dirty="0">
                <a:solidFill>
                  <a:srgbClr val="002060"/>
                </a:solidFill>
                <a:latin typeface="Arial" charset="0"/>
                <a:ea typeface="Arial" charset="0"/>
                <a:cs typeface="Arial" charset="0"/>
              </a:rPr>
              <a:t>Questions in the grammar test are focused around the following areas (called ‘content domains’): </a:t>
            </a:r>
            <a:br>
              <a:rPr lang="en-GB" b="1" dirty="0">
                <a:solidFill>
                  <a:srgbClr val="002060"/>
                </a:solidFill>
                <a:latin typeface="Arial" charset="0"/>
                <a:ea typeface="Arial" charset="0"/>
                <a:cs typeface="Arial" charset="0"/>
              </a:rPr>
            </a:br>
            <a:r>
              <a:rPr lang="en-US" sz="1400" b="1" dirty="0">
                <a:solidFill>
                  <a:srgbClr val="7030A0"/>
                </a:solidFill>
                <a:latin typeface="Arial" charset="0"/>
                <a:ea typeface="Arial" charset="0"/>
                <a:cs typeface="Arial" charset="0"/>
              </a:rPr>
              <a:t>- Grammatical terms/word classes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Functions of sentences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Combining words, phrases and clauses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Verb forms, tenses and consistency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Punctuation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Vocabulary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Standard English and formality </a:t>
            </a: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 the grammar test, including multiple choice and short one-word answers, but there will not be any long written answers required.</a:t>
            </a:r>
            <a:endParaRPr lang="en-GB" dirty="0"/>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5036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2497"/>
            <a:ext cx="9160684" cy="6845503"/>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25147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7" ma:contentTypeDescription="Create a new document." ma:contentTypeScope="" ma:versionID="cabdbbad3434e5f0d300e9059760dc2d">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df594c32f487351146a45f3668f1a55c"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SharedWithUsers xmlns="16651c52-4f11-4f9b-9041-51df56c73f9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ACB9A4-E765-4909-A807-C75D6E44E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d121a-adb5-4ec6-b8f2-521efbd64b66"/>
    <ds:schemaRef ds:uri="16651c52-4f11-4f9b-9041-51df56c7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BB6A7A-C896-4A8C-80C5-B95B3EB420D9}">
  <ds:schemaRefs>
    <ds:schemaRef ds:uri="http://purl.org/dc/dcmitype/"/>
    <ds:schemaRef ds:uri="b40d121a-adb5-4ec6-b8f2-521efbd64b66"/>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16651c52-4f11-4f9b-9041-51df56c73f9c"/>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B161142-27F1-49D8-9C01-C36A294A94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77</TotalTime>
  <Words>1441</Words>
  <Application>Microsoft Office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Arial Rounded MT Bold</vt:lpstr>
      <vt:lpstr>Calibri</vt:lpstr>
      <vt:lpstr>Calibri Light</vt:lpstr>
      <vt:lpstr>Chelsea Market</vt:lpstr>
      <vt:lpstr>Office Theme</vt:lpstr>
      <vt:lpstr>Year 6 SATS 2023/24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2022/22</dc:title>
  <dc:creator>KS2 History</dc:creator>
  <cp:lastModifiedBy>Mr Curtis</cp:lastModifiedBy>
  <cp:revision>67</cp:revision>
  <dcterms:created xsi:type="dcterms:W3CDTF">2018-02-15T21:58:36Z</dcterms:created>
  <dcterms:modified xsi:type="dcterms:W3CDTF">2023-09-14T13:58:14Z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Order">
    <vt:r8>1728400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