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25"/>
  </p:notesMasterIdLst>
  <p:sldIdLst>
    <p:sldId id="283" r:id="rId5"/>
    <p:sldId id="289" r:id="rId6"/>
    <p:sldId id="257" r:id="rId7"/>
    <p:sldId id="273" r:id="rId8"/>
    <p:sldId id="274" r:id="rId9"/>
    <p:sldId id="276" r:id="rId10"/>
    <p:sldId id="280" r:id="rId11"/>
    <p:sldId id="288" r:id="rId12"/>
    <p:sldId id="281" r:id="rId13"/>
    <p:sldId id="285" r:id="rId14"/>
    <p:sldId id="259" r:id="rId15"/>
    <p:sldId id="271" r:id="rId16"/>
    <p:sldId id="264" r:id="rId17"/>
    <p:sldId id="266" r:id="rId18"/>
    <p:sldId id="262" r:id="rId19"/>
    <p:sldId id="269" r:id="rId20"/>
    <p:sldId id="267" r:id="rId21"/>
    <p:sldId id="287" r:id="rId22"/>
    <p:sldId id="286" r:id="rId23"/>
    <p:sldId id="26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49"/>
    <p:restoredTop sz="94595"/>
  </p:normalViewPr>
  <p:slideViewPr>
    <p:cSldViewPr snapToGrid="0">
      <p:cViewPr varScale="1">
        <p:scale>
          <a:sx n="108" d="100"/>
          <a:sy n="108" d="100"/>
        </p:scale>
        <p:origin x="1884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littlewandlelettersandsounds.org.uk/resources/for-parents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littlewandlelettersandsounds.org.uk/resources/for-parents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1EB446-D2BF-4593-A2F9-49FD95699AF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20A6739-479F-4B6D-8546-E39F1EBC9C93}">
      <dgm:prSet/>
      <dgm:spPr/>
      <dgm:t>
        <a:bodyPr/>
        <a:lstStyle/>
        <a:p>
          <a:r>
            <a:rPr lang="en-GB" b="1" dirty="0"/>
            <a:t>Blending skills - </a:t>
          </a:r>
          <a:r>
            <a:rPr lang="en-GB" dirty="0"/>
            <a:t>the phonemes c-a-t  into the word cat</a:t>
          </a:r>
          <a:endParaRPr lang="en-US" dirty="0"/>
        </a:p>
      </dgm:t>
    </dgm:pt>
    <dgm:pt modelId="{D4319015-D67B-4DCB-9526-7EE49990141F}" type="parTrans" cxnId="{20A29F5E-9032-4EDF-846C-79F1E98798FA}">
      <dgm:prSet/>
      <dgm:spPr/>
      <dgm:t>
        <a:bodyPr/>
        <a:lstStyle/>
        <a:p>
          <a:endParaRPr lang="en-US"/>
        </a:p>
      </dgm:t>
    </dgm:pt>
    <dgm:pt modelId="{1686A1CB-164E-4CDD-805F-175CE1CCE301}" type="sibTrans" cxnId="{20A29F5E-9032-4EDF-846C-79F1E98798FA}">
      <dgm:prSet/>
      <dgm:spPr/>
      <dgm:t>
        <a:bodyPr/>
        <a:lstStyle/>
        <a:p>
          <a:endParaRPr lang="en-US"/>
        </a:p>
      </dgm:t>
    </dgm:pt>
    <dgm:pt modelId="{22841C89-D107-4155-BCC1-B680DD268517}">
      <dgm:prSet/>
      <dgm:spPr/>
      <dgm:t>
        <a:bodyPr/>
        <a:lstStyle/>
        <a:p>
          <a:r>
            <a:rPr lang="en-GB" b="1"/>
            <a:t>Segmenting skills - </a:t>
          </a:r>
          <a:r>
            <a:rPr lang="en-GB"/>
            <a:t> eg. Word him say the phonemes h-i-m and work out how to write each sound to create the word </a:t>
          </a:r>
          <a:endParaRPr lang="en-US"/>
        </a:p>
      </dgm:t>
    </dgm:pt>
    <dgm:pt modelId="{9A1A8254-CF07-4B54-992D-2304A78475A4}" type="parTrans" cxnId="{8EBFE5FB-FA50-43F0-A050-902A0B181A15}">
      <dgm:prSet/>
      <dgm:spPr/>
      <dgm:t>
        <a:bodyPr/>
        <a:lstStyle/>
        <a:p>
          <a:endParaRPr lang="en-US"/>
        </a:p>
      </dgm:t>
    </dgm:pt>
    <dgm:pt modelId="{7FF50992-1EF4-454D-9715-2589658973E7}" type="sibTrans" cxnId="{8EBFE5FB-FA50-43F0-A050-902A0B181A15}">
      <dgm:prSet/>
      <dgm:spPr/>
      <dgm:t>
        <a:bodyPr/>
        <a:lstStyle/>
        <a:p>
          <a:endParaRPr lang="en-US"/>
        </a:p>
      </dgm:t>
    </dgm:pt>
    <dgm:pt modelId="{E21B90C7-17F1-48FE-9032-BCB8781782FE}">
      <dgm:prSet/>
      <dgm:spPr/>
      <dgm:t>
        <a:bodyPr/>
        <a:lstStyle/>
        <a:p>
          <a:r>
            <a:rPr lang="en-GB" dirty="0"/>
            <a:t>Children have a 30 mins phonics lesson each day and they are encouraged to use these strategies to read and write in other lessons. </a:t>
          </a:r>
          <a:endParaRPr lang="en-US" dirty="0"/>
        </a:p>
      </dgm:t>
    </dgm:pt>
    <dgm:pt modelId="{34D5B2B4-B26B-4C7B-B72E-15A3545B6972}" type="parTrans" cxnId="{37F0E250-DC6C-409E-8554-6041390F6243}">
      <dgm:prSet/>
      <dgm:spPr/>
      <dgm:t>
        <a:bodyPr/>
        <a:lstStyle/>
        <a:p>
          <a:endParaRPr lang="en-US"/>
        </a:p>
      </dgm:t>
    </dgm:pt>
    <dgm:pt modelId="{74AC0F7B-6813-4AF2-B3CB-6294CD802F40}" type="sibTrans" cxnId="{37F0E250-DC6C-409E-8554-6041390F6243}">
      <dgm:prSet/>
      <dgm:spPr/>
      <dgm:t>
        <a:bodyPr/>
        <a:lstStyle/>
        <a:p>
          <a:endParaRPr lang="en-US"/>
        </a:p>
      </dgm:t>
    </dgm:pt>
    <dgm:pt modelId="{6025DF58-21D2-4930-B2E8-49521AE98355}">
      <dgm:prSet/>
      <dgm:spPr/>
      <dgm:t>
        <a:bodyPr/>
        <a:lstStyle/>
        <a:p>
          <a:r>
            <a:rPr lang="en-GB">
              <a:hlinkClick xmlns:r="http://schemas.openxmlformats.org/officeDocument/2006/relationships" r:id="rId1"/>
            </a:rPr>
            <a:t>https://www.littlewandlelettersandsounds.org.uk/resources/for-parents/</a:t>
          </a:r>
          <a:endParaRPr lang="en-US"/>
        </a:p>
      </dgm:t>
    </dgm:pt>
    <dgm:pt modelId="{4AFD3F9F-2483-44FF-B16D-CE66DC568A75}" type="parTrans" cxnId="{583851F1-58F6-497F-8E97-01705EBDAFCE}">
      <dgm:prSet/>
      <dgm:spPr/>
      <dgm:t>
        <a:bodyPr/>
        <a:lstStyle/>
        <a:p>
          <a:endParaRPr lang="en-US"/>
        </a:p>
      </dgm:t>
    </dgm:pt>
    <dgm:pt modelId="{F97079D8-26CC-48B0-ACC6-BF64884E9BBA}" type="sibTrans" cxnId="{583851F1-58F6-497F-8E97-01705EBDAFCE}">
      <dgm:prSet/>
      <dgm:spPr/>
      <dgm:t>
        <a:bodyPr/>
        <a:lstStyle/>
        <a:p>
          <a:endParaRPr lang="en-US"/>
        </a:p>
      </dgm:t>
    </dgm:pt>
    <dgm:pt modelId="{1A7E6EA1-2DA6-254D-A7FA-58D1DB5AD9DD}" type="pres">
      <dgm:prSet presAssocID="{BD1EB446-D2BF-4593-A2F9-49FD95699AF8}" presName="vert0" presStyleCnt="0">
        <dgm:presLayoutVars>
          <dgm:dir/>
          <dgm:animOne val="branch"/>
          <dgm:animLvl val="lvl"/>
        </dgm:presLayoutVars>
      </dgm:prSet>
      <dgm:spPr/>
    </dgm:pt>
    <dgm:pt modelId="{8EF10DCC-1E8A-574D-9C73-50870DF169CB}" type="pres">
      <dgm:prSet presAssocID="{920A6739-479F-4B6D-8546-E39F1EBC9C93}" presName="thickLine" presStyleLbl="alignNode1" presStyleIdx="0" presStyleCnt="4"/>
      <dgm:spPr/>
    </dgm:pt>
    <dgm:pt modelId="{53146F1E-D595-E344-A7FB-4A6564C22430}" type="pres">
      <dgm:prSet presAssocID="{920A6739-479F-4B6D-8546-E39F1EBC9C93}" presName="horz1" presStyleCnt="0"/>
      <dgm:spPr/>
    </dgm:pt>
    <dgm:pt modelId="{527EB907-2107-E845-879A-D0D7F52456C2}" type="pres">
      <dgm:prSet presAssocID="{920A6739-479F-4B6D-8546-E39F1EBC9C93}" presName="tx1" presStyleLbl="revTx" presStyleIdx="0" presStyleCnt="4"/>
      <dgm:spPr/>
    </dgm:pt>
    <dgm:pt modelId="{1662ABAE-968B-7348-97F3-2DAEBCF8620C}" type="pres">
      <dgm:prSet presAssocID="{920A6739-479F-4B6D-8546-E39F1EBC9C93}" presName="vert1" presStyleCnt="0"/>
      <dgm:spPr/>
    </dgm:pt>
    <dgm:pt modelId="{74BC168E-6A59-A24E-A45C-FF9DC6E19D5A}" type="pres">
      <dgm:prSet presAssocID="{22841C89-D107-4155-BCC1-B680DD268517}" presName="thickLine" presStyleLbl="alignNode1" presStyleIdx="1" presStyleCnt="4"/>
      <dgm:spPr/>
    </dgm:pt>
    <dgm:pt modelId="{979AEC09-068B-6849-B08B-59DE0D2676D5}" type="pres">
      <dgm:prSet presAssocID="{22841C89-D107-4155-BCC1-B680DD268517}" presName="horz1" presStyleCnt="0"/>
      <dgm:spPr/>
    </dgm:pt>
    <dgm:pt modelId="{1ADDEDB0-F86A-5840-BA58-B970004A165A}" type="pres">
      <dgm:prSet presAssocID="{22841C89-D107-4155-BCC1-B680DD268517}" presName="tx1" presStyleLbl="revTx" presStyleIdx="1" presStyleCnt="4"/>
      <dgm:spPr/>
    </dgm:pt>
    <dgm:pt modelId="{9E11415D-C30D-6347-A248-42E4D52504F9}" type="pres">
      <dgm:prSet presAssocID="{22841C89-D107-4155-BCC1-B680DD268517}" presName="vert1" presStyleCnt="0"/>
      <dgm:spPr/>
    </dgm:pt>
    <dgm:pt modelId="{C9EEC2C8-9B5F-8A48-B0BF-C62F7B1A9660}" type="pres">
      <dgm:prSet presAssocID="{E21B90C7-17F1-48FE-9032-BCB8781782FE}" presName="thickLine" presStyleLbl="alignNode1" presStyleIdx="2" presStyleCnt="4"/>
      <dgm:spPr/>
    </dgm:pt>
    <dgm:pt modelId="{7DD7BB90-C734-8343-B0E3-216E84D44B41}" type="pres">
      <dgm:prSet presAssocID="{E21B90C7-17F1-48FE-9032-BCB8781782FE}" presName="horz1" presStyleCnt="0"/>
      <dgm:spPr/>
    </dgm:pt>
    <dgm:pt modelId="{C2870332-85DD-D649-894B-671EA5063483}" type="pres">
      <dgm:prSet presAssocID="{E21B90C7-17F1-48FE-9032-BCB8781782FE}" presName="tx1" presStyleLbl="revTx" presStyleIdx="2" presStyleCnt="4"/>
      <dgm:spPr/>
    </dgm:pt>
    <dgm:pt modelId="{FCBC8121-FD95-8F43-A8B1-B4071A543044}" type="pres">
      <dgm:prSet presAssocID="{E21B90C7-17F1-48FE-9032-BCB8781782FE}" presName="vert1" presStyleCnt="0"/>
      <dgm:spPr/>
    </dgm:pt>
    <dgm:pt modelId="{79C6D88B-BA9F-E544-942F-E9F86B0F0A84}" type="pres">
      <dgm:prSet presAssocID="{6025DF58-21D2-4930-B2E8-49521AE98355}" presName="thickLine" presStyleLbl="alignNode1" presStyleIdx="3" presStyleCnt="4"/>
      <dgm:spPr/>
    </dgm:pt>
    <dgm:pt modelId="{380357E6-B0D9-0849-91A8-A96A30A0A44E}" type="pres">
      <dgm:prSet presAssocID="{6025DF58-21D2-4930-B2E8-49521AE98355}" presName="horz1" presStyleCnt="0"/>
      <dgm:spPr/>
    </dgm:pt>
    <dgm:pt modelId="{5B76E9CC-AC5D-4B46-96C2-85B9A25BE015}" type="pres">
      <dgm:prSet presAssocID="{6025DF58-21D2-4930-B2E8-49521AE98355}" presName="tx1" presStyleLbl="revTx" presStyleIdx="3" presStyleCnt="4"/>
      <dgm:spPr/>
    </dgm:pt>
    <dgm:pt modelId="{BD7F019C-CC64-9744-941A-4513A3FCFBFA}" type="pres">
      <dgm:prSet presAssocID="{6025DF58-21D2-4930-B2E8-49521AE98355}" presName="vert1" presStyleCnt="0"/>
      <dgm:spPr/>
    </dgm:pt>
  </dgm:ptLst>
  <dgm:cxnLst>
    <dgm:cxn modelId="{24ABC14F-2A98-EE41-97FC-9E3337AA2801}" type="presOf" srcId="{BD1EB446-D2BF-4593-A2F9-49FD95699AF8}" destId="{1A7E6EA1-2DA6-254D-A7FA-58D1DB5AD9DD}" srcOrd="0" destOrd="0" presId="urn:microsoft.com/office/officeart/2008/layout/LinedList"/>
    <dgm:cxn modelId="{37F0E250-DC6C-409E-8554-6041390F6243}" srcId="{BD1EB446-D2BF-4593-A2F9-49FD95699AF8}" destId="{E21B90C7-17F1-48FE-9032-BCB8781782FE}" srcOrd="2" destOrd="0" parTransId="{34D5B2B4-B26B-4C7B-B72E-15A3545B6972}" sibTransId="{74AC0F7B-6813-4AF2-B3CB-6294CD802F40}"/>
    <dgm:cxn modelId="{20A29F5E-9032-4EDF-846C-79F1E98798FA}" srcId="{BD1EB446-D2BF-4593-A2F9-49FD95699AF8}" destId="{920A6739-479F-4B6D-8546-E39F1EBC9C93}" srcOrd="0" destOrd="0" parTransId="{D4319015-D67B-4DCB-9526-7EE49990141F}" sibTransId="{1686A1CB-164E-4CDD-805F-175CE1CCE301}"/>
    <dgm:cxn modelId="{9F3580A4-DC62-ED44-B2B8-6902793405F6}" type="presOf" srcId="{E21B90C7-17F1-48FE-9032-BCB8781782FE}" destId="{C2870332-85DD-D649-894B-671EA5063483}" srcOrd="0" destOrd="0" presId="urn:microsoft.com/office/officeart/2008/layout/LinedList"/>
    <dgm:cxn modelId="{7670FBDD-94E8-824D-8FAB-51603001B53E}" type="presOf" srcId="{22841C89-D107-4155-BCC1-B680DD268517}" destId="{1ADDEDB0-F86A-5840-BA58-B970004A165A}" srcOrd="0" destOrd="0" presId="urn:microsoft.com/office/officeart/2008/layout/LinedList"/>
    <dgm:cxn modelId="{DBC555DE-98E2-3F40-AEFE-545FE7CFA36D}" type="presOf" srcId="{920A6739-479F-4B6D-8546-E39F1EBC9C93}" destId="{527EB907-2107-E845-879A-D0D7F52456C2}" srcOrd="0" destOrd="0" presId="urn:microsoft.com/office/officeart/2008/layout/LinedList"/>
    <dgm:cxn modelId="{8077FDE1-5954-1245-8225-46394D979760}" type="presOf" srcId="{6025DF58-21D2-4930-B2E8-49521AE98355}" destId="{5B76E9CC-AC5D-4B46-96C2-85B9A25BE015}" srcOrd="0" destOrd="0" presId="urn:microsoft.com/office/officeart/2008/layout/LinedList"/>
    <dgm:cxn modelId="{583851F1-58F6-497F-8E97-01705EBDAFCE}" srcId="{BD1EB446-D2BF-4593-A2F9-49FD95699AF8}" destId="{6025DF58-21D2-4930-B2E8-49521AE98355}" srcOrd="3" destOrd="0" parTransId="{4AFD3F9F-2483-44FF-B16D-CE66DC568A75}" sibTransId="{F97079D8-26CC-48B0-ACC6-BF64884E9BBA}"/>
    <dgm:cxn modelId="{8EBFE5FB-FA50-43F0-A050-902A0B181A15}" srcId="{BD1EB446-D2BF-4593-A2F9-49FD95699AF8}" destId="{22841C89-D107-4155-BCC1-B680DD268517}" srcOrd="1" destOrd="0" parTransId="{9A1A8254-CF07-4B54-992D-2304A78475A4}" sibTransId="{7FF50992-1EF4-454D-9715-2589658973E7}"/>
    <dgm:cxn modelId="{AF1BA8A3-FF6C-EB45-9F0E-A95B2850300E}" type="presParOf" srcId="{1A7E6EA1-2DA6-254D-A7FA-58D1DB5AD9DD}" destId="{8EF10DCC-1E8A-574D-9C73-50870DF169CB}" srcOrd="0" destOrd="0" presId="urn:microsoft.com/office/officeart/2008/layout/LinedList"/>
    <dgm:cxn modelId="{9A4AA646-07E4-C643-9ED7-A761D0A502B7}" type="presParOf" srcId="{1A7E6EA1-2DA6-254D-A7FA-58D1DB5AD9DD}" destId="{53146F1E-D595-E344-A7FB-4A6564C22430}" srcOrd="1" destOrd="0" presId="urn:microsoft.com/office/officeart/2008/layout/LinedList"/>
    <dgm:cxn modelId="{17A0788E-8A87-4643-8E67-FEA1D7F30E30}" type="presParOf" srcId="{53146F1E-D595-E344-A7FB-4A6564C22430}" destId="{527EB907-2107-E845-879A-D0D7F52456C2}" srcOrd="0" destOrd="0" presId="urn:microsoft.com/office/officeart/2008/layout/LinedList"/>
    <dgm:cxn modelId="{1B4FEA9B-704B-684D-B026-86D25613E1C1}" type="presParOf" srcId="{53146F1E-D595-E344-A7FB-4A6564C22430}" destId="{1662ABAE-968B-7348-97F3-2DAEBCF8620C}" srcOrd="1" destOrd="0" presId="urn:microsoft.com/office/officeart/2008/layout/LinedList"/>
    <dgm:cxn modelId="{64555787-9F62-8E4B-81A7-1C2FA1AF8B61}" type="presParOf" srcId="{1A7E6EA1-2DA6-254D-A7FA-58D1DB5AD9DD}" destId="{74BC168E-6A59-A24E-A45C-FF9DC6E19D5A}" srcOrd="2" destOrd="0" presId="urn:microsoft.com/office/officeart/2008/layout/LinedList"/>
    <dgm:cxn modelId="{3C18DFEC-4D9F-CC42-ACDA-03DC7079BBC3}" type="presParOf" srcId="{1A7E6EA1-2DA6-254D-A7FA-58D1DB5AD9DD}" destId="{979AEC09-068B-6849-B08B-59DE0D2676D5}" srcOrd="3" destOrd="0" presId="urn:microsoft.com/office/officeart/2008/layout/LinedList"/>
    <dgm:cxn modelId="{446350F9-D2B5-D74C-A7AB-D43B46604014}" type="presParOf" srcId="{979AEC09-068B-6849-B08B-59DE0D2676D5}" destId="{1ADDEDB0-F86A-5840-BA58-B970004A165A}" srcOrd="0" destOrd="0" presId="urn:microsoft.com/office/officeart/2008/layout/LinedList"/>
    <dgm:cxn modelId="{164076A8-69A5-5C44-B0EC-D49D0EAAA04C}" type="presParOf" srcId="{979AEC09-068B-6849-B08B-59DE0D2676D5}" destId="{9E11415D-C30D-6347-A248-42E4D52504F9}" srcOrd="1" destOrd="0" presId="urn:microsoft.com/office/officeart/2008/layout/LinedList"/>
    <dgm:cxn modelId="{FF50FFC5-3027-F444-8A4E-1EAF2FDD122C}" type="presParOf" srcId="{1A7E6EA1-2DA6-254D-A7FA-58D1DB5AD9DD}" destId="{C9EEC2C8-9B5F-8A48-B0BF-C62F7B1A9660}" srcOrd="4" destOrd="0" presId="urn:microsoft.com/office/officeart/2008/layout/LinedList"/>
    <dgm:cxn modelId="{806F6076-CC22-D14D-BE06-365D85E28848}" type="presParOf" srcId="{1A7E6EA1-2DA6-254D-A7FA-58D1DB5AD9DD}" destId="{7DD7BB90-C734-8343-B0E3-216E84D44B41}" srcOrd="5" destOrd="0" presId="urn:microsoft.com/office/officeart/2008/layout/LinedList"/>
    <dgm:cxn modelId="{A8A4A436-B13F-1B40-82D8-F4C6869DF9F7}" type="presParOf" srcId="{7DD7BB90-C734-8343-B0E3-216E84D44B41}" destId="{C2870332-85DD-D649-894B-671EA5063483}" srcOrd="0" destOrd="0" presId="urn:microsoft.com/office/officeart/2008/layout/LinedList"/>
    <dgm:cxn modelId="{DCDF440D-DAAA-0044-8D22-87A7333A4B90}" type="presParOf" srcId="{7DD7BB90-C734-8343-B0E3-216E84D44B41}" destId="{FCBC8121-FD95-8F43-A8B1-B4071A543044}" srcOrd="1" destOrd="0" presId="urn:microsoft.com/office/officeart/2008/layout/LinedList"/>
    <dgm:cxn modelId="{043B788A-AF9D-654F-9F45-B5FEF6B2A4FD}" type="presParOf" srcId="{1A7E6EA1-2DA6-254D-A7FA-58D1DB5AD9DD}" destId="{79C6D88B-BA9F-E544-942F-E9F86B0F0A84}" srcOrd="6" destOrd="0" presId="urn:microsoft.com/office/officeart/2008/layout/LinedList"/>
    <dgm:cxn modelId="{82E3CA42-CDF1-0842-B77B-497447EBE6DC}" type="presParOf" srcId="{1A7E6EA1-2DA6-254D-A7FA-58D1DB5AD9DD}" destId="{380357E6-B0D9-0849-91A8-A96A30A0A44E}" srcOrd="7" destOrd="0" presId="urn:microsoft.com/office/officeart/2008/layout/LinedList"/>
    <dgm:cxn modelId="{6A2F6641-AC57-644C-89EC-95005672B951}" type="presParOf" srcId="{380357E6-B0D9-0849-91A8-A96A30A0A44E}" destId="{5B76E9CC-AC5D-4B46-96C2-85B9A25BE015}" srcOrd="0" destOrd="0" presId="urn:microsoft.com/office/officeart/2008/layout/LinedList"/>
    <dgm:cxn modelId="{B146CEDA-E5B5-6F40-B4BD-083E30F93B14}" type="presParOf" srcId="{380357E6-B0D9-0849-91A8-A96A30A0A44E}" destId="{BD7F019C-CC64-9744-941A-4513A3FCFBF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F17AEE-0AFC-4C97-AC80-77EC1CC9810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4B95D4E-0EE7-4FB2-8E5A-5004F3FBB033}">
      <dgm:prSet/>
      <dgm:spPr/>
      <dgm:t>
        <a:bodyPr/>
        <a:lstStyle/>
        <a:p>
          <a:r>
            <a:rPr lang="en-GB"/>
            <a:t>Children learn to blend the phonemes in each syllable</a:t>
          </a:r>
          <a:endParaRPr lang="en-US"/>
        </a:p>
      </dgm:t>
    </dgm:pt>
    <dgm:pt modelId="{672F1196-5CDF-4209-AB0A-1DA07F80E59B}" type="parTrans" cxnId="{AB0B3B1B-BF14-4178-B793-72C84290CE0B}">
      <dgm:prSet/>
      <dgm:spPr/>
      <dgm:t>
        <a:bodyPr/>
        <a:lstStyle/>
        <a:p>
          <a:endParaRPr lang="en-US"/>
        </a:p>
      </dgm:t>
    </dgm:pt>
    <dgm:pt modelId="{92B3EAA2-830F-4F0D-AC5C-A04B75C34DFA}" type="sibTrans" cxnId="{AB0B3B1B-BF14-4178-B793-72C84290CE0B}">
      <dgm:prSet/>
      <dgm:spPr/>
      <dgm:t>
        <a:bodyPr/>
        <a:lstStyle/>
        <a:p>
          <a:endParaRPr lang="en-US"/>
        </a:p>
      </dgm:t>
    </dgm:pt>
    <dgm:pt modelId="{565968D1-C6E5-41BD-B554-F0ECFB6F8221}">
      <dgm:prSet/>
      <dgm:spPr/>
      <dgm:t>
        <a:bodyPr/>
        <a:lstStyle/>
        <a:p>
          <a:r>
            <a:rPr lang="en-GB"/>
            <a:t>i.e. princess is split as prin/cess</a:t>
          </a:r>
          <a:endParaRPr lang="en-US"/>
        </a:p>
      </dgm:t>
    </dgm:pt>
    <dgm:pt modelId="{7CC4885F-8C52-4313-B589-9115B2121127}" type="parTrans" cxnId="{AF438DD4-F689-41D2-A940-5F23F2A323F1}">
      <dgm:prSet/>
      <dgm:spPr/>
      <dgm:t>
        <a:bodyPr/>
        <a:lstStyle/>
        <a:p>
          <a:endParaRPr lang="en-US"/>
        </a:p>
      </dgm:t>
    </dgm:pt>
    <dgm:pt modelId="{F1AB8759-DAA5-4916-85AD-0B4EE851CB15}" type="sibTrans" cxnId="{AF438DD4-F689-41D2-A940-5F23F2A323F1}">
      <dgm:prSet/>
      <dgm:spPr/>
      <dgm:t>
        <a:bodyPr/>
        <a:lstStyle/>
        <a:p>
          <a:endParaRPr lang="en-US"/>
        </a:p>
      </dgm:t>
    </dgm:pt>
    <dgm:pt modelId="{0C977C0E-6685-4C48-8C81-D4E9455DAEF6}">
      <dgm:prSet/>
      <dgm:spPr/>
      <dgm:t>
        <a:bodyPr/>
        <a:lstStyle/>
        <a:p>
          <a:r>
            <a:rPr lang="en-GB"/>
            <a:t>pr-in</a:t>
          </a:r>
          <a:endParaRPr lang="en-US"/>
        </a:p>
      </dgm:t>
    </dgm:pt>
    <dgm:pt modelId="{631DA0E0-4E59-44C9-8409-E8CFD9D169D9}" type="parTrans" cxnId="{75C87164-84FC-4498-BA8E-C73BE2341BDA}">
      <dgm:prSet/>
      <dgm:spPr/>
      <dgm:t>
        <a:bodyPr/>
        <a:lstStyle/>
        <a:p>
          <a:endParaRPr lang="en-US"/>
        </a:p>
      </dgm:t>
    </dgm:pt>
    <dgm:pt modelId="{E0889DC4-4E31-43AA-80CA-461F8A3D012B}" type="sibTrans" cxnId="{75C87164-84FC-4498-BA8E-C73BE2341BDA}">
      <dgm:prSet/>
      <dgm:spPr/>
      <dgm:t>
        <a:bodyPr/>
        <a:lstStyle/>
        <a:p>
          <a:endParaRPr lang="en-US"/>
        </a:p>
      </dgm:t>
    </dgm:pt>
    <dgm:pt modelId="{E92BCEFE-7AE4-4710-AA4E-72DE1DDA1317}">
      <dgm:prSet/>
      <dgm:spPr/>
      <dgm:t>
        <a:bodyPr/>
        <a:lstStyle/>
        <a:p>
          <a:r>
            <a:rPr lang="en-GB"/>
            <a:t>c-e-ss</a:t>
          </a:r>
          <a:endParaRPr lang="en-US"/>
        </a:p>
      </dgm:t>
    </dgm:pt>
    <dgm:pt modelId="{18CC812C-ACD8-433C-8EC2-A86F4DF15208}" type="parTrans" cxnId="{2643F24B-CC6E-4925-AAF4-F3B0E3BFCD59}">
      <dgm:prSet/>
      <dgm:spPr/>
      <dgm:t>
        <a:bodyPr/>
        <a:lstStyle/>
        <a:p>
          <a:endParaRPr lang="en-US"/>
        </a:p>
      </dgm:t>
    </dgm:pt>
    <dgm:pt modelId="{7F04449D-F182-4879-BDB5-063156FA906A}" type="sibTrans" cxnId="{2643F24B-CC6E-4925-AAF4-F3B0E3BFCD59}">
      <dgm:prSet/>
      <dgm:spPr/>
      <dgm:t>
        <a:bodyPr/>
        <a:lstStyle/>
        <a:p>
          <a:endParaRPr lang="en-US"/>
        </a:p>
      </dgm:t>
    </dgm:pt>
    <dgm:pt modelId="{8FD9D58E-11F1-4441-9F1D-E2FDD66A2A3F}">
      <dgm:prSet/>
      <dgm:spPr/>
      <dgm:t>
        <a:bodyPr/>
        <a:lstStyle/>
        <a:p>
          <a:r>
            <a:rPr lang="en-GB"/>
            <a:t>pic/nic</a:t>
          </a:r>
          <a:endParaRPr lang="en-US"/>
        </a:p>
      </dgm:t>
    </dgm:pt>
    <dgm:pt modelId="{7973F602-DFEA-4202-97F5-7F3C807706EA}" type="parTrans" cxnId="{A4B9A424-CAC5-42A2-A1F1-F791F42FE431}">
      <dgm:prSet/>
      <dgm:spPr/>
      <dgm:t>
        <a:bodyPr/>
        <a:lstStyle/>
        <a:p>
          <a:endParaRPr lang="en-US"/>
        </a:p>
      </dgm:t>
    </dgm:pt>
    <dgm:pt modelId="{C7822B0A-0979-4367-998F-962A806D5135}" type="sibTrans" cxnId="{A4B9A424-CAC5-42A2-A1F1-F791F42FE431}">
      <dgm:prSet/>
      <dgm:spPr/>
      <dgm:t>
        <a:bodyPr/>
        <a:lstStyle/>
        <a:p>
          <a:endParaRPr lang="en-US"/>
        </a:p>
      </dgm:t>
    </dgm:pt>
    <dgm:pt modelId="{EF63F2D2-F6F2-4048-8875-B1B558EB30B1}">
      <dgm:prSet/>
      <dgm:spPr/>
      <dgm:t>
        <a:bodyPr/>
        <a:lstStyle/>
        <a:p>
          <a:r>
            <a:rPr lang="en-GB"/>
            <a:t>sing/er</a:t>
          </a:r>
          <a:endParaRPr lang="en-US"/>
        </a:p>
      </dgm:t>
    </dgm:pt>
    <dgm:pt modelId="{A5032596-4EB9-4AB8-87A8-700D77559FD1}" type="parTrans" cxnId="{4B4C9B89-AD46-4056-9D4F-95C9CF254FDC}">
      <dgm:prSet/>
      <dgm:spPr/>
      <dgm:t>
        <a:bodyPr/>
        <a:lstStyle/>
        <a:p>
          <a:endParaRPr lang="en-US"/>
        </a:p>
      </dgm:t>
    </dgm:pt>
    <dgm:pt modelId="{0CCB11D4-F846-4FD0-BB72-E5A753D8C603}" type="sibTrans" cxnId="{4B4C9B89-AD46-4056-9D4F-95C9CF254FDC}">
      <dgm:prSet/>
      <dgm:spPr/>
      <dgm:t>
        <a:bodyPr/>
        <a:lstStyle/>
        <a:p>
          <a:endParaRPr lang="en-US"/>
        </a:p>
      </dgm:t>
    </dgm:pt>
    <dgm:pt modelId="{A47A17E3-A7EA-354B-B428-AE8DC90538A8}" type="pres">
      <dgm:prSet presAssocID="{D0F17AEE-0AFC-4C97-AC80-77EC1CC98105}" presName="vert0" presStyleCnt="0">
        <dgm:presLayoutVars>
          <dgm:dir/>
          <dgm:animOne val="branch"/>
          <dgm:animLvl val="lvl"/>
        </dgm:presLayoutVars>
      </dgm:prSet>
      <dgm:spPr/>
    </dgm:pt>
    <dgm:pt modelId="{6F90FA43-0634-3E48-9B06-21C10D082DA1}" type="pres">
      <dgm:prSet presAssocID="{C4B95D4E-0EE7-4FB2-8E5A-5004F3FBB033}" presName="thickLine" presStyleLbl="alignNode1" presStyleIdx="0" presStyleCnt="6"/>
      <dgm:spPr/>
    </dgm:pt>
    <dgm:pt modelId="{73B0BFA2-651B-3443-9CFB-10D700A7EF56}" type="pres">
      <dgm:prSet presAssocID="{C4B95D4E-0EE7-4FB2-8E5A-5004F3FBB033}" presName="horz1" presStyleCnt="0"/>
      <dgm:spPr/>
    </dgm:pt>
    <dgm:pt modelId="{F79C5EA0-CBE2-F64E-B6C0-8654318D0E5D}" type="pres">
      <dgm:prSet presAssocID="{C4B95D4E-0EE7-4FB2-8E5A-5004F3FBB033}" presName="tx1" presStyleLbl="revTx" presStyleIdx="0" presStyleCnt="6"/>
      <dgm:spPr/>
    </dgm:pt>
    <dgm:pt modelId="{310991E6-39E7-5C4B-8692-C1E010973753}" type="pres">
      <dgm:prSet presAssocID="{C4B95D4E-0EE7-4FB2-8E5A-5004F3FBB033}" presName="vert1" presStyleCnt="0"/>
      <dgm:spPr/>
    </dgm:pt>
    <dgm:pt modelId="{E440FC0F-D198-434D-BB64-EC0B0DAACCB2}" type="pres">
      <dgm:prSet presAssocID="{565968D1-C6E5-41BD-B554-F0ECFB6F8221}" presName="thickLine" presStyleLbl="alignNode1" presStyleIdx="1" presStyleCnt="6"/>
      <dgm:spPr/>
    </dgm:pt>
    <dgm:pt modelId="{20894F65-994F-AA46-B788-6464B83CFBB4}" type="pres">
      <dgm:prSet presAssocID="{565968D1-C6E5-41BD-B554-F0ECFB6F8221}" presName="horz1" presStyleCnt="0"/>
      <dgm:spPr/>
    </dgm:pt>
    <dgm:pt modelId="{13E4DAE6-A7B9-1747-879D-65341F719F62}" type="pres">
      <dgm:prSet presAssocID="{565968D1-C6E5-41BD-B554-F0ECFB6F8221}" presName="tx1" presStyleLbl="revTx" presStyleIdx="1" presStyleCnt="6"/>
      <dgm:spPr/>
    </dgm:pt>
    <dgm:pt modelId="{3478C61D-89CC-8D4F-975E-6D0C55C0C891}" type="pres">
      <dgm:prSet presAssocID="{565968D1-C6E5-41BD-B554-F0ECFB6F8221}" presName="vert1" presStyleCnt="0"/>
      <dgm:spPr/>
    </dgm:pt>
    <dgm:pt modelId="{E8FF5BC1-599D-9145-92DC-88F117594758}" type="pres">
      <dgm:prSet presAssocID="{0C977C0E-6685-4C48-8C81-D4E9455DAEF6}" presName="thickLine" presStyleLbl="alignNode1" presStyleIdx="2" presStyleCnt="6"/>
      <dgm:spPr/>
    </dgm:pt>
    <dgm:pt modelId="{6D4F226E-00F6-EB4C-896A-9A9B84DA6424}" type="pres">
      <dgm:prSet presAssocID="{0C977C0E-6685-4C48-8C81-D4E9455DAEF6}" presName="horz1" presStyleCnt="0"/>
      <dgm:spPr/>
    </dgm:pt>
    <dgm:pt modelId="{F1056543-43DB-BD4E-BB7C-8D38A2F848B6}" type="pres">
      <dgm:prSet presAssocID="{0C977C0E-6685-4C48-8C81-D4E9455DAEF6}" presName="tx1" presStyleLbl="revTx" presStyleIdx="2" presStyleCnt="6"/>
      <dgm:spPr/>
    </dgm:pt>
    <dgm:pt modelId="{9D0F91A9-1104-7046-A4BE-DBC45DD4E19D}" type="pres">
      <dgm:prSet presAssocID="{0C977C0E-6685-4C48-8C81-D4E9455DAEF6}" presName="vert1" presStyleCnt="0"/>
      <dgm:spPr/>
    </dgm:pt>
    <dgm:pt modelId="{5CCD8B81-BEC4-5745-8862-38855697D43B}" type="pres">
      <dgm:prSet presAssocID="{E92BCEFE-7AE4-4710-AA4E-72DE1DDA1317}" presName="thickLine" presStyleLbl="alignNode1" presStyleIdx="3" presStyleCnt="6"/>
      <dgm:spPr/>
    </dgm:pt>
    <dgm:pt modelId="{A47F885F-1B62-5943-B943-F2BB58E61931}" type="pres">
      <dgm:prSet presAssocID="{E92BCEFE-7AE4-4710-AA4E-72DE1DDA1317}" presName="horz1" presStyleCnt="0"/>
      <dgm:spPr/>
    </dgm:pt>
    <dgm:pt modelId="{0266C8FC-9C35-4947-A28F-23138C65DE0B}" type="pres">
      <dgm:prSet presAssocID="{E92BCEFE-7AE4-4710-AA4E-72DE1DDA1317}" presName="tx1" presStyleLbl="revTx" presStyleIdx="3" presStyleCnt="6"/>
      <dgm:spPr/>
    </dgm:pt>
    <dgm:pt modelId="{EDDEFFAC-1AB6-464A-A3AD-298EFF4EB0D0}" type="pres">
      <dgm:prSet presAssocID="{E92BCEFE-7AE4-4710-AA4E-72DE1DDA1317}" presName="vert1" presStyleCnt="0"/>
      <dgm:spPr/>
    </dgm:pt>
    <dgm:pt modelId="{A8E0E35C-8147-374B-8D82-7C1BCD955464}" type="pres">
      <dgm:prSet presAssocID="{8FD9D58E-11F1-4441-9F1D-E2FDD66A2A3F}" presName="thickLine" presStyleLbl="alignNode1" presStyleIdx="4" presStyleCnt="6"/>
      <dgm:spPr/>
    </dgm:pt>
    <dgm:pt modelId="{D90A2BF2-D785-D048-90A6-3071C0DD362B}" type="pres">
      <dgm:prSet presAssocID="{8FD9D58E-11F1-4441-9F1D-E2FDD66A2A3F}" presName="horz1" presStyleCnt="0"/>
      <dgm:spPr/>
    </dgm:pt>
    <dgm:pt modelId="{696A7B17-A2EA-E84B-AE25-832B79000236}" type="pres">
      <dgm:prSet presAssocID="{8FD9D58E-11F1-4441-9F1D-E2FDD66A2A3F}" presName="tx1" presStyleLbl="revTx" presStyleIdx="4" presStyleCnt="6"/>
      <dgm:spPr/>
    </dgm:pt>
    <dgm:pt modelId="{FF0FC1D6-A56C-3743-9986-7D35E205BB60}" type="pres">
      <dgm:prSet presAssocID="{8FD9D58E-11F1-4441-9F1D-E2FDD66A2A3F}" presName="vert1" presStyleCnt="0"/>
      <dgm:spPr/>
    </dgm:pt>
    <dgm:pt modelId="{60FF1BC4-17D0-074D-9EB4-8FB70BA21967}" type="pres">
      <dgm:prSet presAssocID="{EF63F2D2-F6F2-4048-8875-B1B558EB30B1}" presName="thickLine" presStyleLbl="alignNode1" presStyleIdx="5" presStyleCnt="6"/>
      <dgm:spPr/>
    </dgm:pt>
    <dgm:pt modelId="{7BF3157F-D964-0949-82C1-DAE4E9E143CF}" type="pres">
      <dgm:prSet presAssocID="{EF63F2D2-F6F2-4048-8875-B1B558EB30B1}" presName="horz1" presStyleCnt="0"/>
      <dgm:spPr/>
    </dgm:pt>
    <dgm:pt modelId="{B1367EA0-5110-C34F-9747-A966CC8243C7}" type="pres">
      <dgm:prSet presAssocID="{EF63F2D2-F6F2-4048-8875-B1B558EB30B1}" presName="tx1" presStyleLbl="revTx" presStyleIdx="5" presStyleCnt="6"/>
      <dgm:spPr/>
    </dgm:pt>
    <dgm:pt modelId="{D2FEEDB2-446E-834B-8D9B-D24788CE2994}" type="pres">
      <dgm:prSet presAssocID="{EF63F2D2-F6F2-4048-8875-B1B558EB30B1}" presName="vert1" presStyleCnt="0"/>
      <dgm:spPr/>
    </dgm:pt>
  </dgm:ptLst>
  <dgm:cxnLst>
    <dgm:cxn modelId="{7C591900-4715-F849-8B18-4AFF02B2289D}" type="presOf" srcId="{E92BCEFE-7AE4-4710-AA4E-72DE1DDA1317}" destId="{0266C8FC-9C35-4947-A28F-23138C65DE0B}" srcOrd="0" destOrd="0" presId="urn:microsoft.com/office/officeart/2008/layout/LinedList"/>
    <dgm:cxn modelId="{CE0CB507-B32B-C444-BFAE-3B5A1C488892}" type="presOf" srcId="{0C977C0E-6685-4C48-8C81-D4E9455DAEF6}" destId="{F1056543-43DB-BD4E-BB7C-8D38A2F848B6}" srcOrd="0" destOrd="0" presId="urn:microsoft.com/office/officeart/2008/layout/LinedList"/>
    <dgm:cxn modelId="{AB0B3B1B-BF14-4178-B793-72C84290CE0B}" srcId="{D0F17AEE-0AFC-4C97-AC80-77EC1CC98105}" destId="{C4B95D4E-0EE7-4FB2-8E5A-5004F3FBB033}" srcOrd="0" destOrd="0" parTransId="{672F1196-5CDF-4209-AB0A-1DA07F80E59B}" sibTransId="{92B3EAA2-830F-4F0D-AC5C-A04B75C34DFA}"/>
    <dgm:cxn modelId="{A4B9A424-CAC5-42A2-A1F1-F791F42FE431}" srcId="{D0F17AEE-0AFC-4C97-AC80-77EC1CC98105}" destId="{8FD9D58E-11F1-4441-9F1D-E2FDD66A2A3F}" srcOrd="4" destOrd="0" parTransId="{7973F602-DFEA-4202-97F5-7F3C807706EA}" sibTransId="{C7822B0A-0979-4367-998F-962A806D5135}"/>
    <dgm:cxn modelId="{88B68345-6AB6-F649-A09C-13282ACDB97F}" type="presOf" srcId="{C4B95D4E-0EE7-4FB2-8E5A-5004F3FBB033}" destId="{F79C5EA0-CBE2-F64E-B6C0-8654318D0E5D}" srcOrd="0" destOrd="0" presId="urn:microsoft.com/office/officeart/2008/layout/LinedList"/>
    <dgm:cxn modelId="{2643F24B-CC6E-4925-AAF4-F3B0E3BFCD59}" srcId="{D0F17AEE-0AFC-4C97-AC80-77EC1CC98105}" destId="{E92BCEFE-7AE4-4710-AA4E-72DE1DDA1317}" srcOrd="3" destOrd="0" parTransId="{18CC812C-ACD8-433C-8EC2-A86F4DF15208}" sibTransId="{7F04449D-F182-4879-BDB5-063156FA906A}"/>
    <dgm:cxn modelId="{75C87164-84FC-4498-BA8E-C73BE2341BDA}" srcId="{D0F17AEE-0AFC-4C97-AC80-77EC1CC98105}" destId="{0C977C0E-6685-4C48-8C81-D4E9455DAEF6}" srcOrd="2" destOrd="0" parTransId="{631DA0E0-4E59-44C9-8409-E8CFD9D169D9}" sibTransId="{E0889DC4-4E31-43AA-80CA-461F8A3D012B}"/>
    <dgm:cxn modelId="{2F88EB77-6A4E-2D46-BB9E-B4ACA9276FD3}" type="presOf" srcId="{D0F17AEE-0AFC-4C97-AC80-77EC1CC98105}" destId="{A47A17E3-A7EA-354B-B428-AE8DC90538A8}" srcOrd="0" destOrd="0" presId="urn:microsoft.com/office/officeart/2008/layout/LinedList"/>
    <dgm:cxn modelId="{56600F7F-DDDF-3A4B-99CC-944BAD6A68E2}" type="presOf" srcId="{565968D1-C6E5-41BD-B554-F0ECFB6F8221}" destId="{13E4DAE6-A7B9-1747-879D-65341F719F62}" srcOrd="0" destOrd="0" presId="urn:microsoft.com/office/officeart/2008/layout/LinedList"/>
    <dgm:cxn modelId="{4B4C9B89-AD46-4056-9D4F-95C9CF254FDC}" srcId="{D0F17AEE-0AFC-4C97-AC80-77EC1CC98105}" destId="{EF63F2D2-F6F2-4048-8875-B1B558EB30B1}" srcOrd="5" destOrd="0" parTransId="{A5032596-4EB9-4AB8-87A8-700D77559FD1}" sibTransId="{0CCB11D4-F846-4FD0-BB72-E5A753D8C603}"/>
    <dgm:cxn modelId="{C03FFDB8-5B3F-9748-A5AC-ACBB80D96552}" type="presOf" srcId="{8FD9D58E-11F1-4441-9F1D-E2FDD66A2A3F}" destId="{696A7B17-A2EA-E84B-AE25-832B79000236}" srcOrd="0" destOrd="0" presId="urn:microsoft.com/office/officeart/2008/layout/LinedList"/>
    <dgm:cxn modelId="{AF438DD4-F689-41D2-A940-5F23F2A323F1}" srcId="{D0F17AEE-0AFC-4C97-AC80-77EC1CC98105}" destId="{565968D1-C6E5-41BD-B554-F0ECFB6F8221}" srcOrd="1" destOrd="0" parTransId="{7CC4885F-8C52-4313-B589-9115B2121127}" sibTransId="{F1AB8759-DAA5-4916-85AD-0B4EE851CB15}"/>
    <dgm:cxn modelId="{BBA752D5-AD69-834B-8A13-33056E9DEA5D}" type="presOf" srcId="{EF63F2D2-F6F2-4048-8875-B1B558EB30B1}" destId="{B1367EA0-5110-C34F-9747-A966CC8243C7}" srcOrd="0" destOrd="0" presId="urn:microsoft.com/office/officeart/2008/layout/LinedList"/>
    <dgm:cxn modelId="{A462D645-DF48-A54B-B327-653DD44A5CEB}" type="presParOf" srcId="{A47A17E3-A7EA-354B-B428-AE8DC90538A8}" destId="{6F90FA43-0634-3E48-9B06-21C10D082DA1}" srcOrd="0" destOrd="0" presId="urn:microsoft.com/office/officeart/2008/layout/LinedList"/>
    <dgm:cxn modelId="{71B0C7E0-259D-AE49-B4DA-927BB0E52A1F}" type="presParOf" srcId="{A47A17E3-A7EA-354B-B428-AE8DC90538A8}" destId="{73B0BFA2-651B-3443-9CFB-10D700A7EF56}" srcOrd="1" destOrd="0" presId="urn:microsoft.com/office/officeart/2008/layout/LinedList"/>
    <dgm:cxn modelId="{46F10451-3EB0-714A-89A4-225AF174274F}" type="presParOf" srcId="{73B0BFA2-651B-3443-9CFB-10D700A7EF56}" destId="{F79C5EA0-CBE2-F64E-B6C0-8654318D0E5D}" srcOrd="0" destOrd="0" presId="urn:microsoft.com/office/officeart/2008/layout/LinedList"/>
    <dgm:cxn modelId="{CC132B3E-DB50-E74D-9A12-58C790798660}" type="presParOf" srcId="{73B0BFA2-651B-3443-9CFB-10D700A7EF56}" destId="{310991E6-39E7-5C4B-8692-C1E010973753}" srcOrd="1" destOrd="0" presId="urn:microsoft.com/office/officeart/2008/layout/LinedList"/>
    <dgm:cxn modelId="{5106D077-6C8F-0448-8826-EC3927097965}" type="presParOf" srcId="{A47A17E3-A7EA-354B-B428-AE8DC90538A8}" destId="{E440FC0F-D198-434D-BB64-EC0B0DAACCB2}" srcOrd="2" destOrd="0" presId="urn:microsoft.com/office/officeart/2008/layout/LinedList"/>
    <dgm:cxn modelId="{A1D44DEA-7636-E340-9266-DBDB372D044B}" type="presParOf" srcId="{A47A17E3-A7EA-354B-B428-AE8DC90538A8}" destId="{20894F65-994F-AA46-B788-6464B83CFBB4}" srcOrd="3" destOrd="0" presId="urn:microsoft.com/office/officeart/2008/layout/LinedList"/>
    <dgm:cxn modelId="{A052750F-1152-0F46-817A-BDA1F3433A85}" type="presParOf" srcId="{20894F65-994F-AA46-B788-6464B83CFBB4}" destId="{13E4DAE6-A7B9-1747-879D-65341F719F62}" srcOrd="0" destOrd="0" presId="urn:microsoft.com/office/officeart/2008/layout/LinedList"/>
    <dgm:cxn modelId="{996441BB-4CCE-BE48-903C-C3AE9EDD2CBB}" type="presParOf" srcId="{20894F65-994F-AA46-B788-6464B83CFBB4}" destId="{3478C61D-89CC-8D4F-975E-6D0C55C0C891}" srcOrd="1" destOrd="0" presId="urn:microsoft.com/office/officeart/2008/layout/LinedList"/>
    <dgm:cxn modelId="{B2BDB90F-4032-4943-B011-52C7085CC7A0}" type="presParOf" srcId="{A47A17E3-A7EA-354B-B428-AE8DC90538A8}" destId="{E8FF5BC1-599D-9145-92DC-88F117594758}" srcOrd="4" destOrd="0" presId="urn:microsoft.com/office/officeart/2008/layout/LinedList"/>
    <dgm:cxn modelId="{DDFE139F-8222-CB4D-ACC2-B606DB9463D2}" type="presParOf" srcId="{A47A17E3-A7EA-354B-B428-AE8DC90538A8}" destId="{6D4F226E-00F6-EB4C-896A-9A9B84DA6424}" srcOrd="5" destOrd="0" presId="urn:microsoft.com/office/officeart/2008/layout/LinedList"/>
    <dgm:cxn modelId="{3785C21F-455E-584E-8E79-A2D1D7500B03}" type="presParOf" srcId="{6D4F226E-00F6-EB4C-896A-9A9B84DA6424}" destId="{F1056543-43DB-BD4E-BB7C-8D38A2F848B6}" srcOrd="0" destOrd="0" presId="urn:microsoft.com/office/officeart/2008/layout/LinedList"/>
    <dgm:cxn modelId="{796EE0E3-9385-C34C-960B-6072849AE3D9}" type="presParOf" srcId="{6D4F226E-00F6-EB4C-896A-9A9B84DA6424}" destId="{9D0F91A9-1104-7046-A4BE-DBC45DD4E19D}" srcOrd="1" destOrd="0" presId="urn:microsoft.com/office/officeart/2008/layout/LinedList"/>
    <dgm:cxn modelId="{36A98F17-347C-834B-9636-C9D4DB08B623}" type="presParOf" srcId="{A47A17E3-A7EA-354B-B428-AE8DC90538A8}" destId="{5CCD8B81-BEC4-5745-8862-38855697D43B}" srcOrd="6" destOrd="0" presId="urn:microsoft.com/office/officeart/2008/layout/LinedList"/>
    <dgm:cxn modelId="{01BB3B6B-D866-F344-B139-D2FAC7C494E0}" type="presParOf" srcId="{A47A17E3-A7EA-354B-B428-AE8DC90538A8}" destId="{A47F885F-1B62-5943-B943-F2BB58E61931}" srcOrd="7" destOrd="0" presId="urn:microsoft.com/office/officeart/2008/layout/LinedList"/>
    <dgm:cxn modelId="{74EB5AB3-D307-034E-8F16-212410A4A8F6}" type="presParOf" srcId="{A47F885F-1B62-5943-B943-F2BB58E61931}" destId="{0266C8FC-9C35-4947-A28F-23138C65DE0B}" srcOrd="0" destOrd="0" presId="urn:microsoft.com/office/officeart/2008/layout/LinedList"/>
    <dgm:cxn modelId="{F5D5EA80-ED94-5B4E-9910-2AF1E398F400}" type="presParOf" srcId="{A47F885F-1B62-5943-B943-F2BB58E61931}" destId="{EDDEFFAC-1AB6-464A-A3AD-298EFF4EB0D0}" srcOrd="1" destOrd="0" presId="urn:microsoft.com/office/officeart/2008/layout/LinedList"/>
    <dgm:cxn modelId="{CDC6837F-66E0-6F4C-9520-F8D53145CD2E}" type="presParOf" srcId="{A47A17E3-A7EA-354B-B428-AE8DC90538A8}" destId="{A8E0E35C-8147-374B-8D82-7C1BCD955464}" srcOrd="8" destOrd="0" presId="urn:microsoft.com/office/officeart/2008/layout/LinedList"/>
    <dgm:cxn modelId="{C4392840-BB88-8445-835C-B6D2DA07882B}" type="presParOf" srcId="{A47A17E3-A7EA-354B-B428-AE8DC90538A8}" destId="{D90A2BF2-D785-D048-90A6-3071C0DD362B}" srcOrd="9" destOrd="0" presId="urn:microsoft.com/office/officeart/2008/layout/LinedList"/>
    <dgm:cxn modelId="{3ED086B6-8687-0744-88A0-E664F6EF4E57}" type="presParOf" srcId="{D90A2BF2-D785-D048-90A6-3071C0DD362B}" destId="{696A7B17-A2EA-E84B-AE25-832B79000236}" srcOrd="0" destOrd="0" presId="urn:microsoft.com/office/officeart/2008/layout/LinedList"/>
    <dgm:cxn modelId="{55FB9198-56D1-2341-AB80-0E12F2BF5ED9}" type="presParOf" srcId="{D90A2BF2-D785-D048-90A6-3071C0DD362B}" destId="{FF0FC1D6-A56C-3743-9986-7D35E205BB60}" srcOrd="1" destOrd="0" presId="urn:microsoft.com/office/officeart/2008/layout/LinedList"/>
    <dgm:cxn modelId="{B22E4937-E384-AE46-B71B-7716D0A0A4AA}" type="presParOf" srcId="{A47A17E3-A7EA-354B-B428-AE8DC90538A8}" destId="{60FF1BC4-17D0-074D-9EB4-8FB70BA21967}" srcOrd="10" destOrd="0" presId="urn:microsoft.com/office/officeart/2008/layout/LinedList"/>
    <dgm:cxn modelId="{7C3C974A-2615-4C41-91AA-406112363ED3}" type="presParOf" srcId="{A47A17E3-A7EA-354B-B428-AE8DC90538A8}" destId="{7BF3157F-D964-0949-82C1-DAE4E9E143CF}" srcOrd="11" destOrd="0" presId="urn:microsoft.com/office/officeart/2008/layout/LinedList"/>
    <dgm:cxn modelId="{E1849236-513D-B54A-A9F1-0ECE6C87D247}" type="presParOf" srcId="{7BF3157F-D964-0949-82C1-DAE4E9E143CF}" destId="{B1367EA0-5110-C34F-9747-A966CC8243C7}" srcOrd="0" destOrd="0" presId="urn:microsoft.com/office/officeart/2008/layout/LinedList"/>
    <dgm:cxn modelId="{F575E9D6-F8FD-0443-B1F4-AF725F806F1F}" type="presParOf" srcId="{7BF3157F-D964-0949-82C1-DAE4E9E143CF}" destId="{D2FEEDB2-446E-834B-8D9B-D24788CE299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F10DCC-1E8A-574D-9C73-50870DF169CB}">
      <dsp:nvSpPr>
        <dsp:cNvPr id="0" name=""/>
        <dsp:cNvSpPr/>
      </dsp:nvSpPr>
      <dsp:spPr>
        <a:xfrm>
          <a:off x="0" y="0"/>
          <a:ext cx="52412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7EB907-2107-E845-879A-D0D7F52456C2}">
      <dsp:nvSpPr>
        <dsp:cNvPr id="0" name=""/>
        <dsp:cNvSpPr/>
      </dsp:nvSpPr>
      <dsp:spPr>
        <a:xfrm>
          <a:off x="0" y="0"/>
          <a:ext cx="5241235" cy="1201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Blending skills - </a:t>
          </a:r>
          <a:r>
            <a:rPr lang="en-GB" sz="1400" kern="1200" dirty="0"/>
            <a:t>the phonemes c-a-t  into the word cat</a:t>
          </a:r>
          <a:endParaRPr lang="en-US" sz="1400" kern="1200" dirty="0"/>
        </a:p>
      </dsp:txBody>
      <dsp:txXfrm>
        <a:off x="0" y="0"/>
        <a:ext cx="5241235" cy="1201271"/>
      </dsp:txXfrm>
    </dsp:sp>
    <dsp:sp modelId="{74BC168E-6A59-A24E-A45C-FF9DC6E19D5A}">
      <dsp:nvSpPr>
        <dsp:cNvPr id="0" name=""/>
        <dsp:cNvSpPr/>
      </dsp:nvSpPr>
      <dsp:spPr>
        <a:xfrm>
          <a:off x="0" y="1201271"/>
          <a:ext cx="52412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DDEDB0-F86A-5840-BA58-B970004A165A}">
      <dsp:nvSpPr>
        <dsp:cNvPr id="0" name=""/>
        <dsp:cNvSpPr/>
      </dsp:nvSpPr>
      <dsp:spPr>
        <a:xfrm>
          <a:off x="0" y="1201271"/>
          <a:ext cx="5241235" cy="1201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/>
            <a:t>Segmenting skills - </a:t>
          </a:r>
          <a:r>
            <a:rPr lang="en-GB" sz="1400" kern="1200"/>
            <a:t> eg. Word him say the phonemes h-i-m and work out how to write each sound to create the word </a:t>
          </a:r>
          <a:endParaRPr lang="en-US" sz="1400" kern="1200"/>
        </a:p>
      </dsp:txBody>
      <dsp:txXfrm>
        <a:off x="0" y="1201271"/>
        <a:ext cx="5241235" cy="1201271"/>
      </dsp:txXfrm>
    </dsp:sp>
    <dsp:sp modelId="{C9EEC2C8-9B5F-8A48-B0BF-C62F7B1A9660}">
      <dsp:nvSpPr>
        <dsp:cNvPr id="0" name=""/>
        <dsp:cNvSpPr/>
      </dsp:nvSpPr>
      <dsp:spPr>
        <a:xfrm>
          <a:off x="0" y="2402543"/>
          <a:ext cx="52412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870332-85DD-D649-894B-671EA5063483}">
      <dsp:nvSpPr>
        <dsp:cNvPr id="0" name=""/>
        <dsp:cNvSpPr/>
      </dsp:nvSpPr>
      <dsp:spPr>
        <a:xfrm>
          <a:off x="0" y="2402543"/>
          <a:ext cx="5241235" cy="1201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Children have a 30 mins phonics lesson each day and they are encouraged to use these strategies to read and write in other lessons. </a:t>
          </a:r>
          <a:endParaRPr lang="en-US" sz="1400" kern="1200" dirty="0"/>
        </a:p>
      </dsp:txBody>
      <dsp:txXfrm>
        <a:off x="0" y="2402543"/>
        <a:ext cx="5241235" cy="1201271"/>
      </dsp:txXfrm>
    </dsp:sp>
    <dsp:sp modelId="{79C6D88B-BA9F-E544-942F-E9F86B0F0A84}">
      <dsp:nvSpPr>
        <dsp:cNvPr id="0" name=""/>
        <dsp:cNvSpPr/>
      </dsp:nvSpPr>
      <dsp:spPr>
        <a:xfrm>
          <a:off x="0" y="3603815"/>
          <a:ext cx="52412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76E9CC-AC5D-4B46-96C2-85B9A25BE015}">
      <dsp:nvSpPr>
        <dsp:cNvPr id="0" name=""/>
        <dsp:cNvSpPr/>
      </dsp:nvSpPr>
      <dsp:spPr>
        <a:xfrm>
          <a:off x="0" y="3603815"/>
          <a:ext cx="5241235" cy="1201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hlinkClick xmlns:r="http://schemas.openxmlformats.org/officeDocument/2006/relationships" r:id="rId1"/>
            </a:rPr>
            <a:t>https://www.littlewandlelettersandsounds.org.uk/resources/for-parents/</a:t>
          </a:r>
          <a:endParaRPr lang="en-US" sz="1400" kern="1200"/>
        </a:p>
      </dsp:txBody>
      <dsp:txXfrm>
        <a:off x="0" y="3603815"/>
        <a:ext cx="5241235" cy="12012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90FA43-0634-3E48-9B06-21C10D082DA1}">
      <dsp:nvSpPr>
        <dsp:cNvPr id="0" name=""/>
        <dsp:cNvSpPr/>
      </dsp:nvSpPr>
      <dsp:spPr>
        <a:xfrm>
          <a:off x="0" y="2143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9C5EA0-CBE2-F64E-B6C0-8654318D0E5D}">
      <dsp:nvSpPr>
        <dsp:cNvPr id="0" name=""/>
        <dsp:cNvSpPr/>
      </dsp:nvSpPr>
      <dsp:spPr>
        <a:xfrm>
          <a:off x="0" y="2143"/>
          <a:ext cx="8229600" cy="730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Children learn to blend the phonemes in each syllable</a:t>
          </a:r>
          <a:endParaRPr lang="en-US" sz="2700" kern="1200"/>
        </a:p>
      </dsp:txBody>
      <dsp:txXfrm>
        <a:off x="0" y="2143"/>
        <a:ext cx="8229600" cy="730805"/>
      </dsp:txXfrm>
    </dsp:sp>
    <dsp:sp modelId="{E440FC0F-D198-434D-BB64-EC0B0DAACCB2}">
      <dsp:nvSpPr>
        <dsp:cNvPr id="0" name=""/>
        <dsp:cNvSpPr/>
      </dsp:nvSpPr>
      <dsp:spPr>
        <a:xfrm>
          <a:off x="0" y="732948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E4DAE6-A7B9-1747-879D-65341F719F62}">
      <dsp:nvSpPr>
        <dsp:cNvPr id="0" name=""/>
        <dsp:cNvSpPr/>
      </dsp:nvSpPr>
      <dsp:spPr>
        <a:xfrm>
          <a:off x="0" y="732948"/>
          <a:ext cx="8229600" cy="730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i.e. princess is split as prin/cess</a:t>
          </a:r>
          <a:endParaRPr lang="en-US" sz="2700" kern="1200"/>
        </a:p>
      </dsp:txBody>
      <dsp:txXfrm>
        <a:off x="0" y="732948"/>
        <a:ext cx="8229600" cy="730805"/>
      </dsp:txXfrm>
    </dsp:sp>
    <dsp:sp modelId="{E8FF5BC1-599D-9145-92DC-88F117594758}">
      <dsp:nvSpPr>
        <dsp:cNvPr id="0" name=""/>
        <dsp:cNvSpPr/>
      </dsp:nvSpPr>
      <dsp:spPr>
        <a:xfrm>
          <a:off x="0" y="1463754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056543-43DB-BD4E-BB7C-8D38A2F848B6}">
      <dsp:nvSpPr>
        <dsp:cNvPr id="0" name=""/>
        <dsp:cNvSpPr/>
      </dsp:nvSpPr>
      <dsp:spPr>
        <a:xfrm>
          <a:off x="0" y="1463754"/>
          <a:ext cx="8229600" cy="730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pr-in</a:t>
          </a:r>
          <a:endParaRPr lang="en-US" sz="2700" kern="1200"/>
        </a:p>
      </dsp:txBody>
      <dsp:txXfrm>
        <a:off x="0" y="1463754"/>
        <a:ext cx="8229600" cy="730805"/>
      </dsp:txXfrm>
    </dsp:sp>
    <dsp:sp modelId="{5CCD8B81-BEC4-5745-8862-38855697D43B}">
      <dsp:nvSpPr>
        <dsp:cNvPr id="0" name=""/>
        <dsp:cNvSpPr/>
      </dsp:nvSpPr>
      <dsp:spPr>
        <a:xfrm>
          <a:off x="0" y="2194559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66C8FC-9C35-4947-A28F-23138C65DE0B}">
      <dsp:nvSpPr>
        <dsp:cNvPr id="0" name=""/>
        <dsp:cNvSpPr/>
      </dsp:nvSpPr>
      <dsp:spPr>
        <a:xfrm>
          <a:off x="0" y="2194560"/>
          <a:ext cx="8229600" cy="730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c-e-ss</a:t>
          </a:r>
          <a:endParaRPr lang="en-US" sz="2700" kern="1200"/>
        </a:p>
      </dsp:txBody>
      <dsp:txXfrm>
        <a:off x="0" y="2194560"/>
        <a:ext cx="8229600" cy="730805"/>
      </dsp:txXfrm>
    </dsp:sp>
    <dsp:sp modelId="{A8E0E35C-8147-374B-8D82-7C1BCD955464}">
      <dsp:nvSpPr>
        <dsp:cNvPr id="0" name=""/>
        <dsp:cNvSpPr/>
      </dsp:nvSpPr>
      <dsp:spPr>
        <a:xfrm>
          <a:off x="0" y="2925365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6A7B17-A2EA-E84B-AE25-832B79000236}">
      <dsp:nvSpPr>
        <dsp:cNvPr id="0" name=""/>
        <dsp:cNvSpPr/>
      </dsp:nvSpPr>
      <dsp:spPr>
        <a:xfrm>
          <a:off x="0" y="2925365"/>
          <a:ext cx="8229600" cy="730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pic/nic</a:t>
          </a:r>
          <a:endParaRPr lang="en-US" sz="2700" kern="1200"/>
        </a:p>
      </dsp:txBody>
      <dsp:txXfrm>
        <a:off x="0" y="2925365"/>
        <a:ext cx="8229600" cy="730805"/>
      </dsp:txXfrm>
    </dsp:sp>
    <dsp:sp modelId="{60FF1BC4-17D0-074D-9EB4-8FB70BA21967}">
      <dsp:nvSpPr>
        <dsp:cNvPr id="0" name=""/>
        <dsp:cNvSpPr/>
      </dsp:nvSpPr>
      <dsp:spPr>
        <a:xfrm>
          <a:off x="0" y="3656171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367EA0-5110-C34F-9747-A966CC8243C7}">
      <dsp:nvSpPr>
        <dsp:cNvPr id="0" name=""/>
        <dsp:cNvSpPr/>
      </dsp:nvSpPr>
      <dsp:spPr>
        <a:xfrm>
          <a:off x="0" y="3656171"/>
          <a:ext cx="8229600" cy="730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sing/er</a:t>
          </a:r>
          <a:endParaRPr lang="en-US" sz="2700" kern="1200"/>
        </a:p>
      </dsp:txBody>
      <dsp:txXfrm>
        <a:off x="0" y="3656171"/>
        <a:ext cx="8229600" cy="7308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31T18:57:03.77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64 496 24575,'30'0'0,"1"0"0,-13 0 0,-1 0 0,5 0 0,-4 0 0,5 0 0,0 0 0,1 0 0,-1 0 0,0 0 0,1 0 0,-1 0 0,0 0 0,0 0 0,0 0 0,1 0 0,-1 0 0,0 0 0,1 0 0,-7 0 0,5 0 0,-4 0 0,-1 0 0,-1 0 0,1 0 0,-5 0 0,9 0 0,-9 0 0,10 0 0,-10 0 0,4 0 0,-1 0 0,-3 0 0,3 0 0,1 0 0,-4 0 0,5 0 0,-7 0 0,1 0 0,5 0 0,-4 0 0,4 0 0,1 0 0,0 0 0,1 0 0,4 0 0,-5 0 0,1 0 0,4 0 0,-4 0 0,5 0 0,0 0 0,1 0 0,-7 0 0,5 0 0,-5 0 0,6 0 0,-7 0 0,0 0 0,-5 0 0,-1 0 0,-38 0 0,7-11 0,-35 8 0,18-20 0,-1 15 0,-7-11 0,6 0 0,-6 4 0,7-9 0,1 10 0,0-5 0,-1 6 0,7 1 0,2 5 0,7-4 0,5 10 0,2-9 0,-1 9 0,0-4 0,0 5 0,2-5 0,4 4 0,0-4 0,1 5 0,-1 0 0,-5 0 0,4 0 0,-4 0 0,5 0 0,31 15 0,-2-6 0,22 18 0,-4-14 0,-11 4 0,5 1 0,-7-5 0,-5 3 0,-2-5 0,-5-1 0,-1 1 0,1-1 0,-1 1 0,-4-1 0,-1 1 0,-5-1 0,0 1 0,0-1 0,0 1 0,0-1 0,-6 6 0,-5 2 0,-7 5 0,-6 1 0,1-1 0,-1-5 0,1 4 0,-1-4 0,0 6 0,-6-6 0,10 4 0,-8-8 0,9 3 0,-4-6 0,5 0 0,2 0 0,0 0 0,3 0 0,-3 0 0,-5 5 0,8-4 0,-9-1 0,12-2 0,-1-4 0,1 1 0,1-2 0,-2-4 0,-4 0 0,2 0 0,-3 5 0,0-4 0,8 9 0,-7-9 0,9 4 0,0-1 0,21 11 0,7-1 0,13 6 0,1-13 0,-4 4 0,0-10 0,4 11 0,-4-11 0,-1 5 0,6-6 0,-5 0 0,-1 0 0,6 0 0,-12 0 0,11 0 0,-11 0 0,12 0 0,-12 0 0,11 0 0,-11 0 0,5 0 0,-7 0 0,1 0 0,-7 0 0,5 0 0,-4 0 0,15 0 0,-12 0 0,11 0 0,-14 0 0,5 0 0,-6 0 0,5 0 0,-10 0 0,10 0 0,-10 0 0,4 0 0,-5 0 0,-1 0 0,1 0 0,0 0 0,-1 0 0,1 0 0,-1 0 0,1 0 0,5 0 0,-4 0 0,10 0 0,-5 0 0,13 5 0,19 8 0,-6 1 0,12 5 0,-16-6 0,-8-1 0,0 0 0,-14-5 0,5 3 0,-10-9 0,4 4 0,-6-5 0,-47 0 0,14 0 0,-49-6 0,24 5 0,-8-12 0,-9 12 0,7-6 0,-6 1 0,-1 5 0,7-6 0,-7 7 0,10 0 0,6 0 0,-4 0 0,5 0 0,-25 0 0,20 0 0,-10 0 0,31 0 0,-5 0 0,12 0 0,-12 0 0,12 0 0,-5 0 0,7 0 0,-1 0 0,6 0 0,-4 0 0,5 0 0,-7 0 0,6 0 0,2 0 0,5 0 0,1 0 0,0 0 0,0 0 0,0 0 0,-1 0 0,-5 0 0,4 0 0,-10 0 0,4 0 0,-5 0 0,-1 6 0,1-5 0,5 4 0,-4-5 0,4 0 0,0 0 0,2 0 0,5 0 0,0 0 0,37 0 0,2 0 0,27 0 0,-1 0 0,-6 0 0,8-6 0,-1 4 0,1-10 0,0 4 0,0-6 0,0 0 0,-1 0 0,1 0 0,0 0 0,8-7 0,-6 5 0,15-6 0,-15 8 0,15-1 0,9 1 0,-19 0 0,8 6 0,-33-3 0,1 9 0,-1-4 0,-6 6 0,-2 0 0,-7 0 0,-6 0 0,0 0 0,-7 0 0,1 0 0,-1 0 0,1 0 0,-1 0 0,6 0 0,8 0 0,15 0 0,9 0 0,8 0 0,8 0 0,3 0 0,8 0 0,-21 0 0,0 0 0,13 0 0,-11 0 0,1 0 0,14 0 0,26 0-441,0 0 441,-10 0 0,8 0 0,-17 0 0,17 0 0,-18-6 0,18 4 0,-17-12 0,7 6 0,-10 0 0,0-6 0,0 6 0,1-1 0,-1-4 0,0 4 0,1 1 0,-1-6 0,1 13 0,-1-13 0,1 12 0,-1-4 0,0-1 0,-21 6 0,1 0 0,20-6 0,-21 7 0,-1 0 0,5 0 0,6 0 0,-8 0 0,0 0 0,-1 0 0,-7 0 0,6 0 441,-13 0-441,5 0 0,-15 0 0,-1 0 0,-6 0 0,-7 0 0,5 0 0,-10 0 0,10 0 0,-10 0 0,4 0 0,1 0 0,11 0 0,-2 0 0,7 0 0,-3 0 0,2 0 0,6 0 0,1 0 0,6 0 0,-4 0 0,12 0 0,-13 0 0,14 0 0,-7 0 0,9 7 0,0-6 0,0 5 0,8-6 0,-6 0 0,32 6 0,-29-4 0,29 4 0,-40-6 0,12 6 0,-14-4 0,8 4 0,-8-6 0,6 0 0,-14 0 0,6 0 0,-14 0 0,4 0 0,-10 5 0,10-4 0,-11 5 0,5-6 0,0 0 0,-5 5 0,12-4 0,-12 9 0,12-8 0,-6 9 0,15-10 0,-5 5 0,12-6 0,-12 5 0,12-3 0,-5 3 0,8-5 0,-1 0 0,1 0 0,33 0 0,-16 0 0,19 0 0,-28 0 0,-8 0 0,0 0 0,-1-6 0,1-2 0,0-6 0,-8 1 0,6-1 0,-14 1 0,6-1 0,-7 1 0,-8 1 0,6-1 0,-12 6 0,5-4 0,-12 10 0,4-10 0,-5 10 0,1-9 0,-2 9 0,1-9 0,-1 9 0,2-5 0,-3 6 0,-5-4 0,1 3 0,-1-4 0,0 5 0</inkml:trace>
  <inkml:trace contextRef="#ctx0" brushRef="#br0" timeOffset="6412">9753 608 24575,'0'27'0,"0"9"0,0-17 0,0 18 0,0-12 0,0 11 0,0-4 0,0 0 0,0-2 0,0-7 0,0-5 0,0-2 0,0-6 0,0 1 0,-9-5 0,-10-2 0,-5-14 0,-13-4 0,4-18 0,-6 4 0,4-10 0,5 12 0,6-5 0,5 8 0,3 5 0,4 2 0,6 5 0,2 0 0,-1 5 0,4-3 0,-4-1 0,5-2 0,0-8 0,0 8 0,-5-10 0,4 10 0,-5-10 0,6 9 0,0-3 0,-4 6 0,3 50 0,-4-16 0,5 60 0,6-34 0,-4 14 0,4-16 0,-6 6 0,0-13 0,0-2 0,0-9 0,0-6 0,0-7 0,0-1 0,0-5 0,0-1 0,-9-4 0,-3-2 0,-10-4 0,-8 0 0,5 0 0,-12-11 0,12 3 0,-6-15 0,8 4 0,0-4 0,-1 5 0,6-4 0,1 3 0,5-4 0,0-1 0,0 1 0,0-1 0,1 1 0,4-1 0,-3 1 0,8 5 0,-3 2 0,1 5 0,2 1 0,-2 50 0,10-8 0,2 45 0,5-21 0,1 0 0,0-1 0,0-7 0,-7-8 0,-1-10 0,-6-7 0,0-5 0,0-2 0,0-56 0,-7-1 0,-8-47 0,-2 12 0,-4 9 0,-1-6 0,6 15 0,-5-6 0,8 22 0,0-3 0,6 26 0,-4-10 0,5 17 0,-5 1 0,0 28 0,-2 22 0,0 16 0,-11 39 0,8-31 0,-15 31 0,15-28 0,-12 1 0,12-10 0,-3-17 0,7-10 0,5-13 0,-3-1 0,9-5 0,-8-5 0,-3-19 0,-1-8 0,-4-18 0,3-16 0,1 13 0,-2-21 0,8 23 0,-5-7 0,10 16 0,-3 0 0,5 14 0,0 9 0,0 32 0,0-13 0,0 16 0</inkml:trace>
  <inkml:trace contextRef="#ctx0" brushRef="#br0" timeOffset="36830">3904 257 24575,'-37'0'0,"5"0"0,9 0 0,9 0 0,-15 0 0,12 0 0,-7 0 0,-6 0 0,5 0 0,-5 0 0,6 0 0,1 0 0,5 0 0,2 0 0,5 0 0,1 0 0,-1 0 0,2 0 0,-2 0 0,1 0 0,-6 0 0,-2 0 0,0 0 0,-4 0 0,5 0 0,-7 5 0,1-3 0,-8 9 0,6-10 0,1 9 0,2-8 0,10 2 0,-10-4 0,10 0 0,-4 0 0,59 0 0,-19 0 0,46 0 0,-31 0 0,7 0 0,-6 0 0,6 0 0,0 0 0,-12 0 0,10 0 0,-12 0 0,0 0 0,-2-5 0,-7 4 0,0-5 0,1 6 0,-1 0 0,0-5 0,1 4 0,-1-4 0,0 5 0,-5 0 0,4 0 0,-10 0 0,4 0 0,0 0 0,-4 0 0,4 0 0,-5 0 0,-1 0 0,1 0 0,-1 0 0,6 0 0,-4 0 0,5 0 0,-1 0 0,-4 0 0,4 0 0,0 0 0,1 0 0,0 0 0,-2 0 0,-4 0 0,-1 0 0,1 0 0,-44 4 0,11-3 0,-38 3 0,22-4 0,-8 0 0,5 6 0,-5-5 0,0 5 0,6-6 0,-6 0 0,14 5 0,-5-4 0,6 4 0,-1-5 0,2 6 0,6-5 0,1 4 0,5-5 0,-4 5 0,4-3 0,0 3 0,-4 0 0,4-4 0,1 4 0,-6 1 0,11-5 0,-10 9 0,5-8 0,-6 7 0,6-7 0,1 7 0,6-8 0,-1 4 0,24 9 0,-2-6 0,27 13 0,-13-4 0,12-3 0,-5 9 0,-1-9 0,6 4 0,-12-6 0,5 0 0,-7-1 0,0 1 0,-5-1 0,4-5 0,-10-1 0,4-5 0,-5 5 0,-1-4 0,1 4 0,-1-5 0,1 0 0,3 0 0,3 0 0,11 0 0,-3 0 0,12 0 0,-6 0 0,1 0 0,4 0 0,-11 5 0,5-4 0,-7 4 0,1-5 0,-1 5 0,-5-3 0,-2 3 0,-6-5 0,1 0 0,0 0 0,-1 0 0,0 0 0,0 0 0,0 0 0,0 0 0,6 0 0,2 0 0,12 0 0,-5 0 0,12 0 0,-5 0 0,6 0 0,0 0 0,1 0 0,-7 0 0,4 0 0,-11 0 0,5-5 0,-6 3 0,-1-3 0,0 0 0,-5 3 0,4-3 0,-4 0 0,-1 4 0,5-5 0,-10 6 0,4 0 0,1-5 0,-5 4 0,4-4 0,-6 5 0,1-5 0,-1 4 0,1-4 0,5 5 0,-4-5 0,4 4 0,5-9 0,-8 9 0,14-3 0,-15 4 0,4-5 0,-6 4 0,1-4 0,-1 5 0,-36 0 0,5 0 0,-40-6 0,4 4 0,-1-10 0,-15 10 0,6-11 0,-8 5 0,8-1 0,3 2 0,8 1 0,8 5 0,2-6 0,8 7 0,-1 0 0,7 0 0,-4 0 0,10 0 0,-4 0 0,7 0 0,5 0 0,2 0 0,5 0 0,6 9 0,0 3 0,5 16 0,0-3 0,0 5 0,0-6 0,5-7 0,-4-1 0,4-5 0,-5-1 0,0 1 0,8-5 0,-1-2 0,8 1 0,-5-4 0,6 9 0,2-4 0,5 6 0,1 0 0,-1-1 0,0-4 0,1 3 0,-7-4 0,-1 1 0,-5 2 0,0-3 0,-1 0 0,1-2 0,-5 1 0,2 0 0,-6 5 0,2 0 0,1 0 0,-4 1 0,9 5 0,-4-4 0,5 10 0,-5-4 0,-1-1 0,0-1 0,1-5 0,0-1 0,-2 1 0,1-5 0,5-1 0,1-5 0,4 0 0,18 0 0,-4 0 0,19 5 0,-9-3 0,-1 3 0,0-5 0,-6 5 0,5-3 0,-12 3 0,15-5 0,-14 0 0,2 0 0,-6 0 0,-10 0 0,4 0 0,-6 0 0,7 0 0,-6 0 0,6 0 0,-7 0 0,6 0 0,-4 0 0,5 0 0,-7 0 0,1 0 0,-1 0 0,1 0 0,-1 0 0,6 0 0,-4 0 0,4 0 0,0 0 0,-5 0 0,10 0 0,-9 0 0,4 0 0,1 0 0,-5 0 0,4 0 0,-6 0 0,1 0 0,5 0 0,-4 0 0,10 5 0,-10-4 0,9 5 0,-9-6 0,10 0 0,-10 0 0,4 0 0,1 0 0,-5 0 0,10 0 0,-6 0 0,7 0 0,-6 0 0,-1 0 0,-5 0 0,-1 0 0,1 0 0,-1 0 0,1 0 0,-1 0 0,1 0 0,-1 0 0,-1 4 0,1-3 0,6 3 0,2-4 0,5 0 0,0 5 0,1-3 0,-1 3 0,-5-5 0,-2 0 0,-6 0 0,-39 0 0,8 0 0,-36 0 0,18 0 0,7 0 0,-5 0 0,6 0 0,-1 0 0,-5 0 0,12 0 0,-5 0 0,6 0 0,1 0 0,-1 0 0,6 0 0,-4 0 0,4 0 0,1 0 0,-6 0 0,6 0 0,-1 0 0,-4 0 0,4 0 0,-5 0 0,-1 0 0,-6 0 0,5 0 0,-12-6 0,12 5 0,-12-5 0,12 1 0,-12 3 0,12-3 0,-12 5 0,12-5 0,-5 4 0,0-5 0,-2 1 0,0 3 0,2-3 0,6-1 0,-6 5 0,5-4 0,-10-1 0,10 5 0,-3-9 0,5 8 0,-1-3 0,7 0 0,-6 4 0,6-4 0,-7 0 0,1 4 0,5-5 0,-4 6 0,9 0 0,-9-5 0,10 4 0,-10-4 0,10 5 0,-10 0 0,10 0 0,-5 0 0,7-5 0,-1 4 0,0-4 0,1 5 0,-1 0 0,1 0 0,0-4 0,0 2 0,-6-2 0,-8 4 0,-2 0 0,-10 0 0,4 0 0,-7 0 0,1 0 0,6 0 0,-5 0 0,12-5 0,0 3 0,9-3 0,5 5 0,1 0 0,-1 0 0,35 0 0,-4 0 0,31 0 0,-5 0 0,-6 0 0,14 0 0,-14 0 0,14 0 0,-6 0 0,8 0 0,-8 0 0,6 0 0,-14 0 0,14 0 0,-14 0 0,6 0 0,1 0 0,-7 0 0,6 0 0,0 0 0,-5 0 0,4 0 0,1 0 0,-6 0 0,7 0 0,-1 0 0,-6 0 0,6 0 0,0 0 0,-5 0 0,5 0 0,0 0 0,-6 0 0,6 0 0,9 0 0,-12 0 0,20 0 0,-23 0 0,0 0 0,-3 0 0,-6 0 0,1 0 0,5 0 0,-12 0 0,5 0 0,-7 0 0,0 0 0,7 0 0,-5 0 0,5 0 0,-6 0 0,6 0 0,-5 0 0,5 0 0,-7 0 0,1 0 0,-7 0 0,5 0 0,1 0 0,-5 0 0,9 0 0,-15 0 0,10 0 0,-10 0 0,10 0 0,-10 0 0,4 0 0,-6 0 0,1 0 0,-1 0 0,1 0 0,-1 0 0,0 0 0,0 0 0,6 0 0,1 0 0,13 0 0,2 0 0,7 0 0,-1 0 0,0 0 0,1 0 0,-1 0 0,-6-5 0,-8 4 0,-8-5 0,-5 6 0,-1 0 0,1 0 0,-1 0 0,-9-18 0,2-3 0,-7-19 0,4-6 0,0 5 0,0 2 0,0 2 0,-10 17 0,7-3 0,-7 12 0,10 0 0,0 1 0,0-5 0,0-2 0,0-11 0,0-4 0,0-14 0,0 6 0,5-7 0,-3 16 0,3 0 0,-5 14 0,0 0 0,0 7 0,0-1 0,0 1 0,0 0 0,0-13 0,0 4 0,0-11 0,0 6 0,0 1 0,0 5 0,0 2 0,5 5 0,0 5 0,6 1 0,-1 5 0,6 0 0,2 0 0,5 5 0,7 2 0,2 6 0,6-1 0,0 1 0,1 0 0,-1-6 0,0 4 0,-6-4 0,-2 0 0,-12 3 0,4-9 0,-10 3 0,4 1 0,-6-4 0,1 4 0,-1-5 0,0 4 0,0-2 0,0 2 0,7 1 0,7-3 0,8 9 0,40-4 0,-17 0 0,36-1 0,-40-1 0,15-3 0,-25 3 0,1-5 0,-12 0 0,-7 0 0,-5 0 0,4 0 0,-10 0 0,4 0 0,-6 0 0,1 0 0,-1 0 0,0 0 0,0 0 0,0 0 0,0 0 0,7 0 0,-5 0 0,10 0 0,-5 0 0,7 6 0,-1-5 0,0 4 0,-5-5 0,-2 0 0,0 0 0,-4 0 0,5 0 0,-7 0 0,-4 4 0,8-2 0,-8 2 0,9-4 0,1 0 0,1 0 0,1 5 0,4-4 0,-4 4 0,5-5 0,7 5 0,-11-3 0,10 3 0,-11-5 0,5 0 0,-5 0 0,4 6 0,-11-5 0,6 4 0,-7-5 0,1 0 0,-1 0 0,0 0 0,6 0 0,1 0 0,6 0 0,0 0 0,1 0 0,-1 0 0,-5 5 0,-2-4 0,-5 4 0,-1-1 0,-4 1 0,-2 5 0,-4 0 0,0-1 0,0 1 0,0 0 0,0 0 0,0 0 0,-5 1 0,-1 5 0,0 2 0,-5 12 0,4 1 0,-6 8 0,0-1 0,6-6 0,-5 4 0,5-11 0,0 5 0,-3-6 0,8-1 0,-3 0 0,5 1 0,-5-7 0,4 5 0,-4-4 0,5-1 0,-5 5 0,4-10 0,-4 10 0,5-10 0,0 4 0,0 0 0,0-5 0,-13-1 0,-8-6 0,-29-4 0,-9 0 0,-27 0 0,17 0 0,-24 8 0,15-7 0,-9 13 0,2-12 0,18 5 0,10-7 0,11 0 0,14 0 0,2 0 0,12 0 0,2 0 0,5 0 0,1 0 0,-1 0 0,1 0 0,1 0 0,-1-5 0,0-1 0,-7-10 0,5 4 0,-10-10 0,4 4 0,-5-5 0,5 5 0,2 2 0,5 5 0,1 0 0,-1 1 0,5-1 0,1 1 0,5 0 0,0 0 0,0 0 0,0 0 0,0-1 0,0 1 0,0-1 0,0 0 0,0 1 0,0-1 0,0 1 0,0-6 0,0 5 0,-4-5 0,-3 0 0,-9-2 0,-2-5 0,-6-1 0,0-6 0,0 5 0,5 0 0,-3 3 0,10 10 0,0-4 0,3 10 0,8-3 0,21 13 0,-4-3 0,29 11 0,-20 0 0,12 1 0,-12-6 0,5 3 0,-7-8 0,-5 3 0,-2 0 0,-6-4 0,1 4 0,-1-5 0,1 0 0,-1 0 0,0 0 0,6 0 0,2 0 0,5 0 0,7 0 0,2 0 0,6 0 0,-6 0 0,15 0 0,-13 0 0,8 0 0,-12 0 0,-6 0 0,-1 0 0,-5 0 0,-2 0 0,-6 0 0,1 0 0,-1 0 0,1 0 0,-1 0 0,0 0 0,0 0 0,5 0 0,3 0 0,20 0 0,-5 0 0,21 0 0,-6 6 0,0-5 0,-8 5 0,-10-6 0,-13 0 0,-1 0 0,-5 0 0,0 0 0,-35 0 0,11 0 0,-37 0 0,18 0 0,-14 0 0,-2 0 0,-8 0 0,0 0 0,0 0 0,0 0 0,0 0 0,0 0 0,8 0 0,-6 0 0,14 0 0,-6 0 0,8 0 0,-1-5 0,1 3 0,-11-3 0,7 5 0,0 0 0,5 0 0,12 0 0,-5 0 0,6 0 0,7 0 0,0 0 0,7-5 0,-1 4 0,0-4 0,1 5 0,0 0 0,-5 0 0,-2 0 0,-5 0 0,-8-6 0,-10 5 0,-8-5 0,-8 6 0,-9 0 0,7 0 0,-7 0 0,9 0 0,8 0 0,2 0 0,14 0 0,2 0 0,12 0 0,2 0 0,5 0 0,1 0 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CD9F4-B649-4277-8292-06907C87F4CB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40CDA-6DDE-4FCE-B93C-38175E4566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356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40CDA-6DDE-4FCE-B93C-38175E45661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131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 eaLnBrk="1" hangingPunct="1"/>
            <a:fld id="{8F09A5CF-D883-4A92-BAAB-D31A3F512577}" type="slidenum">
              <a:rPr lang="en-GB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4</a:t>
            </a:fld>
            <a:endParaRPr lang="en-GB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/>
              <a:t>Phase 5 continues throughout Year 1.  Lots of opportunities to secure this, and to revisit learning from Reception.  </a:t>
            </a:r>
          </a:p>
          <a:p>
            <a:pPr eaLnBrk="1" hangingPunct="1"/>
            <a:endParaRPr lang="en-GB"/>
          </a:p>
          <a:p>
            <a:pPr eaLnBrk="1" hangingPunct="1"/>
            <a:r>
              <a:rPr lang="en-GB"/>
              <a:t>Same letters making different sounds – mean, bread, read (?)</a:t>
            </a:r>
          </a:p>
          <a:p>
            <a:pPr eaLnBrk="1" hangingPunct="1"/>
            <a:r>
              <a:rPr lang="en-GB"/>
              <a:t>Same sound represented by different letters – may, make, pain, etc.</a:t>
            </a:r>
          </a:p>
          <a:p>
            <a:pPr eaLnBrk="1" hangingPunct="1"/>
            <a:r>
              <a:rPr lang="en-GB"/>
              <a:t>See long vowels sounds sheet – teachers to plot words on the sheet.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40CDA-6DDE-4FCE-B93C-38175E45661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723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40CDA-6DDE-4FCE-B93C-38175E4566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507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CB13F-901F-4453-AE57-6F701BD48FC4}" type="datetimeFigureOut">
              <a:rPr lang="en-GB" smtClean="0"/>
              <a:pPr/>
              <a:t>05/02/2024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11B6-1FC5-4985-82AE-0F49CFDF37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CB13F-901F-4453-AE57-6F701BD48FC4}" type="datetimeFigureOut">
              <a:rPr lang="en-GB" smtClean="0"/>
              <a:pPr/>
              <a:t>05/02/2024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11B6-1FC5-4985-82AE-0F49CFDF37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CB13F-901F-4453-AE57-6F701BD48FC4}" type="datetimeFigureOut">
              <a:rPr lang="en-GB" smtClean="0"/>
              <a:pPr/>
              <a:t>05/02/2024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11B6-1FC5-4985-82AE-0F49CFDF37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CB13F-901F-4453-AE57-6F701BD48FC4}" type="datetimeFigureOut">
              <a:rPr lang="en-GB" smtClean="0"/>
              <a:pPr/>
              <a:t>05/02/2024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11B6-1FC5-4985-82AE-0F49CFDF37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CB13F-901F-4453-AE57-6F701BD48FC4}" type="datetimeFigureOut">
              <a:rPr lang="en-GB" smtClean="0"/>
              <a:pPr/>
              <a:t>05/02/2024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11B6-1FC5-4985-82AE-0F49CFDF37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CB13F-901F-4453-AE57-6F701BD48FC4}" type="datetimeFigureOut">
              <a:rPr lang="en-GB" smtClean="0"/>
              <a:pPr/>
              <a:t>05/02/2024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11B6-1FC5-4985-82AE-0F49CFDF37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CB13F-901F-4453-AE57-6F701BD48FC4}" type="datetimeFigureOut">
              <a:rPr lang="en-GB" smtClean="0"/>
              <a:pPr/>
              <a:t>05/02/2024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11B6-1FC5-4985-82AE-0F49CFDF37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CB13F-901F-4453-AE57-6F701BD48FC4}" type="datetimeFigureOut">
              <a:rPr lang="en-GB" smtClean="0"/>
              <a:pPr/>
              <a:t>05/02/2024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11B6-1FC5-4985-82AE-0F49CFDF37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CB13F-901F-4453-AE57-6F701BD48FC4}" type="datetimeFigureOut">
              <a:rPr lang="en-GB" smtClean="0"/>
              <a:pPr/>
              <a:t>05/02/2024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11B6-1FC5-4985-82AE-0F49CFDF37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CB13F-901F-4453-AE57-6F701BD48FC4}" type="datetimeFigureOut">
              <a:rPr lang="en-GB" smtClean="0"/>
              <a:pPr/>
              <a:t>05/02/2024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11B6-1FC5-4985-82AE-0F49CFDF37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CB13F-901F-4453-AE57-6F701BD48FC4}" type="datetimeFigureOut">
              <a:rPr lang="en-GB" smtClean="0"/>
              <a:pPr/>
              <a:t>05/02/2024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95F11B6-1FC5-4985-82AE-0F49CFDF370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9ECB13F-901F-4453-AE57-6F701BD48FC4}" type="datetimeFigureOut">
              <a:rPr lang="en-GB" smtClean="0"/>
              <a:pPr/>
              <a:t>05/02/2024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95F11B6-1FC5-4985-82AE-0F49CFDF3707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5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o.uk/imgres?q=phonics+clipart&amp;hl=en&amp;sa=X&amp;qscrl=1&amp;nord=1&amp;rlz=1T4SNYK_en-GBGB313GB313&amp;biw=1280&amp;bih=685&amp;tbm=isch&amp;prmd=imvns&amp;tbnid=cLzIFZofyWDq1M:&amp;imgrefurl=http://www.lancaster.k12.oh.us/olc/teacher.aspx?s%3D952&amp;docid=7gsXkM4RLaIbKM&amp;imgurl=http://www.lancaster.k12.oh.us/userfiles/book%20clip%20art.jpg&amp;w=350&amp;h=325&amp;ei=U-Z9T47OHOTS0QWPpdyVDg&amp;zoom=1&amp;iact=rc&amp;dur=208&amp;sig=117638893342511017181&amp;page=1&amp;tbnh=138&amp;tbnw=149&amp;start=0&amp;ndsp=19&amp;ved=1t:429,r:18,s:0,i:119&amp;tx=92&amp;ty=58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collections/national-curriculum-assessments-practice-materials#phonics-screening-check-resources" TargetMode="External"/><Relationship Id="rId2" Type="http://schemas.openxmlformats.org/officeDocument/2006/relationships/hyperlink" Target="https://www.theschoolrun.com/year-1-phonics-screening-check-2012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schoolrun.com/what-parents-need-know-about-year-1-phonics-screening-check" TargetMode="External"/><Relationship Id="rId2" Type="http://schemas.openxmlformats.org/officeDocument/2006/relationships/hyperlink" Target="https://www.youtube.com/watch?v=uoNGJHValg4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channel/UCP_FbjYUP_UtldV2K_-niWw/playlist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o.uk/imgres?q=question+marks&amp;um=1&amp;hl=en&amp;sa=N&amp;biw=1280&amp;bih=685&amp;tbm=isch&amp;tbnid=0YX9gzZRFAgPXM:&amp;imgrefurl=http://beabetterbusiness.com/blog/2011/12/15/sap-b1-its-all-new-to-me/question-marks/&amp;docid=dvjz7jo7_ZJDvM&amp;imgurl=http://beabetterbusiness.com/blog/wp-content/uploads/2011/12/question-marks.jpg&amp;w=795&amp;h=644&amp;ei=IO99T4TyNsSC8gPFxYnADg&amp;zoom=1&amp;iact=rc&amp;dur=2&amp;sig=117638893342511017181&amp;page=1&amp;tbnh=137&amp;tbnw=169&amp;start=0&amp;ndsp=21&amp;ved=1t:429,r:0,s:0,i:133&amp;tx=70&amp;ty=58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>
            <a:extLst>
              <a:ext uri="{FF2B5EF4-FFF2-40B4-BE49-F238E27FC236}">
                <a16:creationId xmlns:a16="http://schemas.microsoft.com/office/drawing/2014/main" id="{944250D0-5357-E049-A563-C44848BEB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D3E6D63-AB39-9A48-A462-19BEAE6D1CCC}"/>
                  </a:ext>
                </a:extLst>
              </p14:cNvPr>
              <p14:cNvContentPartPr/>
              <p14:nvPr/>
            </p14:nvContentPartPr>
            <p14:xfrm>
              <a:off x="4300328" y="5856770"/>
              <a:ext cx="3511440" cy="4485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D3E6D63-AB39-9A48-A462-19BEAE6D1CC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37328" y="5793821"/>
                <a:ext cx="3637080" cy="574099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E79B2316-5210-FE81-DA35-919EC77C5D74}"/>
              </a:ext>
            </a:extLst>
          </p:cNvPr>
          <p:cNvSpPr txBox="1">
            <a:spLocks/>
          </p:cNvSpPr>
          <p:nvPr/>
        </p:nvSpPr>
        <p:spPr>
          <a:xfrm>
            <a:off x="1126436" y="1981199"/>
            <a:ext cx="9404736" cy="2634816"/>
          </a:xfrm>
          <a:prstGeom prst="rect">
            <a:avLst/>
          </a:prstGeom>
        </p:spPr>
        <p:txBody>
          <a:bodyPr vert="horz" lIns="0" tIns="45720" rIns="0" bIns="0" anchor="b">
            <a:normAutofit fontScale="75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br>
              <a:rPr lang="en-GB" b="1" dirty="0">
                <a:solidFill>
                  <a:schemeClr val="tx1"/>
                </a:solidFill>
                <a:ea typeface="+mj-lt"/>
                <a:cs typeface="+mj-lt"/>
              </a:rPr>
            </a:br>
            <a:br>
              <a:rPr lang="en-GB" b="1" dirty="0">
                <a:solidFill>
                  <a:schemeClr val="tx1"/>
                </a:solidFill>
                <a:cs typeface="Calibri"/>
              </a:rPr>
            </a:br>
            <a:r>
              <a:rPr lang="en-GB" sz="5800" b="1" dirty="0">
                <a:solidFill>
                  <a:srgbClr val="0070C0"/>
                </a:solidFill>
              </a:rPr>
              <a:t>Year 1 Phonics Screening Check</a:t>
            </a:r>
            <a:br>
              <a:rPr lang="en-GB" sz="5800" b="1" dirty="0">
                <a:solidFill>
                  <a:srgbClr val="0070C0"/>
                </a:solidFill>
                <a:cs typeface="Calibri"/>
              </a:rPr>
            </a:br>
            <a:r>
              <a:rPr lang="en-GB" sz="5800" dirty="0">
                <a:solidFill>
                  <a:srgbClr val="0070C0"/>
                </a:solidFill>
              </a:rPr>
              <a:t>Information session for parents</a:t>
            </a:r>
            <a:br>
              <a:rPr lang="en-GB" dirty="0">
                <a:solidFill>
                  <a:schemeClr val="tx1"/>
                </a:solidFill>
                <a:cs typeface="Calibri"/>
              </a:rPr>
            </a:b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674FD1-B83B-97A6-36D6-D592D3BED291}"/>
              </a:ext>
            </a:extLst>
          </p:cNvPr>
          <p:cNvSpPr txBox="1"/>
          <p:nvPr/>
        </p:nvSpPr>
        <p:spPr>
          <a:xfrm>
            <a:off x="1126436" y="4628104"/>
            <a:ext cx="7365750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400" dirty="0"/>
              <a:t>Year 1 Teachers</a:t>
            </a:r>
          </a:p>
          <a:p>
            <a:r>
              <a:rPr lang="en-GB" sz="2400" dirty="0"/>
              <a:t>Mrs Bansal, Ms Warraich, Ms Gheewala and Mrs Arya 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65A6DE-2DFB-3DE8-CE7B-259494D8C0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542" y="760916"/>
            <a:ext cx="2144765" cy="198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05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WordArt 2">
            <a:extLst>
              <a:ext uri="{FF2B5EF4-FFF2-40B4-BE49-F238E27FC236}">
                <a16:creationId xmlns:a16="http://schemas.microsoft.com/office/drawing/2014/main" id="{5E7823C9-AC37-8648-9C39-446D59895D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9600" y="1056822"/>
            <a:ext cx="7848600" cy="683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Comic Sans MS" panose="030F0902030302020204" pitchFamily="66" charset="0"/>
              </a:rPr>
              <a:t>What is year 1 phonics screening?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CBCEE80A-0F56-6849-A711-F82F3937D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16387" name="Text Box 4">
            <a:extLst>
              <a:ext uri="{FF2B5EF4-FFF2-40B4-BE49-F238E27FC236}">
                <a16:creationId xmlns:a16="http://schemas.microsoft.com/office/drawing/2014/main" id="{CFD9F11E-0556-204F-BD6C-FC4A35E62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892226"/>
            <a:ext cx="7620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GB" sz="2400" dirty="0">
                <a:latin typeface="Times New Roman"/>
                <a:cs typeface="Times New Roman"/>
              </a:rPr>
              <a:t>The Year 1 phonics screening check is designed to identify which pupils need additional support with certain areas of phonics as they progress </a:t>
            </a:r>
            <a:endParaRPr lang="en-GB" altLang="en-US" sz="2400" dirty="0">
              <a:latin typeface="+mn-lt"/>
            </a:endParaRPr>
          </a:p>
        </p:txBody>
      </p:sp>
      <p:sp>
        <p:nvSpPr>
          <p:cNvPr id="16388" name="Rectangle 5">
            <a:extLst>
              <a:ext uri="{FF2B5EF4-FFF2-40B4-BE49-F238E27FC236}">
                <a16:creationId xmlns:a16="http://schemas.microsoft.com/office/drawing/2014/main" id="{47385F94-2B98-4843-BD5D-3213E90CD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30178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89" name="Rectangle 6">
            <a:extLst>
              <a:ext uri="{FF2B5EF4-FFF2-40B4-BE49-F238E27FC236}">
                <a16:creationId xmlns:a16="http://schemas.microsoft.com/office/drawing/2014/main" id="{16D2E294-D15A-D84C-A864-3CB737C04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3017838"/>
            <a:ext cx="184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n-GB" altLang="en-US" sz="2400" dirty="0">
              <a:solidFill>
                <a:srgbClr val="CC0000"/>
              </a:solidFill>
            </a:endParaRPr>
          </a:p>
          <a:p>
            <a:pPr lvl="1">
              <a:spcBef>
                <a:spcPct val="0"/>
              </a:spcBef>
              <a:buFontTx/>
              <a:buNone/>
            </a:pPr>
            <a:endParaRPr lang="en-GB" altLang="en-US" sz="2400" dirty="0"/>
          </a:p>
        </p:txBody>
      </p:sp>
      <p:sp>
        <p:nvSpPr>
          <p:cNvPr id="16390" name="AutoShape 8" descr="data:image/jpeg;base64,/9j/4AAQSkZJRgABAQAAAQABAAD/2wBDAAkGBwgHBgkIBwgKCgkLDRYPDQwMDRsUFRAWIB0iIiAdHx8kKDQsJCYxJx8fLT0tMTU3Ojo6Iys/RD84QzQ5Ojf/2wBDAQoKCg0MDRoPDxo3JR8lNzc3Nzc3Nzc3Nzc3Nzc3Nzc3Nzc3Nzc3Nzc3Nzc3Nzc3Nzc3Nzc3Nzc3Nzc3Nzc3Nzf/wAARCACbAKcDASIAAhEBAxEB/8QAHAAAAgIDAQEAAAAAAAAAAAAAAAUEBgIDBwEI/8QAQRAAAQMDAgQCBgYIBgIDAAAAAQIDBAAFERIhBjFBURNhFCIycYGRFSNCUmKhBzNDcoKxwdEWJDRTkvGi4WPi8P/EABoBAAIDAQEAAAAAAAAAAAAAAAAEAgMFAQb/xAAwEQABAwMCBAMIAwEBAAAAAAABAAIDBBExEiEFE0FRYYHwFCIycZGhscEVQtEj4f/aAAwDAQACEQMRAD8A7hRRRQhFFFFCEUUUUIRXh5VqkSWY7ZW84lCfxHGaq07jmMzIeajwZbrTKghyXoHhJVgHGAdW2Rk6cDvVb5WMyVNsb3YCYzrebzdXGLnHDlrYaSUtLOUSHVE5Kk9QkBOM7ZUewpbHv1k4fnyoEriK3oijCmmH5Y8SOrJ1I3PsciATkbjlgCn3XiW4cULU20++mzqd9HaagDDtyd6pSrogYOTkcicgCtrrEXhtlmNcLEbewU4YUhtLyHFfcynJ8Q5GAfa3wTg0rLWOYLxxl3yS8shYSGjVZXGXcpiocq82+6RZkWMC6iJFQlYcaABIKs51kZxggZwCDuas6FBSQQcgjIrjV64dDDaZztok2Jx4eGLhGcbHhlZACXkpOMKJA5K36ipVk4nkIZVCmGQ1coivBdZYC3M4GzgAz6hHInzFDqwhtywg9lfTNE50n3T4rrua9qi2/iKW6yl5mV4rZyPXRnBBwQdgQQQQRTiLxKnIElgj8Te/5UM4hC42OxTL6KVouNwrFRUeLNjy05YdSvyHMVIzTjXNcLgpUgg2KKKKKkuIooooQiiiihCKKKKEIoorBxaW0lSyAkcya4TZCyUQkZJAA70gufEAbJahYWrq50Hu71BvF4XLUWo5KWBzPIq/9UpArFq+Im+iL6rVpaH+8n0WT7zshwrfWpaj1VSu+OfR9jukuMnQ6iO67kff08/yFMq0T4yJsKREd/VvtKbV7iCP61lseeYC49VpPYAwhqQWLh9xmXbbfAvEq3F22uIhONhCkB8pBXnUD7Q9bCcH1VEY3qfD4avtnZ4atl94omeG9IWk+D4SwzIHrs4U4gkjAWN876QBitHDyVXPhqG2+txibEPhl1sgLZeaOnUD8M45EKwdjTCdbpF4cS7xBN9McaQUx/Ca8FLBznWkAkhzIHrZ2xtjfOjDxaKBjmT/ABAnpnfK8S2rbGC2TIKiv8L3mycL8Qf4h4lnPMyn3EtRmC2v0kOYSlJK0EpUokDCSAOdQIsNVp4phJccU65PgKTJWr9o82QrV8QtQx2Axyp1KM1Ybl8QXMzWoCSppKWA2AQMa1gE614zywN9kioN3UDxLYdjq/zBweePD/6qufiDamYMi+GzrnubfpX01Vrq4wzF03baQ2VlCdJWrWrHU8s/kK2UCis4knK9mFk2tbawttSkqHIg4NPbZxAQQ1N3B2Do6e/+9IK8Iq+CpkhN2FUzU7JRZwXQm1ocQFIUFJPIg5zWdUq03VyAvSrK2T7Se3mKuEd9t9pLjStSFDY16Glq2Tt2z2WFUUz4Xb4W2iiim0uiiiihCKK1yX0Ro7r7urw2klatKCo4AycAZJ9wpbaeJbJeE6rXdYcnpht0EjyI50ITUmqpxDczIWqMwr6lJwsj7R/tUH9IEi5W65W6VAu7sSPIJiyWigOIBVs2sg8hqOCRg+snOwqvuTLlbtrrB8ZhI3lwUlYHmpvdQ+GqkK4TPjtF5pyj5TX3k8lNjzY0l59ll4LeYUUuo5KSfMH5g9RUgGqvMhwJ16hXNlzLE9Ho3psVzC2nBlTagrlg+skg5z6uRzpiuVNspKb0Q9DBwi4towEjs6keyfxD1e+nFZbqBxjEke/cdVpNrGh+h+3j0Tig9axBCgCk5BGQR1rKs+ydVecWLFxF46siBdlJS6fssyAAEny1jbPcCm656ozqkTWloSVHw3W21LSodjpyUkee3btWVxhsT4T0SUnUy6gpUOuPLse1L+HJj6VSLRcVlU2CAA6Tu+yc6F+/AwfOo1LGyM5pFyNj+j+l5DjlBy389ouDlSjm5uIVoWmC2sLw4gpL6hun1TuEg774yQOnOBLPj8cQ28HES3uuqPYuLSkD5IJqwnfbrVdsbiJ19vc9pQcQh1ENCknIIbTk/wDksiq6J2pzngWDQbfM7fVKcGYZatp6BPhRRyNGauIXukUHlWqQ+1HZcfkOJbZbTqWtZwEjuTSxH0lewDFW7bbaof6hSAH3gfuA7Np81Ak9hzpinpZJzZuO6onqGQj3spgqZHTMRDLqfSFpKg0N1BI5k45Dcc+pFObJc1Qngl3JYWd8n2T3qiWgWy1mbd3ClhmQ6GI5USpx5CCQFHmpa1qyepI001S9eJ5KosVuBGAz6ROGVqHXDaSMDHVRHuptlNKyYcne3Xolnzxvi/69enVdXQoLAIOQeorKqJ+jCbKlRJD8+fIk+kKK4gdASExxsnCRsCdz3wQDyqxXHiuwW11DMu6xUvuEJQyletxZJwAEJySc9hW6xwcNljOaWmxTmiiipqKxJyO9cxu9ggW+/Ltc6DGft09S5EHxWgQ2vm61kjbclY96u1T+NLHMttwPENonXCPGKCmexEdPq5x9elBBSSMesMbjcbjdZemuILla0NM3CDcQhSX4r0pvwnG3B7Kw43sdiRgpGQTvvQharpw0+/DejwLrKbbW0WwxJJfbT+7n10+WFbdqyh3p+3MMR+JWTGdwlBmpOqO6rvq+wTtsoDc4BNbBxCmJhu9wZFvVj1nynXHPf6xJOn+IDypu26xLZC2ltvtOp2UkhSVg/ka4ABhdJJykV+4Xj3Rh123PqgS3dLnjMY0OkEKSpaeROQCFDB88bVMtl2L730ddGDFuIRqU0SCh8dVNq+0nuOYzuK0KtEm1kvcOKbSjOpVueUQyv9wjJbPuyny3zXoctvE8ZyJKadZksK1KYcHhvxl9FJI/JSdjXbIuVGkQXeHyZFubW7aty9DTupgfea66e6P+PLBaR32pLDb8dxLrLidSFoOQodwajW64SYcpu2Xpep5RPo0wJCUSQN8HHsuY3I5HGR1AiT2P8PyFz4+9qeXmUykbR1k/rU9k/eH8XesyuoRKNbB735T9HWFhDH4/Cbk5Bqj8Qz5ErihLVkS6mXbI7in3G29SilQBI0nmkDB95GO1XcKBAIII5hQOxqlcYwnbxxJbrZa3WWJyozqnnlvloKb2w2ogHIOFbEHl2zWZQ6eYdQ6H5eafrLGPfcXx3UBq6vOOxm+Jb9IFvnsB5hEEBS1jO6HAhOpOew7HenfDL8Zq/wBxhwYT0CI8w1IjsvNeGVEZQtSUnkNk89+vWkPCkKfJnvXCO3ElvwXEpS06sspytGdeUg5V0B5YzinN6N4jyYV9uqYcaPAeDa2WFFxXhuHQtSlkAYGUnAHSnJ5IwTTNDRfyN+mywWzx09YGssBf1srfnvUefNYgRVSJK9LaSBsCSonkkDmSTyHWtkl9qKw6/IcS200kqWtRwABzNQrNCeuL7V5uLS0HGYURYwY6SPaUP9wj/iDgb5pOkpTO7fYBb9VUiFviV5BtT9xebn3xGNKguNAJylnspePac69k8hvvWV4uD9wEm02NQVKUjw3pXJuLnnk9V4JwkeWcbUPyX74+5CtjqmYLaiiVNRsVnq20e/RSunIb7jY/Oi2gNWi0RfHmactxWtggffcV9kHnk7noCa9IxjWN0tFgsF7nPOp25WNpsVvsEdL7rniOsNBBmSCAW0AAYT0QnGNh8cmod1mTOI7c9CsDJEd7CV3CRltrRn1tAHrLyNsjA32NTWLIqW61L4gdbmyUq1Ns4+oYP4UkesR95W/bGcU0nTIkBhT86S1GZTjK3lBA8hk1JRSlrhxDqUm6zZExITgMA+EwNsY0J5j94mp/CFmhz74ZUWIwxa7SstsJbbSEuycYUrYckAlI/EVdqWyr1LuMV9vh6DIW6pBDc2QnwmUq7jV6ysc9hjzr2Kq82Xh5uPJvDVugw2xhFvY1rO+SCtYJUok9EgknrUQ0DC6STldVB5UVTeCOHZbK3b1e35js2TuzHlPlz0RvGMY5BZ5qwNs4HmVJcWxn9InDhuMm1XSWLZOjrLbrM/CB5EKzpIIwRvyNJJbDHDFwaaYcbNinK/yhBymK4f2efuKPs9Acp5EYX/pu4RRLYa4oiRUvvwgEzGSTh1gZ396c/I+QFUBuxJkW0K4fusqNGkN/qCorbIPPbOxzjfyoKAuxHBzkZ7g0nkcPxvFckW1162ylnKnYpwlR7qbOUKPmRmqhE4t4ksrLbd2tSbmwgBPpMVZCyAMZKTnJ69KsVq464fuRCPTREf2BYmfVKB7ZO350IUn6TuNrITeYnjsZ3mwkkpA7uN+0n3p1AdcVulQoF+ZZmxZCQ6gExZ0ZYKkZ54PJQ7pOR/RqlQWkKScpPIg5FJ5VjCH1zLO96BMWcr0pyy8fxo5HP3hhXnQhaPGFwCrLxGyhEpe7TjZKW3yNwtpXNKxz08wRtkVItkqQ3IVaLuQ7I0ksvlICZTfmOWoclD49do65LF0T9E8RRBElqOWvXJQ4obhTLmB6w542UMdt60vtuSNFlvTxRMCtduuSQElxY5HsHB1TyUM42JAEKO9NZ4UL0WadMDQpyArBJIHNkeYJ9UdQcfZqq2xLF2uTjt7mMQvTMvPPPp1IRgDw0DkMY2B5HScZJqRCj3biy5z31+HIchKVhsvFLTaUkoygYO6ilRz0zzrUwsS2ErlXJTSGIKUwg4xrCwn2GhjGNjzOT8qznsjD36MnPh5Leow/lai7A+ZF8Hx/QWvgpyVIvt3hNSHIvpDaS1IbQDu2U5ISrI3CwcHoast2sF4uNtkxrnfA4x4KiW48RLJWQMjUcnbI5DFIuGEqau1hdKSDOduK1776dKcHP8ApvxBYVIgohQ7tcj6asMMRlyMoGdyokjUQlIKiM74x1rOqQTWNa0gE2/rfFxnpheWrQfbDvubHCkcPPHipqDJcRm3RkIWtKgR48kAbdilH5q/dprOfevM5y1wXFtxGzibLQd1H/ZQfvH7ShyGw3O2t9BgMROGuHiGXvCAU6Bn0Vnq4e6idhnmSTvg1qYbTMbFnsalxrVGyiRLQr1nVfabQrmVE51L6EkDfcb8cbY26W4Tz3uebuW0ylySbTw0lEePH+qdmJQPDYA5ob6KX+STz32qYhFq4bglS3EMIcXlxx1WXH3D3PNaj2+AqKierAtnCsRlSGPq1SFZTHj9CBj9Yob+qD0OSKlW6yMxn/TJbrk2eRj0l8jKfJCRsge7njfNTUFH9KvN1A9AZ+i4pOPSZaNTyh0KGuSc9Cvl92pMKwwo0hMp0LmTAP9VKV4ix+70T/CBTJ1xtlsuPLQ2hO6lrUEgDuSaq1z/SFYIay1GecuMjo1DRrz/Fy/OhCtZIHrHAwOfYUosT0K83P6VurrTNmgDxYhfUENuuJO7yidsD7Oduat9sUi7XvifiWG5EZhM2mG8NKy4sqdUn4cs9dqT3e1R4UBU2/wAyRcnUDSy04soQV9AlI93yFRIJwui1jddyi8fWS5XhNpsTi7pKKStfooBbbSBzUskDngbZ3I99FKv0PcHf4ZsRlzWUoulww4+B+yR9lsdsA5PmeuBRUlxX11tDra23EBaFgpUkjIIPMVwG52tXBPFrtlWSLTOJetrileyTjLfzOPl3r6Bqgfpc4fTfrU02jCJTepUZ3OClwbjfseX/AFUHyCMajhSYwvNgqdvUSda4E8YmRWnTyC1J9YfHnUbh65KuMIiQktzGFFqQ2eaVj+//AKppU1FImrLcLWrXw9e5cID9g4fEb+R2+YNM2ONb/bdKb3Y0y2usiAvOB+4c5/KpVHlQhMI3FPC3ErJhuS2tSiB4EoeGoK6ac/aHQg5HSo/EHpFpscpm4NO3K2JZUuPKGfGjrSMo1EbnB5ODcYGeppTPs9uuGTLhtLURjXpwr/kN6gs2i62n17DfJLSAMejST4jRHbB2HbOMgdaEJbb3C3HjRRGnl5xkkBLLiS6nYqOR7Q3yeY3rYp99xiKIlokJcdQ6ll4Bf+cUd0gg7J0BJGx78sULvN0tDS27zB8KGhQXDkQyFCI9jYoBOyDvlGwwSOtZp4ztoZXq1xnfERNSwWiQxJCsLSn8LidR8iVZ51UYhuRlaP8AJSktFgLdgrNEhsRL1aYT62/DttrUl1a1aQVuKSj89KqytbEC1TbleIrb62WViDCj+IpfiO5GsN5O2VaU7bDQrpmk0Xifh9+Le59wejvPTFHwobqColpsYbSQRjJOVY6ZqGvie029iKzDngmA0IsTQ0VJSsp+tk4xueaUD3nkc0jSRO5znuvtt4HqSFlvPMqHvGMBWoBwIlRXJyW8nxr3c0qwEHAwy2c7YTtt7I81ZqdHjOXSK2goVa7E0AG46ctuSEjlq/20c/V5nrjcVQ2bnebmqObPbWWbUzvF9OUFgrzkurH21k75wcGpTlglXJficQXiZPyclkL0Nf8AEcvhitNTVrm8b8M2ZtEOG8l9TY0txoCNYHkCPVHzpNJ4r4ouuU2y3NWpkkgPyla147hPIH4GsoVuhQEkQ4rTORgqQnBPvPOpXyoQkR4ecnu+NxBdJdyXnOhaylse5IP9vdTWHBiwmyiJHaZSefhpAz7+9SKKEIAqLwPATxhxq1KkJC7Na1FTQB9V54Y3x1A/oO5pdxJKkL8C0WzBnzzoTvjw0dVZ6f8AddQ/R5Z2LQhuHFH1Udkgq6qUSMqPmd6Xmn0OawZKujiLmuecBXuiiimFSilPEzPi20qHNtQV/Q/zptWqS0HmVtKGQtJSfjVUzOZG5vdTifoeHdlwLjKE5Y7w3xFFQTFfIauKB07Lx/8AuXnTBC0uIStBBSoZSR1HerTc7e1IbkwJqNbSwppxB6g7Vz+wsTbXJlWR9tyQiM5iK62NZcQeQwOo/qe1J0FRqYY35anqmkc54dELgpzRUj6OuQAK4RZB5GQ6hvPwJzXgt8w+wmK4eyJjeT+dP6gqfYpfD6haKPdmvXkPxnQzMjux3CMhLo2I8iNj8DQ2h591TUaM++tIBUlpsqxnlnt8a7cKv2aXVptukvGLPjcOTQR7CQv5EGt9omxLvbmVhTLy9CfFbICilWNwQfOmdwstxlwJEZ6H6Ml5tSNUh5tOMjGedKW+GIDUOPHnT7OFMDSl5EhSnRvt7Cc/nXC4BXs4fO/A9eSlLtdvWcqgxjj/AOJP9qS8Um2WyzSkNsxmpLjZQ2hKEhRzscdeRzTSRw2zHfQg3Ke+04wh5CkSXUpUlecbE56VgeEbXLtkpKnWYMZDjaVulKlLW4ckAq3NF9lW2jeZOXfdSbQwI1riMcyhlAz8Kl1tZhSXdoztvlY2Ajyxn5KArB5iTGcS3NivR1qBKQ4BhQHYgkGuhwK7JRTR3uMevmsaKK1ekM6/DCwpf3UesfkK7cKhkMj/AIWkrbWmbJZhRXZMhRS00nUoitv12M+hTcd/RXP7UlnQ3L5fodskjwLYj66QXFaFOEckAHft+faoOeGjUeiu9inP9SmfANsefLvEVyQEypicR0f7TPT5/wAvfXWeFGdMd54j2lBPwH/dVhCMBKEJxsAkAbeQFXy3xhFiNMjmket7+tZFGXVFSZXdE3VhsEAiHVSqKKK2llIrw17RQhVjiiDpcEtAylXque/oa55dJEmFZoaYby2EOyJSH/COkrIWNOSN+RNdlkMIfZW26MpUCCK5BxVH9HtzrBOTGvDrfwW2Fj+dI8gslc8YI+69DwaUSPbG8Xsf9VV0JLmdGpazzCckn+ealzLVNhtNuzoDzDbvsKdRjVt26fGpnC8xEG9NuOOoZQttbRfXjDRUPVVv2IHzrO7T0+gpt6Jrs9an/HflLJ0qVp0hKAd8dc1IAabkr1Mk8ragRMbt1Ph+BZFhcckRp1tWoqZEVyQyk/snUYIKe2RkEdalRVE229jJGqCheQfur/8AtWqzMGJaplxdBSuS2YcRJGCsq9tQ7gAVvgI1JubQ5Ktb4GPLSR/KrW/DusOtewVtm+iLXVabZSpxKW20lSlAAAcyaeo4RvWNb0dmOnqqRISgCkrSy2604OaFJV8jmrAfoO78Rqc13JDs98JJ0NaUk8ueTjNVtAOVtVss8ZHLG1jc2v8AtbLm2lhdvjh+O86zb2mnFMOBaQpJUOYqFc/qbBEb3Cpst2SR+FIDaf5ZrFZ9HZd17lnWFbbnSSP6V5xOnwpsaGFEiJDaaV5LwVK/NVWPNmrD4Y0y1hJ6H8f+kJQttKk6lIyOWSMj3U6tavHsUmOkALgPCUgcvqleqsfAkKqZCtrUrgh5Y/1gfXKaAG6kN4Qv+ZpVw7JbYu7Hjbx5AMd7zQsY/ng/CoNGkha8721UMjQN2H8f7uE0tsZiXcAiQ0l5CWHVpQvOkqSnKcgHcbcqWf4hui2khmSIrRAw1FbS2kfIZ/Om9hacjX2NEf8A1qFux3D3IQoZ+OAfjVVZBDSAeYABqUhPRI8GgjLXMeAdOPqVJNymlzJuMsr6/wCZX/epbd9nFIamOJnsdWZaQsEeR5j51YGHWDBs0GZDjOxHYbPiK0YdSpaikKSob88VUpkdUSZJjKOVMvLbz30qI/pVbiRg3T9O+GpJY6MAj5d7eSu/CkmOi5QnELWq3SFlDaXTlcd8DIbUeqSN0mungVwqxurMe6x0HATEMpsfdcaUlST+ddwiueNHad6LQFfMVdA1oBLRleV43AYphv69fhbqKKKuWKiiiihCDXK+OG9H04D0uEd0DtqaCf6V1Q8q5px40TI4g+76PCd+Tiwf6VB+Fp8JdpqR5fkLn4ClKCUpUpR2CUgkn3AVInwJdtfQxOYUy6ptLgQrnpOcZ+RFTOE16OJraonGXSnPbUlSc/mKmymH5vDixKWp6Xb1l9DiiSpbClFK8k/dWCfdSzWgtXtp6t0VQ2M20m33uP190vgXTw2BCuCDJghRUlIOHGFfebP9ORp5Z4jqJ2ptxMmG/FfablNDAVlB9VQ+yrblVSShTi0obClrUrCUgZJPYCrtwrHFhuTTVwkOemzB4RhNEFLQIOFOHlnbYDepRknYpHikMTBrb8Rvt+/D547qitbtp8wKsnDEWzoQi43G6Moksu5ahqeDe4OxJ3OOXIfOq6EFr6s80Ej5bV7UA4A3WrUQmoi0B1r9uytLFsE+St6PNhvsuz0l1tkKJQHFlRGSBkYBpBd5JmXWbJOMOPrI/dzgfkBVh4LlNxLVfpKxkxmEuoGPtYWkfmaqSBhIB3P86k93uhZ3D4OXUSg4bYY7i5/SewOJkwGobaoEZxUVtbSFrdUklK/ayBsc0jSBj1DpH2cHOP8Aqn9rn/QvDkm4Blhxx2ahhPjNaxgJyQPeSB8ai8Tx2419khhIDLwS+0By0rAO3xzQ+9gVdTOibUPjY21773ve2fllOobokcRWO5gerPKfE7B5KS2sfH1aqb6dEh1H3XVD/wAjVi4UKpSGo37SDPZlNfuKUEuD8waRXFOi5TEH7Mh0H/ka6/doKhQtEdQ+MdB9rm32IVjWqNHhWOdLlNeE1BaJioVl15aSVAY+yASCSe1Vl91ciQ8+77brinFe9RJP861bZJ6nnW+JEkzpTcWG0p19w4SlP8z2HnUCdWEzBTNpgXud59hlMbA0v0e7SACAYaorf4nHVJSkD5V3CM34Mdpr7iAn5DFUPhCyoLzTDCw7ChOl198DaRKxjA/Cgbdcn3GugDlTUbdIXjOM1QqJ9l7RRRU1joooooQg8qo/GEMy58+I2ttDkq2jQXFaU5Q5nc/GrurZJ91KJ9qgXC5sPTYrb62WiEeIMgZIPLl0FcIuEzSycqTX2XPbDw/HRJbkRFP3aUysFIj/AFUZKhyy6R62/wB3PuqzJsDlttzMuctkLZfecfS2hS0ll0kqb2GTgkHl0q3oSlACUAJSBgADAFZLAUkg8iKA0DCum4nLO+7iqDZ+FExo6voF9Kntkm4vpClBJAP1QxjkR63v51m/wxLhNpcjLbSuK6l8OLCl+IoZzk8z5kmr0whLbYQ2kJQnZKUjAAr086pkp2vIN7WR/IzlxJN791zp+wsOl1Uiz2xxzUrJjvOMlRBGo8j3rBXBlnfcKdU2JjA1tuh1JUSRj1k52I57V0F+Kw40tKmxpJyQNsn4VX7s0ltepBcztzcUeXLmfOl5pHRDfdMwV05Iax5HmVVEcPWuPDkREXt4InLZbOuKdexSsYA/fTuRtW5vhG0tRVPBMuc7zQ1Ic8BK8JCvsp7HrU9LriFJQlxYSSnICj0ximsBsOxtDhWUqWQRrIzsB3qhlaJDYNTMtTVMBPMO+UqFjX4sRl1EGJDacKksx0LJK1jTkk8zselRodjemRG2nrTDnmInwY7y5LjaloBJAOEnGAe+9X1mKyNJKNRG4KyVb/GpKAMchty+VORxuLtRKzjxCRot6/3dU+2cPG0zky2bPFawAkqRNcXsefq6Pd/6qo3rh+Mu4yHxfIjCZC/GS3IaW2oBXrAEHrv76679sjoAK8UBrOw5dqvcwEWUoOKTwycy+529XuuPQ+F4rrmlVxlylYzogwVnP8ahpFXGzcKr8Itlj6MhqwXG23NUh/yccHIfhT898Vc0gdhXvUUNYAu1HFaibZx9eVgtUWM1EYQxHaQ00hOlKEDAA91bqKKmswm5uUUUUUIX/9k=">
            <a:hlinkClick r:id="rId2"/>
            <a:extLst>
              <a:ext uri="{FF2B5EF4-FFF2-40B4-BE49-F238E27FC236}">
                <a16:creationId xmlns:a16="http://schemas.microsoft.com/office/drawing/2014/main" id="{E508DAC1-E339-BD46-9747-7B8E1E62E0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202613" y="340360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92" name="Rectangle 12">
            <a:extLst>
              <a:ext uri="{FF2B5EF4-FFF2-40B4-BE49-F238E27FC236}">
                <a16:creationId xmlns:a16="http://schemas.microsoft.com/office/drawing/2014/main" id="{5CF37A3B-7845-4F44-84FF-31691336B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586103"/>
            <a:ext cx="798965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GB" sz="2400" dirty="0"/>
              <a:t>The Year 1 phonics screening check is not a formal test, but a way for teachers to ensure that children are making sufficient progress with their phonics skills </a:t>
            </a:r>
            <a:r>
              <a:rPr lang="en-GB" altLang="en-US" sz="24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765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8003232" cy="792088"/>
          </a:xfrm>
        </p:spPr>
        <p:txBody>
          <a:bodyPr>
            <a:noAutofit/>
          </a:bodyPr>
          <a:lstStyle/>
          <a:p>
            <a:r>
              <a:rPr lang="en-US" sz="4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Comic Sans MS" panose="030F0902030302020204" pitchFamily="66" charset="0"/>
              </a:rPr>
              <a:t>What’s on the Phonics screening check?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 vert="horz" lIns="91440" tIns="45720" rIns="91440" bIns="45720" anchor="t"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 checks consist of </a:t>
            </a:r>
            <a:r>
              <a:rPr lang="en-GB" b="1" dirty="0"/>
              <a:t>40 words and non-words</a:t>
            </a:r>
            <a:r>
              <a:rPr lang="en-GB" dirty="0"/>
              <a:t> that your child will be asked to read one-on-one with a teacher.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 40 words and non-words are divided into two sections – one with simple word structures of three or four letters, and one with more complex word structures of five or six letters. </a:t>
            </a:r>
          </a:p>
          <a:p>
            <a:pPr marL="0" indent="0"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Comic Sans MS"/>
              </a:rPr>
              <a:t>What will the children be expected to do?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67544" y="1916832"/>
            <a:ext cx="78488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>
                <a:latin typeface="Constantia" pitchFamily="18" charset="0"/>
              </a:rPr>
              <a:t>Children will be asked to read words aloud.</a:t>
            </a:r>
          </a:p>
          <a:p>
            <a:pPr>
              <a:spcBef>
                <a:spcPct val="50000"/>
              </a:spcBef>
            </a:pPr>
            <a:r>
              <a:rPr lang="en-GB" sz="2000" dirty="0">
                <a:latin typeface="Constantia" pitchFamily="18" charset="0"/>
              </a:rPr>
              <a:t>They will be allowed to use ‘</a:t>
            </a:r>
            <a:r>
              <a:rPr lang="en-GB" sz="2000" dirty="0"/>
              <a:t>sound out’ before trying to say the whole word if this helps them.  Children are allowed to draw sound buttons under the words to help them segment and blend. </a:t>
            </a:r>
          </a:p>
          <a:p>
            <a:r>
              <a:rPr lang="en-GB" sz="2000" dirty="0"/>
              <a:t>E.g. 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The phonics screening check will take place during the week commencing </a:t>
            </a:r>
            <a:r>
              <a:rPr lang="en-GB" sz="2000"/>
              <a:t>10</a:t>
            </a:r>
            <a:r>
              <a:rPr lang="en-GB" sz="2000" baseline="30000"/>
              <a:t>th</a:t>
            </a:r>
            <a:r>
              <a:rPr lang="en-GB" sz="2000"/>
              <a:t> June 2024. There </a:t>
            </a:r>
            <a:r>
              <a:rPr lang="en-GB" sz="2000" dirty="0"/>
              <a:t>is no time limit for children to complete the test in.</a:t>
            </a:r>
          </a:p>
          <a:p>
            <a:endParaRPr lang="en-GB" sz="2000" dirty="0"/>
          </a:p>
          <a:p>
            <a:r>
              <a:rPr lang="en-GB" sz="2000" dirty="0"/>
              <a:t>The check will take place in a quiet area of </a:t>
            </a:r>
          </a:p>
          <a:p>
            <a:pPr>
              <a:buNone/>
            </a:pPr>
            <a:r>
              <a:rPr lang="en-GB" sz="2000" dirty="0"/>
              <a:t>the school.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326" y="3429000"/>
            <a:ext cx="1209675" cy="72952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268760"/>
            <a:ext cx="2736304" cy="2074242"/>
          </a:xfrm>
        </p:spPr>
        <p:txBody>
          <a:bodyPr>
            <a:normAutofit fontScale="90000"/>
          </a:bodyPr>
          <a:lstStyle/>
          <a:p>
            <a:pPr algn="l"/>
            <a:r>
              <a:rPr lang="en-GB" sz="2700"/>
              <a:t>The phonics screening check will be constructed of 20 real words and 20 non-words.</a:t>
            </a:r>
            <a:br>
              <a:rPr lang="en-GB"/>
            </a:br>
            <a:endParaRPr lang="en-GB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6979" t="35503" r="4351" b="7396"/>
          <a:stretch>
            <a:fillRect/>
          </a:stretch>
        </p:blipFill>
        <p:spPr bwMode="auto">
          <a:xfrm>
            <a:off x="640315" y="3774663"/>
            <a:ext cx="511256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 cstate="print"/>
          <a:srcRect l="7140" t="25444" r="5182" b="18639"/>
          <a:stretch>
            <a:fillRect/>
          </a:stretch>
        </p:blipFill>
        <p:spPr bwMode="auto">
          <a:xfrm>
            <a:off x="3635896" y="1124744"/>
            <a:ext cx="48131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868144" y="3068960"/>
            <a:ext cx="26277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/>
              <a:t>The non-words will be presented with a picture prompt (a picture of an imaginary creature) and children will be asked to name the type of creature.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5AF725-CB42-F947-BD60-80EA348DA102}"/>
              </a:ext>
            </a:extLst>
          </p:cNvPr>
          <p:cNvSpPr txBox="1"/>
          <p:nvPr/>
        </p:nvSpPr>
        <p:spPr>
          <a:xfrm>
            <a:off x="467544" y="44624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Comic Sans MS" panose="030F0902030302020204" pitchFamily="66" charset="0"/>
              </a:rPr>
              <a:t>What will the check look like?</a:t>
            </a:r>
            <a:r>
              <a:rPr lang="en-GB" sz="4000"/>
              <a:t> </a:t>
            </a:r>
            <a:endParaRPr lang="en-US" sz="4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GB" sz="8000" dirty="0"/>
              <a:t>The check will begin with simple words and moves on to more complex words. </a:t>
            </a:r>
          </a:p>
          <a:p>
            <a:pPr>
              <a:buNone/>
            </a:pPr>
            <a:r>
              <a:rPr lang="en-GB" sz="8000" b="1" dirty="0"/>
              <a:t>Sound out and blend graphemes in order to read words</a:t>
            </a:r>
            <a:r>
              <a:rPr lang="en-GB" sz="8000" dirty="0"/>
              <a:t>.</a:t>
            </a:r>
          </a:p>
          <a:p>
            <a:pPr>
              <a:buNone/>
            </a:pPr>
            <a:endParaRPr lang="en-GB" sz="8000" dirty="0"/>
          </a:p>
          <a:p>
            <a:r>
              <a:rPr lang="en-GB" sz="8000" dirty="0"/>
              <a:t>Simple CVC words and nonsense word, for example,  ‘</a:t>
            </a:r>
            <a:r>
              <a:rPr lang="en-GB" sz="8000" dirty="0" err="1"/>
              <a:t>vap</a:t>
            </a:r>
            <a:r>
              <a:rPr lang="en-GB" sz="8000" dirty="0"/>
              <a:t>’.</a:t>
            </a:r>
          </a:p>
          <a:p>
            <a:pPr marL="0" indent="0">
              <a:buNone/>
            </a:pPr>
            <a:endParaRPr lang="en-GB" sz="8000" dirty="0"/>
          </a:p>
          <a:p>
            <a:r>
              <a:rPr lang="en-GB" sz="8000" dirty="0"/>
              <a:t>Words containing split digraphs such as ‘phone’ or ‘slide’.</a:t>
            </a:r>
          </a:p>
          <a:p>
            <a:endParaRPr lang="en-GB" sz="8000" dirty="0"/>
          </a:p>
          <a:p>
            <a:r>
              <a:rPr lang="en-GB" sz="8000" dirty="0"/>
              <a:t>Words with alternative spellings of phonemes such ‘day’ and ‘trains’.</a:t>
            </a:r>
          </a:p>
          <a:p>
            <a:endParaRPr lang="en-GB" sz="8000" dirty="0"/>
          </a:p>
          <a:p>
            <a:r>
              <a:rPr lang="en-GB" sz="8000" dirty="0"/>
              <a:t>Two- syllable words such as ‘dentist’ or ‘starling’</a:t>
            </a:r>
          </a:p>
          <a:p>
            <a:endParaRPr lang="en-GB" sz="8000" dirty="0"/>
          </a:p>
          <a:p>
            <a:endParaRPr lang="en-GB" sz="8000" dirty="0"/>
          </a:p>
          <a:p>
            <a:endParaRPr lang="en-GB" sz="8000" dirty="0"/>
          </a:p>
          <a:p>
            <a:endParaRPr lang="en-GB" dirty="0"/>
          </a:p>
          <a:p>
            <a:pPr>
              <a:buNone/>
            </a:pPr>
            <a:r>
              <a:rPr lang="en-GB" dirty="0"/>
              <a:t>	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776" y="0"/>
            <a:ext cx="8604448" cy="108012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US" sz="5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Comic Sans MS" panose="030F0902030302020204" pitchFamily="66" charset="0"/>
              </a:rPr>
              <a:t>What happens to the result?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6531"/>
            <a:ext cx="8229600" cy="5065937"/>
          </a:xfrm>
        </p:spPr>
        <p:txBody>
          <a:bodyPr vert="horz" anchor="t">
            <a:noAutofit/>
          </a:bodyPr>
          <a:lstStyle/>
          <a:p>
            <a:pPr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Individual children’ results will be made available to parents, so that parents are kept informed about their child’s progress in developing word reading skills.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dirty="0"/>
              <a:t>You can download the Department for Education's official website: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 </a:t>
            </a:r>
            <a:r>
              <a:rPr lang="en-GB" dirty="0">
                <a:hlinkClick r:id="rId3"/>
              </a:rPr>
              <a:t>https://www.gov.uk/government/collections/national-curriculum-assessments-practice-materials#phonics-screening-check-resources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to get an idea of what your child will be asked to read.</a:t>
            </a:r>
          </a:p>
          <a:p>
            <a:pPr marL="0" indent="0">
              <a:buNone/>
            </a:pPr>
            <a:endParaRPr lang="en-GB" dirty="0"/>
          </a:p>
          <a:p>
            <a:endParaRPr lang="en-GB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Comic Sans MS" panose="030F0902030302020204" pitchFamily="66" charset="0"/>
              </a:rPr>
              <a:t>How can you support your child at home?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900"/>
              <a:t>Encourage your child to ‘sound out’ when reading or writing.  Focusing particularly on spotting more unusual sound patterns.</a:t>
            </a:r>
          </a:p>
          <a:p>
            <a:pPr>
              <a:spcBef>
                <a:spcPct val="50000"/>
              </a:spcBef>
              <a:buNone/>
            </a:pPr>
            <a:r>
              <a:rPr lang="en-GB" sz="2900"/>
              <a:t>For example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900" u="sng"/>
              <a:t>Digraphs</a:t>
            </a:r>
            <a:r>
              <a:rPr lang="en-GB" sz="2900"/>
              <a:t>- 2 letters making one sound	</a:t>
            </a:r>
            <a:r>
              <a:rPr lang="en-GB" sz="3600" b="1"/>
              <a:t>c</a:t>
            </a:r>
            <a:r>
              <a:rPr lang="en-GB" sz="3600" b="1">
                <a:solidFill>
                  <a:srgbClr val="CC0000"/>
                </a:solidFill>
              </a:rPr>
              <a:t>ow </a:t>
            </a:r>
            <a:endParaRPr lang="en-GB" sz="2900" b="1">
              <a:solidFill>
                <a:srgbClr val="CC0000"/>
              </a:solidFill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900" u="sng" err="1"/>
              <a:t>Trigraphs</a:t>
            </a:r>
            <a:r>
              <a:rPr lang="en-GB" sz="2900"/>
              <a:t>- 3 letters making one sound	</a:t>
            </a:r>
            <a:r>
              <a:rPr lang="en-GB" sz="3600" b="1"/>
              <a:t>n</a:t>
            </a:r>
            <a:r>
              <a:rPr lang="en-GB" sz="3600" b="1">
                <a:solidFill>
                  <a:srgbClr val="CC0000"/>
                </a:solidFill>
              </a:rPr>
              <a:t>igh</a:t>
            </a:r>
            <a:r>
              <a:rPr lang="en-GB" sz="3600" b="1"/>
              <a:t>t</a:t>
            </a:r>
            <a:endParaRPr lang="en-GB" sz="2900" b="1"/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900" u="sng"/>
              <a:t>Split digraphs-</a:t>
            </a:r>
            <a:r>
              <a:rPr lang="en-GB" sz="2900"/>
              <a:t> 2 vowels with a consonant in between </a:t>
            </a:r>
          </a:p>
          <a:p>
            <a:pPr algn="ctr">
              <a:spcBef>
                <a:spcPct val="50000"/>
              </a:spcBef>
              <a:buNone/>
            </a:pPr>
            <a:r>
              <a:rPr lang="en-GB" sz="3600" b="1"/>
              <a:t>sp</a:t>
            </a:r>
            <a:r>
              <a:rPr lang="en-GB" sz="3600" b="1">
                <a:solidFill>
                  <a:srgbClr val="CC0000"/>
                </a:solidFill>
              </a:rPr>
              <a:t>i</a:t>
            </a:r>
            <a:r>
              <a:rPr lang="en-GB" sz="3600" b="1"/>
              <a:t>n</a:t>
            </a:r>
            <a:r>
              <a:rPr lang="en-GB" sz="3600" b="1">
                <a:solidFill>
                  <a:srgbClr val="CC0000"/>
                </a:solidFill>
              </a:rPr>
              <a:t>e   - </a:t>
            </a:r>
            <a:r>
              <a:rPr lang="en-GB" sz="3600" b="1" err="1">
                <a:solidFill>
                  <a:srgbClr val="CC0000"/>
                </a:solidFill>
              </a:rPr>
              <a:t>i_e</a:t>
            </a:r>
            <a:r>
              <a:rPr lang="en-GB" sz="3600" b="1">
                <a:solidFill>
                  <a:srgbClr val="CC0000"/>
                </a:solidFill>
              </a:rPr>
              <a:t>  </a:t>
            </a:r>
            <a:endParaRPr lang="en-GB" sz="2900" b="1">
              <a:solidFill>
                <a:srgbClr val="CC0000"/>
              </a:solidFill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900"/>
              <a:t>Encourage your child to use their sound mat when writing.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900"/>
              <a:t>Children can practise their phonics by playing games online.</a:t>
            </a:r>
          </a:p>
          <a:p>
            <a:pPr>
              <a:spcBef>
                <a:spcPct val="50000"/>
              </a:spcBef>
            </a:pPr>
            <a:endParaRPr lang="en-GB" sz="2400">
              <a:solidFill>
                <a:srgbClr val="CC0000"/>
              </a:solidFill>
              <a:latin typeface="Comic Sans MS" pitchFamily="66" charset="0"/>
            </a:endParaRPr>
          </a:p>
          <a:p>
            <a:endParaRPr lang="en-GB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FD52B10E-496F-7844-B49D-B5E15C1DC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0428F80A-3AB0-A942-B82B-4932BF3AA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905000"/>
            <a:ext cx="7620000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000" dirty="0">
                <a:solidFill>
                  <a:srgbClr val="CC0000"/>
                </a:solidFill>
                <a:latin typeface="Comic Sans MS"/>
                <a:cs typeface="Times New Roman"/>
              </a:rPr>
              <a:t>REMEMBER:  Phonics is not the only thing needed to become a fluent reader.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Comic Sans MS"/>
                <a:cs typeface="Times New Roman"/>
              </a:rPr>
              <a:t>Please continue to read with your child each day and encourage them to: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000" dirty="0">
                <a:latin typeface="Comic Sans MS"/>
                <a:cs typeface="Times New Roman"/>
              </a:rPr>
              <a:t>Sound out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000" dirty="0">
                <a:latin typeface="Comic Sans MS"/>
                <a:cs typeface="Times New Roman"/>
              </a:rPr>
              <a:t>Re-read to check it makes sense.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000" dirty="0">
                <a:latin typeface="Comic Sans MS"/>
                <a:cs typeface="Times New Roman"/>
              </a:rPr>
              <a:t>Use pictures for clues.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000" dirty="0">
                <a:latin typeface="Comic Sans MS"/>
                <a:cs typeface="Times New Roman"/>
              </a:rPr>
              <a:t>Ask questions about the book.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000" dirty="0">
                <a:latin typeface="Comic Sans MS" panose="030F0902030302020204" pitchFamily="66" charset="0"/>
              </a:rPr>
              <a:t>Shared reading of their library book. </a:t>
            </a:r>
          </a:p>
          <a:p>
            <a:pPr eaLnBrk="1" hangingPunct="1">
              <a:spcBef>
                <a:spcPct val="50000"/>
              </a:spcBef>
              <a:buNone/>
            </a:pPr>
            <a:endParaRPr lang="en-GB" altLang="en-US" sz="2000" dirty="0">
              <a:latin typeface="Comic Sans MS" panose="030F0902030302020204" pitchFamily="66" charset="0"/>
            </a:endParaRPr>
          </a:p>
          <a:p>
            <a:pPr eaLnBrk="1" hangingPunct="1">
              <a:spcBef>
                <a:spcPct val="50000"/>
              </a:spcBef>
            </a:pPr>
            <a:endParaRPr lang="en-GB" altLang="en-US" sz="2000" dirty="0">
              <a:latin typeface="Comic Sans MS" panose="030F0902030302020204" pitchFamily="66" charset="0"/>
            </a:endParaRPr>
          </a:p>
          <a:p>
            <a:pPr eaLnBrk="1" hangingPunct="1">
              <a:spcBef>
                <a:spcPct val="50000"/>
              </a:spcBef>
            </a:pPr>
            <a:endParaRPr lang="en-GB" altLang="en-US" sz="28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857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361614"/>
            <a:ext cx="7772400" cy="1362456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CPG Phonics Buster Workbook</a:t>
            </a:r>
            <a:br>
              <a:rPr lang="en-GB" dirty="0"/>
            </a:b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95721" y="1243108"/>
            <a:ext cx="7772400" cy="1509712"/>
          </a:xfrm>
        </p:spPr>
        <p:txBody>
          <a:bodyPr vert="horz" lIns="45720" tIns="45720" rIns="45720" bIns="45720" anchor="t">
            <a:normAutofit fontScale="55000" lnSpcReduction="20000"/>
          </a:bodyPr>
          <a:lstStyle/>
          <a:p>
            <a:r>
              <a:rPr lang="en-GB" sz="2900" dirty="0"/>
              <a:t>CPG Phonics Buster Workbook is available to purchase from school for approximately £2.50</a:t>
            </a:r>
          </a:p>
          <a:p>
            <a:endParaRPr lang="en-GB" sz="2900" dirty="0"/>
          </a:p>
          <a:p>
            <a:r>
              <a:rPr lang="en-GB" sz="2900" dirty="0"/>
              <a:t>If you wish to purchase the book, please  do so through parent pay. </a:t>
            </a:r>
          </a:p>
          <a:p>
            <a:endParaRPr lang="en-GB" sz="2900" dirty="0"/>
          </a:p>
          <a:p>
            <a:r>
              <a:rPr lang="en-GB" sz="2900" dirty="0"/>
              <a:t>Once you have ordered the book, it will be given to your child in school to take home.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734292" y="3144260"/>
            <a:ext cx="2466975" cy="3467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1905" y="3144260"/>
            <a:ext cx="2343150" cy="34670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5693" y="3144260"/>
            <a:ext cx="2356372" cy="346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764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595119-3DAE-FE4A-9D95-F3CD86A28B06}"/>
              </a:ext>
            </a:extLst>
          </p:cNvPr>
          <p:cNvSpPr txBox="1"/>
          <p:nvPr/>
        </p:nvSpPr>
        <p:spPr>
          <a:xfrm>
            <a:off x="143508" y="1275588"/>
            <a:ext cx="8856984" cy="480131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Bef>
                <a:spcPct val="50000"/>
              </a:spcBef>
            </a:pPr>
            <a:endParaRPr lang="en-GB" altLang="en-US" dirty="0">
              <a:latin typeface="Comic Sans MS" panose="030F09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en-GB" altLang="en-US" dirty="0">
                <a:latin typeface="Comic Sans MS" panose="030F0902030302020204" pitchFamily="66" charset="0"/>
              </a:rPr>
              <a:t>Mr Thorne does phonics</a:t>
            </a:r>
          </a:p>
          <a:p>
            <a:pPr>
              <a:spcBef>
                <a:spcPct val="50000"/>
              </a:spcBef>
            </a:pPr>
            <a:r>
              <a:rPr lang="en-GB" altLang="en-US" dirty="0">
                <a:latin typeface="Comic Sans MS" panose="030F0902030302020204" pitchFamily="66" charset="0"/>
                <a:hlinkClick r:id="rId2"/>
              </a:rPr>
              <a:t>https://www.youtube.com/watch?v=uoNGJHValg4</a:t>
            </a:r>
            <a:endParaRPr lang="en-GB" altLang="en-US" dirty="0">
              <a:latin typeface="Comic Sans MS" panose="030F0902030302020204" pitchFamily="66" charset="0"/>
            </a:endParaRPr>
          </a:p>
          <a:p>
            <a:pPr>
              <a:spcBef>
                <a:spcPct val="50000"/>
              </a:spcBef>
            </a:pPr>
            <a:endParaRPr lang="en-GB" altLang="en-US" dirty="0">
              <a:latin typeface="Comic Sans MS" panose="030F09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en-GB" altLang="en-US" dirty="0">
                <a:latin typeface="Comic Sans MS" panose="030F0902030302020204" pitchFamily="66" charset="0"/>
              </a:rPr>
              <a:t>The School Run</a:t>
            </a:r>
          </a:p>
          <a:p>
            <a:pPr>
              <a:spcBef>
                <a:spcPct val="50000"/>
              </a:spcBef>
            </a:pPr>
            <a:r>
              <a:rPr lang="en-GB" altLang="en-US" dirty="0">
                <a:latin typeface="Comic Sans MS" panose="030F0902030302020204" pitchFamily="66" charset="0"/>
                <a:hlinkClick r:id="rId3"/>
              </a:rPr>
              <a:t>https://www.theschoolrun.com/what-parents-need-know-about-year-1-phonics-screening-check</a:t>
            </a:r>
            <a:endParaRPr lang="en-GB" altLang="en-US" dirty="0">
              <a:latin typeface="Comic Sans MS" panose="030F0902030302020204" pitchFamily="66" charset="0"/>
            </a:endParaRPr>
          </a:p>
          <a:p>
            <a:pPr>
              <a:spcBef>
                <a:spcPct val="50000"/>
              </a:spcBef>
            </a:pPr>
            <a:endParaRPr lang="en-GB" altLang="en-US" dirty="0">
              <a:latin typeface="Comic Sans MS" panose="030F09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en-GB" altLang="en-US" dirty="0">
                <a:latin typeface="Comic Sans MS" panose="030F0902030302020204" pitchFamily="66" charset="0"/>
              </a:rPr>
              <a:t>Letters and Sounds for Home and School</a:t>
            </a:r>
          </a:p>
          <a:p>
            <a:pPr>
              <a:spcBef>
                <a:spcPct val="50000"/>
              </a:spcBef>
            </a:pPr>
            <a:r>
              <a:rPr lang="en-GB" altLang="en-US" dirty="0">
                <a:latin typeface="Comic Sans MS" panose="030F0902030302020204" pitchFamily="66" charset="0"/>
                <a:hlinkClick r:id="rId4"/>
              </a:rPr>
              <a:t>https://www.youtube.com/channel/UCP_FbjYUP_UtldV2K_-niWw/playlists</a:t>
            </a:r>
            <a:endParaRPr lang="en-GB" altLang="en-US" dirty="0">
              <a:latin typeface="Comic Sans MS" panose="030F0902030302020204" pitchFamily="66" charset="0"/>
            </a:endParaRPr>
          </a:p>
          <a:p>
            <a:pPr>
              <a:spcBef>
                <a:spcPct val="50000"/>
              </a:spcBef>
            </a:pPr>
            <a:endParaRPr lang="en-GB" altLang="en-US" dirty="0">
              <a:latin typeface="Comic Sans MS" panose="030F09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en-GB" altLang="en-US" dirty="0">
                <a:latin typeface="Comic Sans MS" panose="030F0902030302020204" pitchFamily="66" charset="0"/>
              </a:rPr>
              <a:t>And most importantly ENJOY READING!</a:t>
            </a:r>
          </a:p>
        </p:txBody>
      </p:sp>
    </p:spTree>
    <p:extLst>
      <p:ext uri="{BB962C8B-B14F-4D97-AF65-F5344CB8AC3E}">
        <p14:creationId xmlns:p14="http://schemas.microsoft.com/office/powerpoint/2010/main" val="3195384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FB5C3-25C4-7005-781D-7FB95355A6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r>
              <a:rPr lang="en-US" dirty="0"/>
              <a:t>What is phonics?</a:t>
            </a:r>
          </a:p>
          <a:p>
            <a:r>
              <a:rPr lang="en-US" dirty="0"/>
              <a:t>High-frequency words</a:t>
            </a:r>
          </a:p>
          <a:p>
            <a:r>
              <a:rPr lang="en-US" dirty="0"/>
              <a:t>Two-syllable words</a:t>
            </a:r>
          </a:p>
          <a:p>
            <a:r>
              <a:rPr lang="en-US" dirty="0"/>
              <a:t>Year 1 phonics screening check</a:t>
            </a:r>
          </a:p>
          <a:p>
            <a:r>
              <a:rPr lang="en-US" dirty="0"/>
              <a:t>What the phonics check looks like</a:t>
            </a:r>
          </a:p>
          <a:p>
            <a:r>
              <a:rPr lang="en-US" dirty="0"/>
              <a:t>What happens to the result?</a:t>
            </a:r>
          </a:p>
          <a:p>
            <a:r>
              <a:rPr lang="en-US" dirty="0"/>
              <a:t>How you can support your child at home</a:t>
            </a:r>
          </a:p>
          <a:p>
            <a:r>
              <a:rPr lang="en-US" dirty="0"/>
              <a:t>Phonics buster workbook</a:t>
            </a:r>
          </a:p>
          <a:p>
            <a:r>
              <a:rPr lang="en-US" dirty="0"/>
              <a:t>Questions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8735C0-EDCA-90A6-D5D2-DEED413BB302}"/>
              </a:ext>
            </a:extLst>
          </p:cNvPr>
          <p:cNvSpPr txBox="1"/>
          <p:nvPr/>
        </p:nvSpPr>
        <p:spPr>
          <a:xfrm>
            <a:off x="1573761" y="888087"/>
            <a:ext cx="45845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Comic Sans MS" panose="030F0902030302020204" pitchFamily="66" charset="0"/>
              </a:rPr>
              <a:t>Meeting Outline</a:t>
            </a:r>
            <a:endParaRPr lang="en-US" sz="4000" dirty="0">
              <a:solidFill>
                <a:srgbClr val="FF0000"/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663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WordArt 2">
            <a:extLst>
              <a:ext uri="{FF2B5EF4-FFF2-40B4-BE49-F238E27FC236}">
                <a16:creationId xmlns:a16="http://schemas.microsoft.com/office/drawing/2014/main" id="{A3A9C79E-02A0-2E42-A896-DF764381197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13841" y="1343267"/>
            <a:ext cx="6125817" cy="9740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Comic Sans MS" panose="030F0902030302020204" pitchFamily="66" charset="0"/>
              </a:rPr>
              <a:t>Questions?</a:t>
            </a: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F0D61971-E156-8F48-93BC-CF566E7CB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25603" name="Rectangle 6">
            <a:extLst>
              <a:ext uri="{FF2B5EF4-FFF2-40B4-BE49-F238E27FC236}">
                <a16:creationId xmlns:a16="http://schemas.microsoft.com/office/drawing/2014/main" id="{C647371E-65C8-CD49-9C26-8DA8E11FE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30178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04" name="Rectangle 7">
            <a:extLst>
              <a:ext uri="{FF2B5EF4-FFF2-40B4-BE49-F238E27FC236}">
                <a16:creationId xmlns:a16="http://schemas.microsoft.com/office/drawing/2014/main" id="{0626185A-9980-3C4A-9B9E-0EF4DF73A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3017838"/>
            <a:ext cx="184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n-GB" altLang="en-US" sz="2400">
              <a:solidFill>
                <a:srgbClr val="CC0000"/>
              </a:solidFill>
            </a:endParaRPr>
          </a:p>
          <a:p>
            <a:pPr lvl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25605" name="AutoShape 9" descr="data:image/jpeg;base64,/9j/4AAQSkZJRgABAQAAAQABAAD/2wBDAAkGBwgHBgkIBwgKCgkLDRYPDQwMDRsUFRAWIB0iIiAdHx8kKDQsJCYxJx8fLT0tMTU3Ojo6Iys/RD84QzQ5Ojf/2wBDAQoKCg0MDRoPDxo3JR8lNzc3Nzc3Nzc3Nzc3Nzc3Nzc3Nzc3Nzc3Nzc3Nzc3Nzc3Nzc3Nzc3Nzc3Nzc3Nzc3Nzf/wAARCACRALMDASIAAhEBAxEB/8QAHAABAAICAwEAAAAAAAAAAAAAAAcIBQYBAwQC/8QAQhAAAQMDAQYEAggFAQYHAAAAAQIDBAAFEQYHEiExQVETYXGBIpEIFBUjMkKhsRZScoLBNjM0N6Ky0UNic5KT4fH/xAAUAQEAAAAAAAAAAAAAAAAAAAAA/8QAFBEBAAAAAAAAAAAAAAAAAAAAAP/aAAwDAQACEQMRAD8Am6lKUClKGgV0zJceFHXIlvtMsoGVOOqCUp9Sa0baFtOt2kguHFCZt2x/sEr+FnzcPTgeXM+XOq86l1XetTyvHvM1b+6SUND4W2/JKRw68+fnQTvqPbVpy1rWzbEP3N4ZG80AlrPbePE+wIqObxts1TOK0wfqluaP4Q01vrH9ys8fYVGhOa4oM/O1rqa4LKpd+uKsjBSiQpCfknArCOvOvLK3nFuKPNS1Ek110oPTEnSoTm/EkvsLHEKZcKD+hra7HtR1dZykIuq5Taf/AA5g8UH3PxfrWl0oLIaL2yWi9uNRL039mTF4AWo5ZWf6vy+/zqTwoEAg5BGQRVIgrkMA1LWx3aRItcuNp69Oqdt7qg3GdWeMdR5Jz1QeA8vSgsJSlKBSlKBSlKBSlKBSlKBSlKAaibaztQFk8Sx6eeQu4kFL8gEERvId1/tWU2xa6VpS0phW5Y+1ZoUEHPFhGOK/XoPn041ndcU6tS1qUpa1FSlKOSSepNBy86t11brjiluLJUtaiSVE8ySeZrrpWd0npS6aruYg2pne3QFPPK4IZT3Uf2HWgwVd0aLIlKKYsd15Q5htBUR8qsrpPY/pyytIcuTQu0z8zkhP3Y8g3yx6551v8eJGithuNHZaQkYCW0BIA9BQUvk26dERvyochlGcbzjSkj9RXmwexq7jrTbqd11CVp6hScioG25aEt9lYj32yRkxmXHgzIjsowhJIJSsAcE8iCOWSKCG6VyeZzXFArkDJxXFcjGeNBbnZrfTqHRdtnuK3n/D8J4nnvo+En3xn3rZqiD6N8kq09dYhPBEwOAf1IAP/SKl+gUpSgUpSgUpSgUpSgV8uuJabU4shKEpKlEnAAHM19Vq+0+f9m6CvT4XuFUZTSVea/hH70FZdb6hc1NqefdFlRbdcwyFE/C2OCR5cBnHcmsDSlBl9LWGXqa9xrVAT968r4lkZS2gc1HyA/wOtWw0npu3aWszVstjW6hPFxw/ieX1Uo9z+g4DlUIbFrrZtLWq9ahvchKCVtxWG0p3nFHBUoJHn8PlwrNTPpAID5ELTylsg8FPSt1R9gk4+ZoJupUfaE2rWjVktFvcZcgXFY+BlxW+lzHEhKuHHyIFSCKBUd7epLTGzyQ24cLfkstt+agre/ZJqRKgb6ReoG35tvsDCwr6uDIfAP4VKGEg+eMn3FBDFKUoFciuK9NvhSrhOZhQWVPSX1hDTaOalGgnb6N8VSLFd5ZB3FyktD1SgE/9QqYawmi7A1pjTUK0tHeUyjLq/wCdw8VH5k1m8igUryXC6W+2NF24zY8VsDJU84EDHvWvu7StGNPBpeoIhUeqN5Sf/cBj9aDa6VjLZqOy3bP2ZdYUog4IaeSog+lZOgUpSgUpSgVoe3D/AIbXT+tnP/yorfKweubWu86Ru1vaAU69GWGgeqwMp/UCgp3Sua4oPoKIFfNK5waD0W6W/BnR5UMkSGXUuNEDPxA5H61dYcqqvsi0y7qLWMRSmyYcFYkSFngBjilPqVY4ds1anmKDGajvUTT9kl3WcoBmOgqx/MrkEjzJwKp/erpKvV1lXKcsKkSXCtZAwAew8gOHtUm7fdW/ad4b0/EVmNb1Bbyh+Z4g8P7QcepPaoloFKVk9P2O46guLdvtMVciQs9B8KB1KjyA8zQeFllbziG2UKW4tQShCBkqUeQAHM1Y3ZFs3/hlkXe8JSq7vJ+BvgRFSRxGf5j1Pt3zkNm+zWDpBpMyVuS7wpPxvj8DXdLfl5nifLlW/efWg6J0yNb4b0ua8hmOykrccWcBIHeoA1xtmulyddi6ZJgwRwEgp++c8+yR+vnWR+kJqd1cyNpmOshlCBIlYP41HO6n2xn3HaoVJoO2TJflvKelvOPuq4qcdWVKJ8ya6t45zmuK5xQchRCt4cCDkEdK3fSe1LU2nS22ZP2hDSRmPLUVcOoSrORw9QO1aNXIOOVBb3Rms7TrCAZFscKXW8B+O5wcaJ7jqOxHD5GtiqmWnb5cdPXZi5Wl8tSWjw/lWnqlQ6g9qtbofVUPV9iauMTCHOCZDG9ksuY4j07HqKDYKUpQKelKUEF7T9kk524SbxpdtL7b6i4/C3sKQs8yjPAg8Tjn2znAiCZabjAKhOgSo6k/iDzCkEeuRV08V8uNocGHEpUOyhmgpVFt82YQIkSQ+ScDwmlKyfYVv+j9j+ory8y9dGzaoJOVl4ffFOPyo6Hp8WMc+PI2Wbabaz4baUZ57oxX1QYnTOnLXpi2It9ojhlkHeWScqcV1Uo9T/8AnKvLrvUTeltMTbqrHitp3GEn87iuCR8+J8ga2CoG+kZfFO3C32Fs/Aw39ad/rVlKR7AE/wBwoIcedW+4tx5aluLUVLWs5KieZJ6muulbLoPSMvWV7RAiktso+OTIxkNIz+56D/tQfehdE3TWVx8CCA1FbI+sS1g7jY7DurHIftzqzmktLWzSdsRCtbO7wHivK4uOq7qP+OQr2WGywLBa2Lda2AzGZGABzJ6knqT3rIUClKdqCpW1Vbq9od8L4wsSN0f0hICf0ArVKmnb1oqSJ/8AFFva8SOtCUTUoTlTahwDh7gjAPbHnwhc86AORqfdDbOdIaq0PbbiqC+zLdbKHnW5K8lxJKVHBJAyRnl1qAhjrVtdl1mfsOhbXBlpKZG4p11JHFJWoqx6gED2oIR2h7Kbhpdhdwt7pnWxPFat371kd1Acx5j5VHBGMcau480280406gLQtJSpKuIUCMEGqd6xtbdl1TdbawctRpK0N8+Cc8Bx8sUGGrctlurF6V1Uw84spgSSGZaem6eSv7Sc+ma02uRQXfGCARxFK0HZ5rGHK0VaVz5LaZKWPCc318SUEpz77ufelBv1KVwpQSCVEADiSTyoOaVompNrOlbG44wJS58ps4U1ETvAHtv/AIfXjWkv7f1eIr6tpweGDwLkziR6BHD5mgnGlRPp7bnZZ7oZvMB62FRwHQvxm/cgAj5GpTjSWZbDciK6h5h1IW24hWUrSRkEEcxQdvrVUtr8pcraJeCtZUG1pbT5AIHD55q1tVX2zQXIe0S6lxOEvlDyMdUlI/yDQaZFYdlSWo8dBcedWENoHNSicAfM1bXZ9pKPo/T7UFsByUv45T2OK1n/AAOQqsOhpLMPWVkkSUpLTc1oqKjgJG8Bve3P2q4lApSlApSlB8rQlaShaQpJGCCMg1HWoNjGl7q+p+Gl+2OKOVCKRuH+05A9sVI9dMuXHhR3JEx9phhtO8txxYSlI7knlQaFpbZBp7T89E5xT1xkNkKa+s7u42ociEgcT655VIQ4DiaivUu2+xQApuyRnbo9nAWctNfMjJ9h71GOo9req70FNNyxbmDwLcPKFEf1/i+RHOgnvW2urPpGA6uVIbdm7hLENK/jcV0zj8I8z+tVUvNxeu91l3GScvSnVOr8iTnFeZ5519xTr7i3HFnKlrUSVepNddArkDPKuK+2W1uuJaaQpbi1BKEIGSok8AB3oPXHcuCGUpYLvh9N3OKVZrRWgbfbdLW6Jc4jTk1LW8+VIBIWolRGfLOPalBs+oL5A09bHrldXgzHbHqVHoAOpNVr19tMu+rHFx23FQrVvEIjNKILg5feEH4vTl6867NsmqntQ6qkxEOkW+3OKYZbHIrHBaz55yPQVosaO9KfbYjtqcddWG20JGSpROAB55oOs8//AKpk1PeiNiUNmO1L1YtUiSfi+ptLw2jsFKHFR9CB61v69A6SUwWf4etwScjgwAfnzzQVFyamL6P+rH491OmJTqlxpKVORAST4biQVKSOwIBPbI7mow1TCj23Ut1gQllcaNLdaaJOfhSogcevLnW7bBbS/O121PRwYtzK3HFdytCkJH/MT7UFlqizblop2+WxF7trRcnwUFLraRxdZ5nHUlJycdiryqU6elBSADPpVjdlG0yJeYDFovklDN2ZTuIWv4UyUjkQeW9jmOvMeX1rXY1a77LcnWaR9mSnOLje5vMrPU7vNJPXHDy76TG2D6jU8lMu52ptk/iU2pxah6AoGfnQWGpWo6F0FD0glS0T5syStO6pbzp3AOyUDgOXM5PnW3UClKUHXJeRGYdfdOENIK1egGaqdrnXF11hPcclOqagpUfAiIUQhCc8CR1V3PyxVrLnG+u22VEKt3xmVN5PTIIqmdyt0q1z5EGc0pmTHWUONq5gj/HUHqKDy5PnWUY05fJLKHmLLcnWljKVtxHFJI7ggcalb6PFns8wXGfJbafuUdxKW0uYV4SCMhQHQk5GfKp1HnQU1c0zf2xlyx3NA/8ANDcH+K6mrHdnlbjVrnOLzxSiMsn9qufSgqnZdl2r7spG5aVxmljPiy1BoJ9Qfi/Spp2f7KrZpN9NwlOmfc0j4XFJAQz33E9/Mn0x1kOlAA4cKUpQUwv1tm2i6yoN0QpExpwhzP5jn8QPUHnmtn2OXG02rWzEq9vNMMpZWGnXfwocOMEnpw3hnzqx2odKWLUqEovdtZlFPBKzlK0jyWkhQ9M1rSdjmigve+znyP5DLcx++f1oN3hzYs1nxYclmQ3y32VhQz6g1p21PXbOj7R4TGHLrLSpMZsckd1q8h0HU+9bVZrNbrFARBtERuLGRyQjPzJPEnzPGqx7YpMiVtFu/wBYKvulpabSfyoCBjHkc596DUHFOSH1LUVOOuKyTzKlH/JJq0uyfSn8LaUYbkN7s+Vh+VnmlRHBH9o4eue9RDsL0q3fdRruc1JVFtZQ4EEcFunO78sZ9hVk6BSlKBXXIfajMrefcQ20hJUtazgJA6k12Gq0bXdoEjUl0etMB/cs0VzdAQf94WOaldwDyHLr6BuWstuEeKt2JpWMmS4hW6ZkgfdeqEg5V6nHuOccStqutZLqnPtpxrP5WmkJA/StMPWuKDbU7S9ZpVvC/wArPmEn/FTFsc2iTdVOSbXevCVOYb8Zt5tO74iOAO8OWQSOI71XEAgg1Of0ddPuITcNQvoKUuD6rHUQRvAEFZHcZCRnuDQTZWv6p0ZYtUtpF5hBxxH4H0KKHE/3DmPI5FaBtm2iXTT9xZsljV9WeWyl52VuhSgCSAlIIwOXE+fComG0LVyXi6L/ADd/+sY+WMUFgNH7MbTpG+LutsmzlKWypktOqSU7pIPHAzzAreKr9pDbdcYjiI+qGhOj5A+tMoCHU8+YGEq+QPDrU7Wu5QrtAZn26S3IivDKHG1ZB7+44gjpig9dKUoFKUoFKUoFKUoFR7tE2WQNXyTcY0r6hcykJW5ubyHgOA3hw4gcMjp3wMSFSgiTQWktQbOpcuRcrvakWBQCpRWog5AICk5HwnJHXjy7V75227SkWWWWW7hLQOb7LKQj/mUD+lan9Iy6TvtO22sKcRB8EvEA4S6vOOPfGP1qLLBYrlqG5N2+0xlPPuKxwHwoHdR6AUFwbVcI12t0e4QXPEjSGw42vBGQfI8q9VYvS9pTYtPwLUhfiCKylsrxjeIHE/OspQdUxDjsR9tlW64ttSUq7EjgapZOhyIEt2JNaUzIZUUONqHFJFXYrWtT6D05qdwPXa3oVIHDx2lFtwjsSOfvQVFxxxXYxHdkOpZYbW66s4ShtJUpR8gKslH2J6RbcK3ETXU/yLkED5gCtxsWlrFp9OLPa40ZRGC4lGVq9VHiaCC9C7G7pdltTNRJct0HIV4Chh50dsfkHrx8qsJb4Ua3QmYcJlLUZhAQ22nklIGMV6MDtSgjja1s5Vq9DNxtjiGrpHR4eHOCXkZyEk9CCTg+ZB6YrvebFdbHIUxd7fIiOA4+9bICj5HkfUVc/nXVJix5bKmZbDT7ShhSHUBSSPMGgpOOGcnhVkNgduulv0nINxaeZbelFcdt0EHdwASAeQJFbrD0pp2C+JEOxWxh4HKXGoiEqT6EDhWYAA5CgUpSgUpSgUpSgUpSgUpSgiT6RX+noH/r/wDaslsL/wBIteppSgkmlKUClKUClKUClKUClKUClKUClKUClKUClKUH/9k=">
            <a:hlinkClick r:id="rId2"/>
            <a:extLst>
              <a:ext uri="{FF2B5EF4-FFF2-40B4-BE49-F238E27FC236}">
                <a16:creationId xmlns:a16="http://schemas.microsoft.com/office/drawing/2014/main" id="{3E36399E-6432-8C46-84B1-1AEBDD893B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88313" y="340360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06" name="Rectangle 10">
            <a:extLst>
              <a:ext uri="{FF2B5EF4-FFF2-40B4-BE49-F238E27FC236}">
                <a16:creationId xmlns:a16="http://schemas.microsoft.com/office/drawing/2014/main" id="{702749E6-3557-384F-B457-D5F209622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30178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07" name="Rectangle 11">
            <a:extLst>
              <a:ext uri="{FF2B5EF4-FFF2-40B4-BE49-F238E27FC236}">
                <a16:creationId xmlns:a16="http://schemas.microsoft.com/office/drawing/2014/main" id="{86DFD496-A5D8-F642-9ACE-B7E1A56CA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3017838"/>
            <a:ext cx="184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n-GB" altLang="en-US" sz="2400">
              <a:solidFill>
                <a:srgbClr val="CC0000"/>
              </a:solidFill>
            </a:endParaRPr>
          </a:p>
          <a:p>
            <a:pPr lvl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25608" name="AutoShape 13" descr="data:image/jpeg;base64,/9j/4AAQSkZJRgABAQAAAQABAAD/2wBDAAkGBwgHBgkIBwgKCgkLDRYPDQwMDRsUFRAWIB0iIiAdHx8kKDQsJCYxJx8fLT0tMTU3Ojo6Iys/RD84QzQ5Ojf/2wBDAQoKCg0MDRoPDxo3JR8lNzc3Nzc3Nzc3Nzc3Nzc3Nzc3Nzc3Nzc3Nzc3Nzc3Nzc3Nzc3Nzc3Nzc3Nzc3Nzc3Nzf/wAARCACRALMDASIAAhEBAxEB/8QAHAABAAICAwEAAAAAAAAAAAAAAAcIBQYBAwQC/8QAQhAAAQMDAQYEAggFAQYHAAAAAQIDBAAFEQYHEiExQVETYXGBIpEIFBUjMkKhsRZScoLBNjM0N6Ky0UNic5KT4fH/xAAUAQEAAAAAAAAAAAAAAAAAAAAA/8QAFBEBAAAAAAAAAAAAAAAAAAAAAP/aAAwDAQACEQMRAD8Am6lKUClKGgV0zJceFHXIlvtMsoGVOOqCUp9Sa0baFtOt2kguHFCZt2x/sEr+FnzcPTgeXM+XOq86l1XetTyvHvM1b+6SUND4W2/JKRw68+fnQTvqPbVpy1rWzbEP3N4ZG80AlrPbePE+wIqObxts1TOK0wfqluaP4Q01vrH9ys8fYVGhOa4oM/O1rqa4LKpd+uKsjBSiQpCfknArCOvOvLK3nFuKPNS1Ek110oPTEnSoTm/EkvsLHEKZcKD+hra7HtR1dZykIuq5Taf/AA5g8UH3PxfrWl0oLIaL2yWi9uNRL039mTF4AWo5ZWf6vy+/zqTwoEAg5BGQRVIgrkMA1LWx3aRItcuNp69Oqdt7qg3GdWeMdR5Jz1QeA8vSgsJSlKBSlKBSlKBSlKBSlKBSlKAaibaztQFk8Sx6eeQu4kFL8gEERvId1/tWU2xa6VpS0phW5Y+1ZoUEHPFhGOK/XoPn041ndcU6tS1qUpa1FSlKOSSepNBy86t11brjiluLJUtaiSVE8ySeZrrpWd0npS6aruYg2pne3QFPPK4IZT3Uf2HWgwVd0aLIlKKYsd15Q5htBUR8qsrpPY/pyytIcuTQu0z8zkhP3Y8g3yx6551v8eJGithuNHZaQkYCW0BIA9BQUvk26dERvyochlGcbzjSkj9RXmwexq7jrTbqd11CVp6hScioG25aEt9lYj32yRkxmXHgzIjsowhJIJSsAcE8iCOWSKCG6VyeZzXFArkDJxXFcjGeNBbnZrfTqHRdtnuK3n/D8J4nnvo+En3xn3rZqiD6N8kq09dYhPBEwOAf1IAP/SKl+gUpSgUpSgUpSgUpSgV8uuJabU4shKEpKlEnAAHM19Vq+0+f9m6CvT4XuFUZTSVea/hH70FZdb6hc1NqefdFlRbdcwyFE/C2OCR5cBnHcmsDSlBl9LWGXqa9xrVAT968r4lkZS2gc1HyA/wOtWw0npu3aWszVstjW6hPFxw/ieX1Uo9z+g4DlUIbFrrZtLWq9ahvchKCVtxWG0p3nFHBUoJHn8PlwrNTPpAID5ELTylsg8FPSt1R9gk4+ZoJupUfaE2rWjVktFvcZcgXFY+BlxW+lzHEhKuHHyIFSCKBUd7epLTGzyQ24cLfkstt+agre/ZJqRKgb6ReoG35tvsDCwr6uDIfAP4VKGEg+eMn3FBDFKUoFciuK9NvhSrhOZhQWVPSX1hDTaOalGgnb6N8VSLFd5ZB3FyktD1SgE/9QqYawmi7A1pjTUK0tHeUyjLq/wCdw8VH5k1m8igUryXC6W+2NF24zY8VsDJU84EDHvWvu7StGNPBpeoIhUeqN5Sf/cBj9aDa6VjLZqOy3bP2ZdYUog4IaeSog+lZOgUpSgUpSgVoe3D/AIbXT+tnP/yorfKweubWu86Ru1vaAU69GWGgeqwMp/UCgp3Sua4oPoKIFfNK5waD0W6W/BnR5UMkSGXUuNEDPxA5H61dYcqqvsi0y7qLWMRSmyYcFYkSFngBjilPqVY4ds1anmKDGajvUTT9kl3WcoBmOgqx/MrkEjzJwKp/erpKvV1lXKcsKkSXCtZAwAew8gOHtUm7fdW/ad4b0/EVmNb1Bbyh+Z4g8P7QcepPaoloFKVk9P2O46guLdvtMVciQs9B8KB1KjyA8zQeFllbziG2UKW4tQShCBkqUeQAHM1Y3ZFs3/hlkXe8JSq7vJ+BvgRFSRxGf5j1Pt3zkNm+zWDpBpMyVuS7wpPxvj8DXdLfl5nifLlW/efWg6J0yNb4b0ua8hmOykrccWcBIHeoA1xtmulyddi6ZJgwRwEgp++c8+yR+vnWR+kJqd1cyNpmOshlCBIlYP41HO6n2xn3HaoVJoO2TJflvKelvOPuq4qcdWVKJ8ya6t45zmuK5xQchRCt4cCDkEdK3fSe1LU2nS22ZP2hDSRmPLUVcOoSrORw9QO1aNXIOOVBb3Rms7TrCAZFscKXW8B+O5wcaJ7jqOxHD5GtiqmWnb5cdPXZi5Wl8tSWjw/lWnqlQ6g9qtbofVUPV9iauMTCHOCZDG9ksuY4j07HqKDYKUpQKelKUEF7T9kk524SbxpdtL7b6i4/C3sKQs8yjPAg8Tjn2znAiCZabjAKhOgSo6k/iDzCkEeuRV08V8uNocGHEpUOyhmgpVFt82YQIkSQ+ScDwmlKyfYVv+j9j+ory8y9dGzaoJOVl4ffFOPyo6Hp8WMc+PI2Wbabaz4baUZ57oxX1QYnTOnLXpi2It9ojhlkHeWScqcV1Uo9T/8AnKvLrvUTeltMTbqrHitp3GEn87iuCR8+J8ga2CoG+kZfFO3C32Fs/Aw39ad/rVlKR7AE/wBwoIcedW+4tx5aluLUVLWs5KieZJ6muulbLoPSMvWV7RAiktso+OTIxkNIz+56D/tQfehdE3TWVx8CCA1FbI+sS1g7jY7DurHIftzqzmktLWzSdsRCtbO7wHivK4uOq7qP+OQr2WGywLBa2Lda2AzGZGABzJ6knqT3rIUClKdqCpW1Vbq9od8L4wsSN0f0hICf0ArVKmnb1oqSJ/8AFFva8SOtCUTUoTlTahwDh7gjAPbHnwhc86AORqfdDbOdIaq0PbbiqC+zLdbKHnW5K8lxJKVHBJAyRnl1qAhjrVtdl1mfsOhbXBlpKZG4p11JHFJWoqx6gED2oIR2h7Kbhpdhdwt7pnWxPFat371kd1Acx5j5VHBGMcau480280406gLQtJSpKuIUCMEGqd6xtbdl1TdbawctRpK0N8+Cc8Bx8sUGGrctlurF6V1Uw84spgSSGZaem6eSv7Sc+ma02uRQXfGCARxFK0HZ5rGHK0VaVz5LaZKWPCc318SUEpz77ufelBv1KVwpQSCVEADiSTyoOaVompNrOlbG44wJS58ps4U1ETvAHtv/AIfXjWkv7f1eIr6tpweGDwLkziR6BHD5mgnGlRPp7bnZZ7oZvMB62FRwHQvxm/cgAj5GpTjSWZbDciK6h5h1IW24hWUrSRkEEcxQdvrVUtr8pcraJeCtZUG1pbT5AIHD55q1tVX2zQXIe0S6lxOEvlDyMdUlI/yDQaZFYdlSWo8dBcedWENoHNSicAfM1bXZ9pKPo/T7UFsByUv45T2OK1n/AAOQqsOhpLMPWVkkSUpLTc1oqKjgJG8Bve3P2q4lApSlApSlB8rQlaShaQpJGCCMg1HWoNjGl7q+p+Gl+2OKOVCKRuH+05A9sVI9dMuXHhR3JEx9phhtO8txxYSlI7knlQaFpbZBp7T89E5xT1xkNkKa+s7u42ociEgcT655VIQ4DiaivUu2+xQApuyRnbo9nAWctNfMjJ9h71GOo9req70FNNyxbmDwLcPKFEf1/i+RHOgnvW2urPpGA6uVIbdm7hLENK/jcV0zj8I8z+tVUvNxeu91l3GScvSnVOr8iTnFeZ5519xTr7i3HFnKlrUSVepNddArkDPKuK+2W1uuJaaQpbi1BKEIGSok8AB3oPXHcuCGUpYLvh9N3OKVZrRWgbfbdLW6Jc4jTk1LW8+VIBIWolRGfLOPalBs+oL5A09bHrldXgzHbHqVHoAOpNVr19tMu+rHFx23FQrVvEIjNKILg5feEH4vTl6867NsmqntQ6qkxEOkW+3OKYZbHIrHBaz55yPQVosaO9KfbYjtqcddWG20JGSpROAB55oOs8//AKpk1PeiNiUNmO1L1YtUiSfi+ptLw2jsFKHFR9CB61v69A6SUwWf4etwScjgwAfnzzQVFyamL6P+rH491OmJTqlxpKVORAST4biQVKSOwIBPbI7mow1TCj23Ut1gQllcaNLdaaJOfhSogcevLnW7bBbS/O121PRwYtzK3HFdytCkJH/MT7UFlqizblop2+WxF7trRcnwUFLraRxdZ5nHUlJycdiryqU6elBSADPpVjdlG0yJeYDFovklDN2ZTuIWv4UyUjkQeW9jmOvMeX1rXY1a77LcnWaR9mSnOLje5vMrPU7vNJPXHDy76TG2D6jU8lMu52ptk/iU2pxah6AoGfnQWGpWo6F0FD0glS0T5syStO6pbzp3AOyUDgOXM5PnW3UClKUHXJeRGYdfdOENIK1egGaqdrnXF11hPcclOqagpUfAiIUQhCc8CR1V3PyxVrLnG+u22VEKt3xmVN5PTIIqmdyt0q1z5EGc0pmTHWUONq5gj/HUHqKDy5PnWUY05fJLKHmLLcnWljKVtxHFJI7ggcalb6PFns8wXGfJbafuUdxKW0uYV4SCMhQHQk5GfKp1HnQU1c0zf2xlyx3NA/8ANDcH+K6mrHdnlbjVrnOLzxSiMsn9qufSgqnZdl2r7spG5aVxmljPiy1BoJ9Qfi/Spp2f7KrZpN9NwlOmfc0j4XFJAQz33E9/Mn0x1kOlAA4cKUpQUwv1tm2i6yoN0QpExpwhzP5jn8QPUHnmtn2OXG02rWzEq9vNMMpZWGnXfwocOMEnpw3hnzqx2odKWLUqEovdtZlFPBKzlK0jyWkhQ9M1rSdjmigve+znyP5DLcx++f1oN3hzYs1nxYclmQ3y32VhQz6g1p21PXbOj7R4TGHLrLSpMZsckd1q8h0HU+9bVZrNbrFARBtERuLGRyQjPzJPEnzPGqx7YpMiVtFu/wBYKvulpabSfyoCBjHkc596DUHFOSH1LUVOOuKyTzKlH/JJq0uyfSn8LaUYbkN7s+Vh+VnmlRHBH9o4eue9RDsL0q3fdRruc1JVFtZQ4EEcFunO78sZ9hVk6BSlKBXXIfajMrefcQ20hJUtazgJA6k12Gq0bXdoEjUl0etMB/cs0VzdAQf94WOaldwDyHLr6BuWstuEeKt2JpWMmS4hW6ZkgfdeqEg5V6nHuOccStqutZLqnPtpxrP5WmkJA/StMPWuKDbU7S9ZpVvC/wArPmEn/FTFsc2iTdVOSbXevCVOYb8Zt5tO74iOAO8OWQSOI71XEAgg1Of0ddPuITcNQvoKUuD6rHUQRvAEFZHcZCRnuDQTZWv6p0ZYtUtpF5hBxxH4H0KKHE/3DmPI5FaBtm2iXTT9xZsljV9WeWyl52VuhSgCSAlIIwOXE+fComG0LVyXi6L/ADd/+sY+WMUFgNH7MbTpG+LutsmzlKWypktOqSU7pIPHAzzAreKr9pDbdcYjiI+qGhOj5A+tMoCHU8+YGEq+QPDrU7Wu5QrtAZn26S3IivDKHG1ZB7+44gjpig9dKUoFKUoFKUoFKUoFR7tE2WQNXyTcY0r6hcykJW5ubyHgOA3hw4gcMjp3wMSFSgiTQWktQbOpcuRcrvakWBQCpRWog5AICk5HwnJHXjy7V75227SkWWWWW7hLQOb7LKQj/mUD+lan9Iy6TvtO22sKcRB8EvEA4S6vOOPfGP1qLLBYrlqG5N2+0xlPPuKxwHwoHdR6AUFwbVcI12t0e4QXPEjSGw42vBGQfI8q9VYvS9pTYtPwLUhfiCKylsrxjeIHE/OspQdUxDjsR9tlW64ttSUq7EjgapZOhyIEt2JNaUzIZUUONqHFJFXYrWtT6D05qdwPXa3oVIHDx2lFtwjsSOfvQVFxxxXYxHdkOpZYbW66s4ShtJUpR8gKslH2J6RbcK3ETXU/yLkED5gCtxsWlrFp9OLPa40ZRGC4lGVq9VHiaCC9C7G7pdltTNRJct0HIV4Chh50dsfkHrx8qsJb4Ua3QmYcJlLUZhAQ22nklIGMV6MDtSgjja1s5Vq9DNxtjiGrpHR4eHOCXkZyEk9CCTg+ZB6YrvebFdbHIUxd7fIiOA4+9bICj5HkfUVc/nXVJix5bKmZbDT7ShhSHUBSSPMGgpOOGcnhVkNgduulv0nINxaeZbelFcdt0EHdwASAeQJFbrD0pp2C+JEOxWxh4HKXGoiEqT6EDhWYAA5CgUpSgUpSgUpSgUpSgUpSgiT6RX+noH/r/wDaslsL/wBIteppSgkmlKUClKUClKUClKUClKUClKUClKUClKUClKUH/9k=">
            <a:hlinkClick r:id="rId2"/>
            <a:extLst>
              <a:ext uri="{FF2B5EF4-FFF2-40B4-BE49-F238E27FC236}">
                <a16:creationId xmlns:a16="http://schemas.microsoft.com/office/drawing/2014/main" id="{8588AEE3-EAC2-8748-8B09-23C7FBED40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88313" y="340360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3251855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WordArt 2">
            <a:extLst>
              <a:ext uri="{FF2B5EF4-FFF2-40B4-BE49-F238E27FC236}">
                <a16:creationId xmlns:a16="http://schemas.microsoft.com/office/drawing/2014/main" id="{7678D263-B3C1-A946-B712-D2EBE5A99D2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62075" y="788727"/>
            <a:ext cx="6419850" cy="661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Comic Sans MS" panose="030F0902030302020204" pitchFamily="66" charset="0"/>
              </a:rPr>
              <a:t>What is phonics?</a:t>
            </a:r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937DDA28-867E-2B4B-B48F-55BED4B93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tx2"/>
              </a:solidFill>
            </a:endParaRPr>
          </a:p>
        </p:txBody>
      </p:sp>
      <p:graphicFrame>
        <p:nvGraphicFramePr>
          <p:cNvPr id="14347" name="Text Box 4">
            <a:extLst>
              <a:ext uri="{FF2B5EF4-FFF2-40B4-BE49-F238E27FC236}">
                <a16:creationId xmlns:a16="http://schemas.microsoft.com/office/drawing/2014/main" id="{1D2EA67A-FFCA-2543-23FD-13297FEC75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9338244"/>
              </p:ext>
            </p:extLst>
          </p:nvPr>
        </p:nvGraphicFramePr>
        <p:xfrm>
          <a:off x="3810000" y="1701730"/>
          <a:ext cx="5241235" cy="4805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08620F6-B900-F6E5-34A7-59FC200FFA15}"/>
              </a:ext>
            </a:extLst>
          </p:cNvPr>
          <p:cNvSpPr txBox="1"/>
          <p:nvPr/>
        </p:nvSpPr>
        <p:spPr>
          <a:xfrm>
            <a:off x="92765" y="5817481"/>
            <a:ext cx="3504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Children need to learn phase 5 phonemes  in order to pass the phonics screening test. </a:t>
            </a:r>
          </a:p>
        </p:txBody>
      </p:sp>
      <p:pic>
        <p:nvPicPr>
          <p:cNvPr id="7" name="Picture 6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7BF66A4A-8B6E-D3B8-66EF-DE553C24568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90" y="1714020"/>
            <a:ext cx="3602544" cy="377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91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2517732" y="958271"/>
            <a:ext cx="4459265" cy="71117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400" dirty="0">
                <a:solidFill>
                  <a:srgbClr val="FF0000"/>
                </a:solidFill>
                <a:latin typeface="Comic Sans MS" panose="030F0902030302020204" pitchFamily="66" charset="0"/>
              </a:rPr>
              <a:t>Phase Five Phonics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idx="1"/>
          </p:nvPr>
        </p:nvSpPr>
        <p:spPr>
          <a:xfrm>
            <a:off x="4684735" y="1669442"/>
            <a:ext cx="4459265" cy="3804432"/>
          </a:xfrm>
        </p:spPr>
        <p:txBody>
          <a:bodyPr vert="horz" anchor="t">
            <a:normAutofit fontScale="77500" lnSpcReduction="20000"/>
          </a:bodyPr>
          <a:lstStyle/>
          <a:p>
            <a:pPr eaLnBrk="1" hangingPunct="1">
              <a:buFontTx/>
              <a:buNone/>
            </a:pPr>
            <a:endParaRPr lang="en-GB" sz="2000" dirty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</a:pPr>
            <a:r>
              <a:rPr lang="en-GB" dirty="0"/>
              <a:t>   </a:t>
            </a:r>
          </a:p>
          <a:p>
            <a:pPr>
              <a:buNone/>
            </a:pPr>
            <a:r>
              <a:rPr lang="en-GB" sz="3200" dirty="0"/>
              <a:t>	Teaching children to recognise and use alternative ways of pronouncing the graphemes (visual symbol) and spelling the phonemes (oral sound) already taught.</a:t>
            </a:r>
          </a:p>
          <a:p>
            <a:pPr eaLnBrk="1" hangingPunct="1">
              <a:buFontTx/>
              <a:buNone/>
            </a:pPr>
            <a:endParaRPr lang="en-GB" sz="3200" dirty="0"/>
          </a:p>
          <a:p>
            <a:pPr eaLnBrk="1" hangingPunct="1">
              <a:buFontTx/>
              <a:buNone/>
            </a:pPr>
            <a:r>
              <a:rPr lang="en-GB" sz="2000" dirty="0"/>
              <a:t>   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E4DF2-0F1B-45D0-A0DF-5502E1998179}" type="slidenum">
              <a:rPr lang="en-GB"/>
              <a:pPr>
                <a:defRPr/>
              </a:pPr>
              <a:t>4</a:t>
            </a:fld>
            <a:endParaRPr lang="en-GB"/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CD76307-3D05-C0AE-B5E1-815306BE8A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2" b="5147"/>
          <a:stretch/>
        </p:blipFill>
        <p:spPr>
          <a:xfrm>
            <a:off x="131106" y="1970069"/>
            <a:ext cx="4672289" cy="315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92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211876"/>
            <a:ext cx="7200900" cy="632948"/>
          </a:xfrm>
        </p:spPr>
        <p:txBody>
          <a:bodyPr>
            <a:normAutofit/>
          </a:bodyPr>
          <a:lstStyle/>
          <a:p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Comic Sans MS" panose="030F0902030302020204" pitchFamily="66" charset="0"/>
              </a:rPr>
              <a:t>Same sound, different letters</a:t>
            </a:r>
            <a:endParaRPr lang="en-GB" sz="3600" dirty="0"/>
          </a:p>
        </p:txBody>
      </p:sp>
      <p:sp>
        <p:nvSpPr>
          <p:cNvPr id="5611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44824"/>
            <a:ext cx="8229600" cy="4729712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GB" sz="6000" dirty="0"/>
              <a:t>m</a:t>
            </a:r>
            <a:r>
              <a:rPr lang="en-GB" sz="6000" dirty="0">
                <a:solidFill>
                  <a:srgbClr val="FF0000"/>
                </a:solidFill>
              </a:rPr>
              <a:t>ay</a:t>
            </a:r>
          </a:p>
          <a:p>
            <a:pPr algn="ctr" eaLnBrk="1" hangingPunct="1">
              <a:buFontTx/>
              <a:buNone/>
            </a:pPr>
            <a:endParaRPr lang="en-GB" sz="3600" dirty="0"/>
          </a:p>
          <a:p>
            <a:pPr algn="ctr" eaLnBrk="1" hangingPunct="1">
              <a:buFontTx/>
              <a:buNone/>
            </a:pPr>
            <a:r>
              <a:rPr lang="en-GB" sz="6000" dirty="0"/>
              <a:t>m</a:t>
            </a:r>
            <a:r>
              <a:rPr lang="en-GB" sz="6000" dirty="0">
                <a:solidFill>
                  <a:srgbClr val="FF0000"/>
                </a:solidFill>
              </a:rPr>
              <a:t>a</a:t>
            </a:r>
            <a:r>
              <a:rPr lang="en-GB" sz="6000" dirty="0"/>
              <a:t>k</a:t>
            </a:r>
            <a:r>
              <a:rPr lang="en-GB" sz="6000" dirty="0">
                <a:solidFill>
                  <a:srgbClr val="FF0000"/>
                </a:solidFill>
              </a:rPr>
              <a:t>e</a:t>
            </a:r>
          </a:p>
          <a:p>
            <a:pPr algn="ctr" eaLnBrk="1" hangingPunct="1">
              <a:buFontTx/>
              <a:buNone/>
            </a:pPr>
            <a:endParaRPr lang="en-GB" sz="3600" dirty="0"/>
          </a:p>
          <a:p>
            <a:pPr algn="ctr" eaLnBrk="1" hangingPunct="1">
              <a:buFontTx/>
              <a:buNone/>
            </a:pPr>
            <a:r>
              <a:rPr lang="en-GB" sz="6000" dirty="0"/>
              <a:t>p</a:t>
            </a:r>
            <a:r>
              <a:rPr lang="en-GB" sz="6000" dirty="0">
                <a:solidFill>
                  <a:srgbClr val="FF0000"/>
                </a:solidFill>
              </a:rPr>
              <a:t>ai</a:t>
            </a:r>
            <a:r>
              <a:rPr lang="en-GB" sz="6000" dirty="0"/>
              <a:t>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4E64B-03DB-4E02-92DD-479ECDC6C128}" type="slidenum">
              <a:rPr lang="en-GB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3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1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1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61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169862" y="152400"/>
            <a:ext cx="8794626" cy="1260376"/>
          </a:xfrm>
        </p:spPr>
        <p:txBody>
          <a:bodyPr>
            <a:normAutofit fontScale="90000"/>
          </a:bodyPr>
          <a:lstStyle/>
          <a:p>
            <a:r>
              <a:rPr lang="en-US" sz="5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Comic Sans MS" panose="030F0902030302020204" pitchFamily="66" charset="0"/>
              </a:rPr>
              <a:t>Same letters, different sounds</a:t>
            </a:r>
            <a:endParaRPr lang="en-GB"/>
          </a:p>
        </p:txBody>
      </p:sp>
      <p:sp>
        <p:nvSpPr>
          <p:cNvPr id="5601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GB" sz="6000" dirty="0"/>
              <a:t>m</a:t>
            </a:r>
            <a:r>
              <a:rPr lang="en-GB" sz="6000" dirty="0">
                <a:solidFill>
                  <a:srgbClr val="FF0000"/>
                </a:solidFill>
              </a:rPr>
              <a:t>ea</a:t>
            </a:r>
            <a:r>
              <a:rPr lang="en-GB" sz="6000" dirty="0"/>
              <a:t>n</a:t>
            </a:r>
          </a:p>
          <a:p>
            <a:pPr algn="ctr" eaLnBrk="1" hangingPunct="1">
              <a:buFontTx/>
              <a:buNone/>
            </a:pPr>
            <a:endParaRPr lang="en-GB" sz="3600" dirty="0"/>
          </a:p>
          <a:p>
            <a:pPr algn="ctr" eaLnBrk="1" hangingPunct="1">
              <a:buFontTx/>
              <a:buNone/>
            </a:pPr>
            <a:r>
              <a:rPr lang="en-GB" sz="6000" dirty="0"/>
              <a:t>br</a:t>
            </a:r>
            <a:r>
              <a:rPr lang="en-GB" sz="6000" dirty="0">
                <a:solidFill>
                  <a:srgbClr val="FF0000"/>
                </a:solidFill>
              </a:rPr>
              <a:t>ea</a:t>
            </a:r>
            <a:r>
              <a:rPr lang="en-GB" sz="6000" dirty="0"/>
              <a:t>d</a:t>
            </a:r>
          </a:p>
          <a:p>
            <a:pPr algn="ctr" eaLnBrk="1" hangingPunct="1">
              <a:buFontTx/>
              <a:buNone/>
            </a:pPr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7F01C5-7D3A-4FB8-ACEB-E855B4DC83B9}" type="slidenum">
              <a:rPr lang="en-GB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71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0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0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Comic Sans MS" panose="030F0902030302020204" pitchFamily="66" charset="0"/>
              </a:rPr>
              <a:t>Reading and spelling high-frequency words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GB" sz="2400" dirty="0"/>
          </a:p>
          <a:p>
            <a:pPr>
              <a:buNone/>
            </a:pPr>
            <a:r>
              <a:rPr lang="en-GB" sz="2400" dirty="0"/>
              <a:t>Decodable words such as  </a:t>
            </a:r>
            <a:r>
              <a:rPr lang="en-GB" sz="2400" dirty="0" err="1"/>
              <a:t>c__a__t</a:t>
            </a:r>
            <a:endParaRPr lang="en-GB" sz="2400" dirty="0"/>
          </a:p>
          <a:p>
            <a:pPr>
              <a:buNone/>
            </a:pPr>
            <a:r>
              <a:rPr lang="en-GB" sz="2400" dirty="0"/>
              <a:t> and tricky high-frequency words need lots of practice so that  children will be able to read them ‘automatically’ as soon as possible.</a:t>
            </a:r>
          </a:p>
          <a:p>
            <a:pPr>
              <a:buNone/>
            </a:pPr>
            <a:endParaRPr lang="en-GB" sz="2400" dirty="0"/>
          </a:p>
          <a:p>
            <a:pPr>
              <a:buNone/>
            </a:pPr>
            <a:r>
              <a:rPr lang="en-GB" sz="2400" dirty="0">
                <a:solidFill>
                  <a:srgbClr val="FF0000"/>
                </a:solidFill>
              </a:rPr>
              <a:t>Purple Mash </a:t>
            </a:r>
            <a:r>
              <a:rPr lang="en-GB" sz="2400" dirty="0"/>
              <a:t>- First 100 high-frequency (common) words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968570F-A47A-A24D-A627-B5504DBC64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1535" y="722671"/>
            <a:ext cx="5486400" cy="600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572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935" y="1052185"/>
            <a:ext cx="8229600" cy="644589"/>
          </a:xfrm>
        </p:spPr>
        <p:txBody>
          <a:bodyPr>
            <a:normAutofit/>
          </a:bodyPr>
          <a:lstStyle/>
          <a:p>
            <a:r>
              <a:rPr lang="en-US" sz="32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Comic Sans MS" panose="030F0902030302020204" pitchFamily="66" charset="0"/>
              </a:rPr>
              <a:t>Practise</a:t>
            </a:r>
            <a:r>
              <a:rPr lang="en-US" sz="3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Comic Sans MS" panose="030F0902030302020204" pitchFamily="66" charset="0"/>
              </a:rPr>
              <a:t> reading two-syllable words</a:t>
            </a:r>
            <a:endParaRPr lang="en-GB" sz="32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B770A26-1056-0C49-3A8D-A0E3A2873D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0179457"/>
              </p:ext>
            </p:extLst>
          </p:nvPr>
        </p:nvGraphicFramePr>
        <p:xfrm>
          <a:off x="457200" y="1935480"/>
          <a:ext cx="8229600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_x0020_with xmlns="b40d121a-adb5-4ec6-b8f2-521efbd64b66">
      <UserInfo>
        <DisplayName/>
        <AccountId xsi:nil="true"/>
        <AccountType/>
      </UserInfo>
    </Shared_x0020_with>
    <lcf76f155ced4ddcb4097134ff3c332f xmlns="b40d121a-adb5-4ec6-b8f2-521efbd64b66">
      <Terms xmlns="http://schemas.microsoft.com/office/infopath/2007/PartnerControls"/>
    </lcf76f155ced4ddcb4097134ff3c332f>
    <TaxCatchAll xmlns="16651c52-4f11-4f9b-9041-51df56c73f9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15F272A04F3C4AAD824D549BE5B228" ma:contentTypeVersion="19" ma:contentTypeDescription="Create a new document." ma:contentTypeScope="" ma:versionID="55122af58a00328cc708bf35059292fe">
  <xsd:schema xmlns:xsd="http://www.w3.org/2001/XMLSchema" xmlns:xs="http://www.w3.org/2001/XMLSchema" xmlns:p="http://schemas.microsoft.com/office/2006/metadata/properties" xmlns:ns2="b40d121a-adb5-4ec6-b8f2-521efbd64b66" xmlns:ns3="16651c52-4f11-4f9b-9041-51df56c73f9c" targetNamespace="http://schemas.microsoft.com/office/2006/metadata/properties" ma:root="true" ma:fieldsID="96767b8764f602c4f62be1f198aab50b" ns2:_="" ns3:_="">
    <xsd:import namespace="b40d121a-adb5-4ec6-b8f2-521efbd64b66"/>
    <xsd:import namespace="16651c52-4f11-4f9b-9041-51df56c73f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Shared_x0020_with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0d121a-adb5-4ec6-b8f2-521efbd64b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Shared_x0020_with" ma:index="20" nillable="true" ma:displayName="Shared with" ma:list="UserInfo" ma:SearchPeopleOnly="false" ma:SharePointGroup="0" ma:internalName="Shared_x0020_with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ff5ef56-57b2-4114-a744-e35a9ea4e6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651c52-4f11-4f9b-9041-51df56c73f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c14b4200-d525-44c9-9c52-dbd07f9d16b4}" ma:internalName="TaxCatchAll" ma:showField="CatchAllData" ma:web="16651c52-4f11-4f9b-9041-51df56c73f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4D505B-9D3A-404D-997A-5906A2FDCE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2A0642-9821-4790-875B-BCA5B064BBD7}">
  <ds:schemaRefs>
    <ds:schemaRef ds:uri="http://schemas.microsoft.com/office/2006/metadata/properties"/>
    <ds:schemaRef ds:uri="http://www.w3.org/2000/xmlns/"/>
    <ds:schemaRef ds:uri="b40d121a-adb5-4ec6-b8f2-521efbd64b66"/>
    <ds:schemaRef ds:uri="http://www.w3.org/2001/XMLSchema-instance"/>
    <ds:schemaRef ds:uri="http://schemas.microsoft.com/office/infopath/2007/PartnerControls"/>
    <ds:schemaRef ds:uri="16651c52-4f11-4f9b-9041-51df56c73f9c"/>
  </ds:schemaRefs>
</ds:datastoreItem>
</file>

<file path=customXml/itemProps3.xml><?xml version="1.0" encoding="utf-8"?>
<ds:datastoreItem xmlns:ds="http://schemas.openxmlformats.org/officeDocument/2006/customXml" ds:itemID="{BE127EA5-1EC2-4288-8622-0BB93AEACED7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b40d121a-adb5-4ec6-b8f2-521efbd64b66"/>
    <ds:schemaRef ds:uri="16651c52-4f11-4f9b-9041-51df56c73f9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925</TotalTime>
  <Words>1048</Words>
  <Application>Microsoft Office PowerPoint</Application>
  <PresentationFormat>On-screen Show (4:3)</PresentationFormat>
  <Paragraphs>138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Flow</vt:lpstr>
      <vt:lpstr>PowerPoint Presentation</vt:lpstr>
      <vt:lpstr>PowerPoint Presentation</vt:lpstr>
      <vt:lpstr>PowerPoint Presentation</vt:lpstr>
      <vt:lpstr>Phase Five Phonics</vt:lpstr>
      <vt:lpstr>Same sound, different letters</vt:lpstr>
      <vt:lpstr>Same letters, different sounds</vt:lpstr>
      <vt:lpstr>Reading and spelling high-frequency words</vt:lpstr>
      <vt:lpstr>PowerPoint Presentation</vt:lpstr>
      <vt:lpstr>Practise reading two-syllable words</vt:lpstr>
      <vt:lpstr>PowerPoint Presentation</vt:lpstr>
      <vt:lpstr>What’s on the Phonics screening check?</vt:lpstr>
      <vt:lpstr>What will the children be expected to do?</vt:lpstr>
      <vt:lpstr>The phonics screening check will be constructed of 20 real words and 20 non-words. </vt:lpstr>
      <vt:lpstr>PowerPoint Presentation</vt:lpstr>
      <vt:lpstr>      What happens to the result?</vt:lpstr>
      <vt:lpstr>How can you support your child at home?</vt:lpstr>
      <vt:lpstr>PowerPoint Presentation</vt:lpstr>
      <vt:lpstr>CPG Phonics Buster Workbook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Phase 5 Phonics and the  Year 1 Screening Check Information session for parents 26th April 2018</dc:title>
  <dc:creator>Mrs Rohim</dc:creator>
  <cp:lastModifiedBy>ABansal</cp:lastModifiedBy>
  <cp:revision>94</cp:revision>
  <dcterms:modified xsi:type="dcterms:W3CDTF">2024-02-05T18:37:53Z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0x0101005A15F272A04F3C4AAD824D549BE5B228</vt:lpwstr>
  </property>
  <property fmtid="{D5CDD505-2E9C-101B-9397-08002B2CF9AE}" pid="3" name="MediaServiceImageTags">
    <vt:lpwstr/>
  </property>
</Properties>
</file>