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4"/>
  </p:notesMasterIdLst>
  <p:sldIdLst>
    <p:sldId id="256" r:id="rId5"/>
    <p:sldId id="290" r:id="rId6"/>
    <p:sldId id="271" r:id="rId7"/>
    <p:sldId id="282" r:id="rId8"/>
    <p:sldId id="317" r:id="rId9"/>
    <p:sldId id="318" r:id="rId10"/>
    <p:sldId id="320" r:id="rId11"/>
    <p:sldId id="323" r:id="rId12"/>
    <p:sldId id="32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5441" autoAdjust="0"/>
  </p:normalViewPr>
  <p:slideViewPr>
    <p:cSldViewPr snapToGrid="0">
      <p:cViewPr varScale="1">
        <p:scale>
          <a:sx n="109" d="100"/>
          <a:sy n="109" d="100"/>
        </p:scale>
        <p:origin x="7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3B0-241D-4E5F-BD18-FF34E1FA0A34}" type="datetimeFigureOut">
              <a:rPr lang="en-GB" smtClean="0"/>
              <a:pPr/>
              <a:t>25/01/2024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3821-5DB9-4AF2-86C6-D22CCEE25B15}" type="slidenum">
              <a:rPr lang="en-GB" smtClean="0"/>
              <a:pPr/>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Office.Admin</a:t>
            </a:r>
            <a:r>
              <a:rPr lang="en-GB" dirty="0"/>
              <a:t>: sending out letters, building and analysing</a:t>
            </a:r>
            <a:r>
              <a:rPr lang="en-GB" baseline="0" dirty="0"/>
              <a:t> surveys, answering queries, advising </a:t>
            </a:r>
            <a:r>
              <a:rPr lang="en-GB" baseline="0" dirty="0" err="1"/>
              <a:t>ov</a:t>
            </a:r>
            <a:r>
              <a:rPr lang="en-GB" baseline="0" dirty="0"/>
              <a:t> </a:t>
            </a:r>
            <a:r>
              <a:rPr lang="en-GB" baseline="0" dirty="0" err="1"/>
              <a:t>everchanging</a:t>
            </a:r>
            <a:r>
              <a:rPr lang="en-GB" baseline="0" dirty="0"/>
              <a:t> guidance and answering emails and phone calls</a:t>
            </a:r>
          </a:p>
          <a:p>
            <a:r>
              <a:rPr lang="en-GB" baseline="0" dirty="0"/>
              <a:t>Premises staff: working tirelessly mornings, afternoons, evenings to create safe bubbles, signage, cleaning</a:t>
            </a:r>
          </a:p>
          <a:p>
            <a:r>
              <a:rPr lang="en-GB" baseline="0" dirty="0"/>
              <a:t>LTAs working via zoom with their children, taking resources home to prepare, joining in on zooms</a:t>
            </a:r>
          </a:p>
          <a:p>
            <a:r>
              <a:rPr lang="en-GB" baseline="0" dirty="0"/>
              <a:t>Catering staff: on furlough, Bal agreeing to come in</a:t>
            </a:r>
          </a:p>
          <a:p>
            <a:r>
              <a:rPr lang="en-GB" dirty="0"/>
              <a:t>Fellow SLT: managing remote</a:t>
            </a:r>
            <a:r>
              <a:rPr lang="en-GB" baseline="0" dirty="0"/>
              <a:t> learning, staff welfare, keeping up with guidance</a:t>
            </a:r>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on name writing practise and pencil control and explain intervention</a:t>
            </a:r>
          </a:p>
        </p:txBody>
      </p:sp>
      <p:sp>
        <p:nvSpPr>
          <p:cNvPr id="4" name="Slide Number Placeholder 3"/>
          <p:cNvSpPr>
            <a:spLocks noGrp="1"/>
          </p:cNvSpPr>
          <p:nvPr>
            <p:ph type="sldNum" sz="quarter" idx="10"/>
          </p:nvPr>
        </p:nvSpPr>
        <p:spPr/>
        <p:txBody>
          <a:bodyPr/>
          <a:lstStyle/>
          <a:p>
            <a:fld id="{48543821-5DB9-4AF2-86C6-D22CCEE25B15}" type="slidenum">
              <a:rPr lang="en-GB" smtClean="0"/>
              <a:pPr/>
              <a:t>5</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the number recognition and explain interventions</a:t>
            </a:r>
          </a:p>
        </p:txBody>
      </p:sp>
      <p:sp>
        <p:nvSpPr>
          <p:cNvPr id="4" name="Slide Number Placeholder 3"/>
          <p:cNvSpPr>
            <a:spLocks noGrp="1"/>
          </p:cNvSpPr>
          <p:nvPr>
            <p:ph type="sldNum" sz="quarter" idx="10"/>
          </p:nvPr>
        </p:nvSpPr>
        <p:spPr/>
        <p:txBody>
          <a:bodyPr/>
          <a:lstStyle/>
          <a:p>
            <a:fld id="{48543821-5DB9-4AF2-86C6-D22CCEE25B15}" type="slidenum">
              <a:rPr lang="en-GB" smtClean="0"/>
              <a:pPr/>
              <a:t>6</a:t>
            </a:fld>
            <a:endParaRPr lang="en-GB"/>
          </a:p>
        </p:txBody>
      </p:sp>
    </p:spTree>
    <p:extLst>
      <p:ext uri="{BB962C8B-B14F-4D97-AF65-F5344CB8AC3E}">
        <p14:creationId xmlns:p14="http://schemas.microsoft.com/office/powerpoint/2010/main" val="246742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Independence and self care. Talk about travelling back and forth to school walking and the problem with buggies at this age Explain concerns with high numbers of children still not toilet trained and ways forward</a:t>
            </a:r>
          </a:p>
        </p:txBody>
      </p:sp>
      <p:sp>
        <p:nvSpPr>
          <p:cNvPr id="4" name="Slide Number Placeholder 3"/>
          <p:cNvSpPr>
            <a:spLocks noGrp="1"/>
          </p:cNvSpPr>
          <p:nvPr>
            <p:ph type="sldNum" sz="quarter" idx="10"/>
          </p:nvPr>
        </p:nvSpPr>
        <p:spPr/>
        <p:txBody>
          <a:bodyPr/>
          <a:lstStyle/>
          <a:p>
            <a:fld id="{48543821-5DB9-4AF2-86C6-D22CCEE25B15}" type="slidenum">
              <a:rPr lang="en-GB" smtClean="0"/>
              <a:pPr/>
              <a:t>7</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9</a:t>
            </a:fld>
            <a:endParaRPr lang="en-GB"/>
          </a:p>
        </p:txBody>
      </p:sp>
    </p:spTree>
    <p:extLst>
      <p:ext uri="{BB962C8B-B14F-4D97-AF65-F5344CB8AC3E}">
        <p14:creationId xmlns:p14="http://schemas.microsoft.com/office/powerpoint/2010/main" val="334653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1/25/2024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Nursery1@barleylane.Redbridge.sch.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p:txBody>
          <a:bodyPr anchor="t" anchorCtr="1">
            <a:normAutofit fontScale="90000"/>
          </a:bodyPr>
          <a:lstStyle/>
          <a:p>
            <a:pPr algn="ctr"/>
            <a:r>
              <a:rPr lang="en-GB" b="1" dirty="0">
                <a:solidFill>
                  <a:schemeClr val="bg1"/>
                </a:solidFill>
              </a:rPr>
              <a:t>Parent </a:t>
            </a:r>
            <a:br>
              <a:rPr lang="en-GB" b="1" dirty="0">
                <a:solidFill>
                  <a:schemeClr val="bg1"/>
                </a:solidFill>
              </a:rPr>
            </a:br>
            <a:r>
              <a:rPr lang="en-GB" b="1" dirty="0">
                <a:solidFill>
                  <a:schemeClr val="bg1"/>
                </a:solidFill>
              </a:rPr>
              <a:t>Curriculum </a:t>
            </a:r>
            <a:br>
              <a:rPr lang="en-GB" b="1" dirty="0">
                <a:solidFill>
                  <a:schemeClr val="bg1"/>
                </a:solidFill>
              </a:rPr>
            </a:br>
            <a:r>
              <a:rPr lang="en-GB" b="1" dirty="0">
                <a:solidFill>
                  <a:schemeClr val="bg1"/>
                </a:solidFill>
              </a:rPr>
              <a:t>Meeting</a:t>
            </a:r>
            <a:br>
              <a:rPr lang="en-GB" b="1" dirty="0">
                <a:solidFill>
                  <a:schemeClr val="bg1"/>
                </a:solidFill>
              </a:rPr>
            </a:br>
            <a:br>
              <a:rPr lang="en-GB" dirty="0">
                <a:solidFill>
                  <a:schemeClr val="tx1"/>
                </a:solidFill>
              </a:rPr>
            </a:br>
            <a:r>
              <a:rPr lang="en-GB" dirty="0">
                <a:solidFill>
                  <a:schemeClr val="tx1"/>
                </a:solidFill>
              </a:rPr>
              <a:t>Nursery </a:t>
            </a:r>
            <a:br>
              <a:rPr lang="en-GB" dirty="0">
                <a:solidFill>
                  <a:schemeClr val="tx1"/>
                </a:solidFill>
              </a:rPr>
            </a:br>
            <a:r>
              <a:rPr lang="en-GB" dirty="0">
                <a:solidFill>
                  <a:schemeClr val="tx1"/>
                </a:solidFill>
              </a:rPr>
              <a:t>January 2024</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dirty="0"/>
            </a:br>
            <a:br>
              <a:rPr lang="en-GB" dirty="0"/>
            </a:br>
            <a:endParaRPr lang="en-GB" dirty="0"/>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dirty="0"/>
            </a:br>
            <a:endParaRPr lang="en-GB" sz="2500"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dirty="0"/>
              <a:t>School Vision and Motto</a:t>
            </a:r>
          </a:p>
        </p:txBody>
      </p:sp>
      <p:sp>
        <p:nvSpPr>
          <p:cNvPr id="3" name="Content Placeholder 2"/>
          <p:cNvSpPr>
            <a:spLocks noGrp="1"/>
          </p:cNvSpPr>
          <p:nvPr>
            <p:ph idx="1"/>
          </p:nvPr>
        </p:nvSpPr>
        <p:spPr/>
        <p:txBody>
          <a:bodyPr anchor="t"/>
          <a:lstStyle/>
          <a:p>
            <a:pPr marL="0" indent="0" algn="ctr">
              <a:buNone/>
            </a:pPr>
            <a:r>
              <a:rPr lang="en-US" dirty="0"/>
              <a:t>At Barley Lane Primary School it is important that we all work together to ensure that everyone feels happy, safe and ready to learn. </a:t>
            </a:r>
          </a:p>
          <a:p>
            <a:pPr marL="0" indent="0" algn="ctr">
              <a:buNone/>
            </a:pPr>
            <a:endParaRPr lang="en-US" b="1" u="sng" dirty="0"/>
          </a:p>
          <a:p>
            <a:pPr marL="0" indent="0" algn="ctr">
              <a:buNone/>
            </a:pPr>
            <a:r>
              <a:rPr lang="en-US" b="1" u="sng" dirty="0"/>
              <a:t>Our School Motto</a:t>
            </a:r>
            <a:endParaRPr lang="en-GB" dirty="0"/>
          </a:p>
          <a:p>
            <a:pPr marL="0" indent="0" algn="ctr">
              <a:buNone/>
            </a:pPr>
            <a:r>
              <a:rPr lang="en-US" sz="4000" dirty="0"/>
              <a:t>B</a:t>
            </a:r>
            <a:r>
              <a:rPr lang="en-US" dirty="0"/>
              <a:t>elieve in yourself, </a:t>
            </a:r>
            <a:r>
              <a:rPr lang="en-US" sz="4000" dirty="0"/>
              <a:t>L</a:t>
            </a:r>
            <a:r>
              <a:rPr lang="en-US" dirty="0"/>
              <a:t>earn together,</a:t>
            </a:r>
            <a:r>
              <a:rPr lang="en-US" sz="4000" dirty="0"/>
              <a:t> P</a:t>
            </a:r>
            <a:r>
              <a:rPr lang="en-US" dirty="0"/>
              <a:t>ersevere</a:t>
            </a:r>
            <a:r>
              <a:rPr lang="en-US" sz="4000" dirty="0"/>
              <a:t> </a:t>
            </a:r>
            <a:r>
              <a:rPr lang="en-US" dirty="0"/>
              <a:t>and </a:t>
            </a:r>
            <a:r>
              <a:rPr lang="en-US" sz="4000" dirty="0"/>
              <a:t>S</a:t>
            </a:r>
            <a:r>
              <a:rPr lang="en-US" dirty="0"/>
              <a:t>ucceed</a:t>
            </a:r>
            <a:endParaRPr lang="en-GB" dirty="0"/>
          </a:p>
          <a:p>
            <a:pPr algn="ctr"/>
            <a:endParaRPr lang="en-US" dirty="0"/>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dirty="0"/>
              <a:t>Information</a:t>
            </a:r>
            <a:br>
              <a:rPr lang="en-GB" b="1" dirty="0"/>
            </a:br>
            <a:r>
              <a:rPr lang="en-GB" b="1" dirty="0"/>
              <a:t>Outline</a:t>
            </a: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p:txBody>
          <a:bodyPr/>
          <a:lstStyle/>
          <a:p>
            <a:r>
              <a:rPr lang="en-GB" dirty="0"/>
              <a:t>1. Welcome</a:t>
            </a:r>
          </a:p>
          <a:p>
            <a:r>
              <a:rPr lang="en-GB" dirty="0"/>
              <a:t>2. Spring Curriculum Topics and Big Question</a:t>
            </a:r>
          </a:p>
          <a:p>
            <a:r>
              <a:rPr lang="en-GB" dirty="0"/>
              <a:t>3. Literacy/Phonics </a:t>
            </a:r>
          </a:p>
          <a:p>
            <a:r>
              <a:rPr lang="en-GB" dirty="0"/>
              <a:t>4. Maths</a:t>
            </a:r>
          </a:p>
          <a:p>
            <a:r>
              <a:rPr lang="en-GB" dirty="0"/>
              <a:t>5. Other areas of Learning </a:t>
            </a:r>
          </a:p>
          <a:p>
            <a:r>
              <a:rPr lang="en-GB" dirty="0"/>
              <a:t>6. Questions</a:t>
            </a:r>
          </a:p>
          <a:p>
            <a:pPr algn="ctr"/>
            <a:endParaRPr lang="en-GB" dirty="0"/>
          </a:p>
        </p:txBody>
      </p:sp>
      <p:pic>
        <p:nvPicPr>
          <p:cNvPr id="9" name="Picture 2" descr="Poets board 765x1200mm cop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482534"/>
          </a:xfrm>
        </p:spPr>
        <p:txBody>
          <a:bodyPr/>
          <a:lstStyle/>
          <a:p>
            <a:r>
              <a:rPr lang="en-GB" b="1" dirty="0"/>
              <a:t>Spring Curriculum Topics</a:t>
            </a:r>
          </a:p>
        </p:txBody>
      </p:sp>
      <p:sp>
        <p:nvSpPr>
          <p:cNvPr id="3" name="Content Placeholder 2"/>
          <p:cNvSpPr>
            <a:spLocks noGrp="1"/>
          </p:cNvSpPr>
          <p:nvPr>
            <p:ph idx="1"/>
          </p:nvPr>
        </p:nvSpPr>
        <p:spPr>
          <a:xfrm>
            <a:off x="3771900" y="739433"/>
            <a:ext cx="7412568" cy="1711667"/>
          </a:xfrm>
          <a:ln>
            <a:noFill/>
          </a:ln>
        </p:spPr>
        <p:txBody>
          <a:bodyPr anchor="t" anchorCtr="0">
            <a:normAutofit fontScale="85000" lnSpcReduction="20000"/>
          </a:bodyPr>
          <a:lstStyle/>
          <a:p>
            <a:pPr marL="0" indent="0" algn="ctr">
              <a:buNone/>
            </a:pPr>
            <a:r>
              <a:rPr lang="en-GB" b="1" dirty="0"/>
              <a:t>Spring Topic: </a:t>
            </a:r>
          </a:p>
          <a:p>
            <a:pPr marL="0" indent="0" algn="ctr">
              <a:buNone/>
            </a:pPr>
            <a:r>
              <a:rPr lang="en-GB" b="1" dirty="0"/>
              <a:t>Nursery Rhymes (Spring 1) Growing (Spring 2)</a:t>
            </a:r>
          </a:p>
          <a:p>
            <a:pPr marL="0" indent="0" algn="ctr">
              <a:buNone/>
            </a:pPr>
            <a:r>
              <a:rPr lang="en-GB" b="1" dirty="0"/>
              <a:t>Big Question: </a:t>
            </a:r>
          </a:p>
          <a:p>
            <a:pPr marL="0" indent="0" algn="ctr">
              <a:buNone/>
            </a:pPr>
            <a:r>
              <a:rPr lang="en-GB" b="1" dirty="0"/>
              <a:t>How do Nursery Rhymes help us learn? (Spring 1)</a:t>
            </a:r>
          </a:p>
          <a:p>
            <a:pPr marL="0" indent="0" algn="ctr">
              <a:buNone/>
            </a:pPr>
            <a:r>
              <a:rPr lang="en-GB" b="1" dirty="0"/>
              <a:t>How do we grow? (Spring 2)</a:t>
            </a:r>
            <a:endParaRPr lang="en-GB"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99" y="4606371"/>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ound The World | Oyo Dance Company">
            <a:extLst>
              <a:ext uri="{FF2B5EF4-FFF2-40B4-BE49-F238E27FC236}">
                <a16:creationId xmlns:a16="http://schemas.microsoft.com/office/drawing/2014/main" id="{BA29C1D2-F608-4646-9325-F678929FBA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9664" y="2645646"/>
            <a:ext cx="2823602" cy="2823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 James&amp;#39; Church of England Primary School - Nursery People who help us">
            <a:extLst>
              <a:ext uri="{FF2B5EF4-FFF2-40B4-BE49-F238E27FC236}">
                <a16:creationId xmlns:a16="http://schemas.microsoft.com/office/drawing/2014/main" id="{027675D9-607D-47BA-A96A-E7E9E719E4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2529" y="3053796"/>
            <a:ext cx="37433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normAutofit/>
          </a:bodyPr>
          <a:lstStyle/>
          <a:p>
            <a:r>
              <a:rPr lang="en-GB" sz="2800" b="1" dirty="0"/>
              <a:t>Literacy/Phonics</a:t>
            </a:r>
            <a:br>
              <a:rPr lang="en-GB" sz="2800" b="1" dirty="0"/>
            </a:br>
            <a:r>
              <a:rPr lang="en-GB" sz="2800" b="1" dirty="0"/>
              <a:t>Communication and Language  </a:t>
            </a:r>
          </a:p>
        </p:txBody>
      </p:sp>
      <p:sp>
        <p:nvSpPr>
          <p:cNvPr id="3" name="Content Placeholder 2"/>
          <p:cNvSpPr>
            <a:spLocks noGrp="1"/>
          </p:cNvSpPr>
          <p:nvPr>
            <p:ph idx="1"/>
          </p:nvPr>
        </p:nvSpPr>
        <p:spPr>
          <a:xfrm>
            <a:off x="3869268" y="876300"/>
            <a:ext cx="7315200" cy="5108448"/>
          </a:xfrm>
        </p:spPr>
        <p:txBody>
          <a:bodyPr>
            <a:normAutofit fontScale="92500" lnSpcReduction="10000"/>
          </a:bodyPr>
          <a:lstStyle/>
          <a:p>
            <a:pPr marL="0" indent="0"/>
            <a:r>
              <a:rPr lang="en-GB" b="1" dirty="0"/>
              <a:t>Nursery Rhymes- we are focusing on a variety of well known traditional, familiar  Nursery Rhymes, concentrating on rhyming and extending vocabulary. Alongside this we are listening to and familiarising ourselves with traditional rhymes from diverse cultures.  </a:t>
            </a:r>
          </a:p>
          <a:p>
            <a:pPr marL="0" indent="0"/>
            <a:r>
              <a:rPr lang="en-GB" b="1" dirty="0"/>
              <a:t> Cursive writing and weekly cursive hand writing practise </a:t>
            </a:r>
          </a:p>
          <a:p>
            <a:pPr marL="0" indent="0"/>
            <a:r>
              <a:rPr lang="en-GB" b="1" dirty="0"/>
              <a:t>Reading and introducing stage 1 books that focus on picture cues. </a:t>
            </a:r>
          </a:p>
          <a:p>
            <a:pPr marL="0" indent="0"/>
            <a:r>
              <a:rPr lang="en-GB" b="1" dirty="0"/>
              <a:t> Phase 1 and oral blending</a:t>
            </a:r>
          </a:p>
          <a:p>
            <a:pPr marL="0" indent="0"/>
            <a:r>
              <a:rPr lang="en-GB" b="1" dirty="0"/>
              <a:t>Tuning into sounds</a:t>
            </a:r>
          </a:p>
          <a:p>
            <a:pPr marL="0" indent="0">
              <a:buNone/>
            </a:pPr>
            <a:endParaRPr lang="en-GB" b="1" dirty="0"/>
          </a:p>
          <a:p>
            <a:pPr marL="0" indent="0">
              <a:buNone/>
            </a:pPr>
            <a:r>
              <a:rPr lang="en-GB" b="1" dirty="0"/>
              <a:t>Communication and Language</a:t>
            </a:r>
          </a:p>
          <a:p>
            <a:pPr marL="0" indent="0"/>
            <a:r>
              <a:rPr lang="en-GB" b="1" dirty="0"/>
              <a:t>  Listening </a:t>
            </a:r>
          </a:p>
          <a:p>
            <a:pPr marL="0" indent="0"/>
            <a:r>
              <a:rPr lang="en-GB" b="1" dirty="0"/>
              <a:t>  Understanding and responding appropriately  </a:t>
            </a:r>
          </a:p>
          <a:p>
            <a:pPr marL="0" indent="0"/>
            <a:r>
              <a:rPr lang="en-GB" b="1" dirty="0"/>
              <a:t>  Speaking skills (having conversations in full sentences)</a:t>
            </a:r>
          </a:p>
          <a:p>
            <a:pPr marL="0" indent="0"/>
            <a:r>
              <a:rPr lang="en-GB" b="1" dirty="0"/>
              <a:t>  Turn taking    </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Tree>
    <p:extLst>
      <p:ext uri="{BB962C8B-B14F-4D97-AF65-F5344CB8AC3E}">
        <p14:creationId xmlns:p14="http://schemas.microsoft.com/office/powerpoint/2010/main" val="49508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dirty="0"/>
              <a:t>Maths</a:t>
            </a:r>
          </a:p>
        </p:txBody>
      </p:sp>
      <p:sp>
        <p:nvSpPr>
          <p:cNvPr id="3" name="Content Placeholder 2"/>
          <p:cNvSpPr>
            <a:spLocks noGrp="1"/>
          </p:cNvSpPr>
          <p:nvPr>
            <p:ph idx="1"/>
          </p:nvPr>
        </p:nvSpPr>
        <p:spPr/>
        <p:txBody>
          <a:bodyPr>
            <a:normAutofit/>
          </a:bodyPr>
          <a:lstStyle/>
          <a:p>
            <a:pPr marL="0" indent="0"/>
            <a:r>
              <a:rPr lang="en-GB" b="1" dirty="0"/>
              <a:t>  Recognising numbers and shapes in the environment </a:t>
            </a:r>
          </a:p>
          <a:p>
            <a:pPr marL="0" indent="0"/>
            <a:r>
              <a:rPr lang="en-GB" b="1" dirty="0"/>
              <a:t>  Daily counting to 10   </a:t>
            </a:r>
          </a:p>
          <a:p>
            <a:pPr marL="0" indent="0"/>
            <a:r>
              <a:rPr lang="en-GB" b="1" dirty="0"/>
              <a:t>  Singing songs</a:t>
            </a:r>
          </a:p>
          <a:p>
            <a:pPr marL="0" indent="0"/>
            <a:r>
              <a:rPr lang="en-GB" b="1" dirty="0"/>
              <a:t>  Writing numbers (forming correctly)  </a:t>
            </a:r>
          </a:p>
          <a:p>
            <a:pPr marL="0" indent="0"/>
            <a:r>
              <a:rPr lang="en-GB" b="1" dirty="0"/>
              <a:t>  Recognising numerals and amounts of objects up to 5</a:t>
            </a:r>
          </a:p>
          <a:p>
            <a:pPr marL="0" indent="0"/>
            <a:r>
              <a:rPr lang="en-GB" b="1" dirty="0"/>
              <a:t>  Identifying 2D shapes</a:t>
            </a:r>
          </a:p>
          <a:p>
            <a:pPr marL="0" indent="0"/>
            <a:r>
              <a:rPr lang="en-GB" b="1" dirty="0"/>
              <a:t>  Measuring length and height</a:t>
            </a:r>
          </a:p>
          <a:p>
            <a:pPr marL="0" indent="0"/>
            <a:r>
              <a:rPr lang="en-GB" dirty="0"/>
              <a:t>  </a:t>
            </a:r>
            <a:r>
              <a:rPr lang="en-GB" b="1" dirty="0"/>
              <a:t>Ordering items by size</a:t>
            </a:r>
          </a:p>
          <a:p>
            <a:pPr marL="0" indent="0"/>
            <a:r>
              <a:rPr lang="en-GB" b="1" dirty="0"/>
              <a:t>  Identify and create repeated patterns </a:t>
            </a:r>
          </a:p>
          <a:p>
            <a:pPr marL="0" indent="0"/>
            <a:r>
              <a:rPr lang="en-GB" b="1" dirty="0"/>
              <a:t>  Identify more and less of a number and comparing quantities</a:t>
            </a:r>
          </a:p>
          <a:p>
            <a:r>
              <a:rPr lang="en-GB" b="1" dirty="0"/>
              <a:t>  Adding 1 more and finding 1 less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9" name="Picture 8"/>
          <p:cNvPicPr>
            <a:picLocks noChangeAspect="1"/>
          </p:cNvPicPr>
          <p:nvPr/>
        </p:nvPicPr>
        <p:blipFill rotWithShape="1">
          <a:blip r:embed="rId5"/>
          <a:srcRect l="19504" t="3374" r="9142" b="11609"/>
          <a:stretch/>
        </p:blipFill>
        <p:spPr>
          <a:xfrm>
            <a:off x="180975" y="3743325"/>
            <a:ext cx="3165449" cy="2121524"/>
          </a:xfrm>
          <a:prstGeom prst="rect">
            <a:avLst/>
          </a:prstGeom>
          <a:noFill/>
          <a:ln>
            <a:solidFill>
              <a:schemeClr val="tx1"/>
            </a:solidFill>
          </a:ln>
        </p:spPr>
      </p:pic>
    </p:spTree>
    <p:extLst>
      <p:ext uri="{BB962C8B-B14F-4D97-AF65-F5344CB8AC3E}">
        <p14:creationId xmlns:p14="http://schemas.microsoft.com/office/powerpoint/2010/main" val="352276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86213"/>
          </a:xfrm>
        </p:spPr>
        <p:txBody>
          <a:bodyPr/>
          <a:lstStyle/>
          <a:p>
            <a:pPr algn="ctr"/>
            <a:r>
              <a:rPr lang="en-GB" dirty="0"/>
              <a:t>Other areas of Learning</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Understanding of the World (Science, History, Geography, Computing and Religious Studies) </a:t>
            </a:r>
          </a:p>
          <a:p>
            <a:pPr marL="0" indent="0">
              <a:buNone/>
            </a:pPr>
            <a:endParaRPr lang="en-GB" b="1" dirty="0"/>
          </a:p>
          <a:p>
            <a:pPr marL="0" indent="0">
              <a:buNone/>
            </a:pPr>
            <a:r>
              <a:rPr lang="en-GB" b="1" dirty="0"/>
              <a:t>Expressive Art and Design </a:t>
            </a:r>
          </a:p>
          <a:p>
            <a:pPr marL="0" indent="0">
              <a:buNone/>
            </a:pPr>
            <a:endParaRPr lang="en-GB" b="1" dirty="0"/>
          </a:p>
          <a:p>
            <a:pPr marL="0" indent="0">
              <a:buNone/>
            </a:pPr>
            <a:r>
              <a:rPr lang="en-GB" b="1" dirty="0"/>
              <a:t>Personal, Social, Emotional Development </a:t>
            </a:r>
          </a:p>
          <a:p>
            <a:pPr marL="0" indent="0">
              <a:buNone/>
            </a:pPr>
            <a:endParaRPr lang="en-GB" b="1" dirty="0"/>
          </a:p>
          <a:p>
            <a:pPr marL="0" indent="0">
              <a:buNone/>
            </a:pPr>
            <a:r>
              <a:rPr lang="en-GB" b="1" dirty="0"/>
              <a:t>Physical Development – Fine Motor, Gross Motor </a:t>
            </a:r>
          </a:p>
          <a:p>
            <a:pPr marL="0" indent="0">
              <a:buNone/>
            </a:pPr>
            <a:r>
              <a:rPr lang="en-GB" b="1" dirty="0"/>
              <a:t>Introducing Our Class Bear – A motivating tool for talking and sharing. A record book (like a Scrap Book) will come home with the bear and the aim is that all children will have at least 1 photo with the class bear in the book and a records of all the great things they did with the bear during his stay by the end </a:t>
            </a:r>
            <a:r>
              <a:rPr lang="en-GB" b="1"/>
              <a:t>of the year.</a:t>
            </a:r>
            <a:endParaRPr lang="en-GB" b="1" dirty="0"/>
          </a:p>
          <a:p>
            <a:pPr marL="0" indent="0">
              <a:buNone/>
            </a:pPr>
            <a:r>
              <a:rPr lang="en-GB" b="1" dirty="0"/>
              <a:t>Please remember to pay a contribution towards cooking ingredients and consumables such as play dough on </a:t>
            </a:r>
            <a:r>
              <a:rPr lang="en-GB" b="1" dirty="0" err="1"/>
              <a:t>Parentpay</a:t>
            </a:r>
            <a:r>
              <a:rPr lang="en-GB" b="1" dirty="0"/>
              <a:t>.</a:t>
            </a:r>
          </a:p>
          <a:p>
            <a:pPr marL="0" indent="0">
              <a:buNone/>
            </a:pPr>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6"/>
          <p:cNvPicPr>
            <a:picLocks noChangeAspect="1"/>
          </p:cNvPicPr>
          <p:nvPr/>
        </p:nvPicPr>
        <p:blipFill>
          <a:blip r:embed="rId5"/>
          <a:stretch>
            <a:fillRect/>
          </a:stretch>
        </p:blipFill>
        <p:spPr>
          <a:xfrm>
            <a:off x="114300" y="3991219"/>
            <a:ext cx="3119431" cy="1733801"/>
          </a:xfrm>
          <a:prstGeom prst="rect">
            <a:avLst/>
          </a:prstGeom>
          <a:noFill/>
          <a:ln>
            <a:solidFill>
              <a:schemeClr val="tx1"/>
            </a:solidFill>
          </a:ln>
        </p:spPr>
      </p:pic>
    </p:spTree>
    <p:extLst>
      <p:ext uri="{BB962C8B-B14F-4D97-AF65-F5344CB8AC3E}">
        <p14:creationId xmlns:p14="http://schemas.microsoft.com/office/powerpoint/2010/main" val="338905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2B0-0C66-4F67-9EB5-60F49A2B0486}"/>
              </a:ext>
            </a:extLst>
          </p:cNvPr>
          <p:cNvSpPr>
            <a:spLocks noGrp="1"/>
          </p:cNvSpPr>
          <p:nvPr>
            <p:ph type="title"/>
          </p:nvPr>
        </p:nvSpPr>
        <p:spPr/>
        <p:txBody>
          <a:bodyPr/>
          <a:lstStyle/>
          <a:p>
            <a:r>
              <a:rPr lang="en-GB" dirty="0"/>
              <a:t>Spring Term Topic Web</a:t>
            </a:r>
          </a:p>
        </p:txBody>
      </p:sp>
      <p:pic>
        <p:nvPicPr>
          <p:cNvPr id="4" name="Picture 3">
            <a:extLst>
              <a:ext uri="{FF2B5EF4-FFF2-40B4-BE49-F238E27FC236}">
                <a16:creationId xmlns:a16="http://schemas.microsoft.com/office/drawing/2014/main" id="{F85E5537-36B4-494D-9B9F-7D502CFCA8AD}"/>
              </a:ext>
            </a:extLst>
          </p:cNvPr>
          <p:cNvPicPr>
            <a:picLocks noChangeAspect="1"/>
          </p:cNvPicPr>
          <p:nvPr/>
        </p:nvPicPr>
        <p:blipFill>
          <a:blip r:embed="rId2"/>
          <a:stretch>
            <a:fillRect/>
          </a:stretch>
        </p:blipFill>
        <p:spPr>
          <a:xfrm>
            <a:off x="3080831" y="0"/>
            <a:ext cx="8858250" cy="6858000"/>
          </a:xfrm>
          <a:prstGeom prst="rect">
            <a:avLst/>
          </a:prstGeom>
        </p:spPr>
      </p:pic>
    </p:spTree>
    <p:extLst>
      <p:ext uri="{BB962C8B-B14F-4D97-AF65-F5344CB8AC3E}">
        <p14:creationId xmlns:p14="http://schemas.microsoft.com/office/powerpoint/2010/main" val="138785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dirty="0"/>
              <a:t>Any questions?</a:t>
            </a:r>
          </a:p>
        </p:txBody>
      </p:sp>
      <p:sp>
        <p:nvSpPr>
          <p:cNvPr id="3" name="Content Placeholder 2"/>
          <p:cNvSpPr>
            <a:spLocks noGrp="1"/>
          </p:cNvSpPr>
          <p:nvPr>
            <p:ph idx="1"/>
          </p:nvPr>
        </p:nvSpPr>
        <p:spPr>
          <a:xfrm>
            <a:off x="3869268" y="864108"/>
            <a:ext cx="7890932" cy="5120640"/>
          </a:xfrm>
        </p:spPr>
        <p:txBody>
          <a:bodyPr>
            <a:normAutofit/>
          </a:bodyPr>
          <a:lstStyle/>
          <a:p>
            <a:pPr marL="0" indent="0" algn="ctr">
              <a:buNone/>
            </a:pPr>
            <a:endParaRPr lang="en-GB" b="1" dirty="0"/>
          </a:p>
          <a:p>
            <a:pPr marL="0" indent="0" algn="ctr">
              <a:buNone/>
            </a:pPr>
            <a:r>
              <a:rPr lang="en-GB" b="1" dirty="0"/>
              <a:t>If you have any questions please email the Class Teachers. </a:t>
            </a:r>
          </a:p>
          <a:p>
            <a:pPr>
              <a:buNone/>
            </a:pPr>
            <a:r>
              <a:rPr lang="en-GB" dirty="0">
                <a:hlinkClick r:id="rId3"/>
              </a:rPr>
              <a:t>Schoolnursery@barleylane.Redbridge.sch.uk</a:t>
            </a:r>
            <a:endParaRPr lang="en-GB" dirty="0"/>
          </a:p>
          <a:p>
            <a:pPr>
              <a:buNone/>
            </a:pPr>
            <a:r>
              <a:rPr lang="en-GB" b="1" dirty="0"/>
              <a:t>You can also speak to the Nursery Staff at the end of each session.</a:t>
            </a:r>
          </a:p>
          <a:p>
            <a:pPr>
              <a:buNone/>
            </a:pPr>
            <a:r>
              <a:rPr lang="en-GB" b="1" dirty="0"/>
              <a:t>If you think your query will take a longer, please ask to make an appointment to speak to Mrs Warlow or Mrs Christian at the end of the school day at 3.30 pm.</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p:txBody>
      </p:sp>
      <p:pic>
        <p:nvPicPr>
          <p:cNvPr id="4" name="Picture 2" descr="Final Letterhead 1"/>
          <p:cNvPicPr>
            <a:picLocks noChangeAspect="1" noChangeArrowheads="1"/>
          </p:cNvPicPr>
          <p:nvPr/>
        </p:nvPicPr>
        <p:blipFill rotWithShape="1">
          <a:blip r:embed="rId4">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6"/>
          <a:srcRect r="20143" b="13486"/>
          <a:stretch/>
        </p:blipFill>
        <p:spPr>
          <a:xfrm>
            <a:off x="180976" y="4019550"/>
            <a:ext cx="3143249" cy="1915460"/>
          </a:xfrm>
          <a:prstGeom prst="rect">
            <a:avLst/>
          </a:prstGeom>
          <a:noFill/>
          <a:ln>
            <a:solidFill>
              <a:schemeClr val="tx1"/>
            </a:solidFill>
          </a:ln>
        </p:spPr>
      </p:pic>
    </p:spTree>
    <p:extLst>
      <p:ext uri="{BB962C8B-B14F-4D97-AF65-F5344CB8AC3E}">
        <p14:creationId xmlns:p14="http://schemas.microsoft.com/office/powerpoint/2010/main" val="347237555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8" ma:contentTypeDescription="Create a new document." ma:contentTypeScope="" ma:versionID="802941e4de3bf5e900d60034be062bd1">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d8ffedbfa10b08279ca3b48a88680886"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C7851-D809-43EC-BBF9-E09CD2996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d121a-adb5-4ec6-b8f2-521efbd64b66"/>
    <ds:schemaRef ds:uri="16651c52-4f11-4f9b-9041-51df56c7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A7780B-72A8-49BC-9E94-9EB3761D4101}">
  <ds:schemaRefs>
    <ds:schemaRef ds:uri="http://purl.org/dc/terms/"/>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16651c52-4f11-4f9b-9041-51df56c73f9c"/>
    <ds:schemaRef ds:uri="http://schemas.openxmlformats.org/package/2006/metadata/core-properties"/>
    <ds:schemaRef ds:uri="b40d121a-adb5-4ec6-b8f2-521efbd64b66"/>
    <ds:schemaRef ds:uri="http://www.w3.org/XML/1998/namespace"/>
  </ds:schemaRefs>
</ds:datastoreItem>
</file>

<file path=customXml/itemProps3.xml><?xml version="1.0" encoding="utf-8"?>
<ds:datastoreItem xmlns:ds="http://schemas.openxmlformats.org/officeDocument/2006/customXml" ds:itemID="{1071B4CB-D911-405F-83F8-EB070360EE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9467</TotalTime>
  <Words>652</Words>
  <Application>Microsoft Office PowerPoint</Application>
  <PresentationFormat>Widescreen</PresentationFormat>
  <Paragraphs>78</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Corbel</vt:lpstr>
      <vt:lpstr>Wingdings 2</vt:lpstr>
      <vt:lpstr>Frame</vt:lpstr>
      <vt:lpstr>Parent  Curriculum  Meeting  Nursery  January 2024</vt:lpstr>
      <vt:lpstr>School Vision and Motto</vt:lpstr>
      <vt:lpstr>Information Outline</vt:lpstr>
      <vt:lpstr>Spring Curriculum Topics</vt:lpstr>
      <vt:lpstr>Literacy/Phonics Communication and Language  </vt:lpstr>
      <vt:lpstr>Maths</vt:lpstr>
      <vt:lpstr>Other areas of Learning</vt:lpstr>
      <vt:lpstr>Spring Term Topic Web</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lastModifiedBy>NRohim</cp:lastModifiedBy>
  <cp:revision>78</cp:revision>
  <dcterms:created xsi:type="dcterms:W3CDTF">2018-08-31T18:43:56Z</dcterms:created>
  <dcterms:modified xsi:type="dcterms:W3CDTF">2024-01-25T16:16:34Z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